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  <p:sldMasterId id="2147483654" r:id="rId5"/>
    <p:sldMasterId id="2147483650" r:id="rId6"/>
    <p:sldMasterId id="2147486368" r:id="rId7"/>
    <p:sldMasterId id="2147486380" r:id="rId8"/>
  </p:sldMasterIdLst>
  <p:notesMasterIdLst>
    <p:notesMasterId r:id="rId26"/>
  </p:notesMasterIdLst>
  <p:handoutMasterIdLst>
    <p:handoutMasterId r:id="rId27"/>
  </p:handoutMasterIdLst>
  <p:sldIdLst>
    <p:sldId id="256" r:id="rId9"/>
    <p:sldId id="259" r:id="rId10"/>
    <p:sldId id="282" r:id="rId11"/>
    <p:sldId id="257" r:id="rId12"/>
    <p:sldId id="272" r:id="rId13"/>
    <p:sldId id="258" r:id="rId14"/>
    <p:sldId id="266" r:id="rId15"/>
    <p:sldId id="260" r:id="rId16"/>
    <p:sldId id="261" r:id="rId17"/>
    <p:sldId id="273" r:id="rId18"/>
    <p:sldId id="267" r:id="rId19"/>
    <p:sldId id="274" r:id="rId20"/>
    <p:sldId id="262" r:id="rId21"/>
    <p:sldId id="263" r:id="rId22"/>
    <p:sldId id="281" r:id="rId23"/>
    <p:sldId id="271" r:id="rId24"/>
    <p:sldId id="319" r:id="rId25"/>
  </p:sldIdLst>
  <p:sldSz cx="9144000" cy="6858000" type="screen4x3"/>
  <p:notesSz cx="6794500" cy="99314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1775CA-39FF-E732-FF65-B401300D8204}" name="Justin M Tham (DJCS)" initials="JMT(" userId="Justin M Tham (DJCS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a Donovan (DJCS)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4C4"/>
    <a:srgbClr val="C0C0C0"/>
    <a:srgbClr val="EAEAEA"/>
    <a:srgbClr val="70CDE3"/>
    <a:srgbClr val="0F02BE"/>
    <a:srgbClr val="3F3F40"/>
    <a:srgbClr val="00539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37" autoAdjust="0"/>
  </p:normalViewPr>
  <p:slideViewPr>
    <p:cSldViewPr snapToGrid="0">
      <p:cViewPr varScale="1">
        <p:scale>
          <a:sx n="93" d="100"/>
          <a:sy n="93" d="100"/>
        </p:scale>
        <p:origin x="21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475E96-63C4-F72A-11E4-232CCC246E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94DBA-685A-B158-8B4E-D0C51EA1D4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9488D5-D6E1-46F3-8502-F338AFEB3113}" type="datetimeFigureOut">
              <a:rPr lang="en-AU"/>
              <a:pPr>
                <a:defRPr/>
              </a:pPr>
              <a:t>7/12/2022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CCF09-62D1-73B3-AB7B-F6C28D7601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02842-A2F3-6C3D-D95B-5BAC7C48EF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C22222-E8A5-4F2D-8D20-14C813A755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4490231-3FBE-9EE8-9D41-363E7E5207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6A865EA-46D6-1C82-3C09-113B24442F3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A4C650F-E113-2130-EBED-FE870426C6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60D0C6B-1CB2-A584-F935-A56A2DEE47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7B0037D-F6A7-DCF7-0ECC-4CAD5F57FF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59287DF-BEBD-9322-6F63-435EF73C4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264AA7-2B90-44C9-AD00-AEF7C5AC8B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605B5E7-324C-0CE4-E667-C4A4224B6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3349B60-5080-A7A1-32CA-53248DC24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AFB7A6C-0F47-1CAD-0840-EA5D4A7A9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2F1505-C8EB-4963-904F-107B8859D297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7E271DF-EF66-B0A4-E195-27D2FC30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1549E7B-BC5C-68FA-88E9-434C68E9F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6D501DC-0240-AB63-2DFD-0DB2B659F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A3B707-230C-421E-B596-AD1D75E01C5B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277DDEF-A293-044F-F84C-C95FE1C4B2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5D342B9F-3F7D-7EBE-9A72-62208736A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407D76F-66D1-EAE3-5BEE-309EFF57C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ECF824-5808-4B54-B3FE-E7C16665EF03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F7F115D-FF76-6677-B45D-8C8162FCD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F09CC49-C2BA-B540-0A6F-D72B30E3D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9F67D49-47C0-EBA4-A6B2-471835388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A7EFE8-6A12-48A0-BE00-D261341FFBAD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6B855B7-FFEF-412F-BABD-92AC1007A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865A1D9-EAEA-4631-8CBE-EBABAC7E9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30D6378-A300-4E44-84EC-2250E34DC2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18FF47-36F3-4BDF-984B-8DEF8F063FC1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0A51B65D-0EC3-48C2-A978-86BC459E0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8EB5757C-516A-4F17-B830-C83A78DD1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DDE16631-B995-41A7-A667-10BE9CF69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047D44-4420-45FB-BC8B-D87552D37B0C}" type="slidenum">
              <a:rPr lang="en-AU" altLang="en-US" smtClean="0"/>
              <a:pPr/>
              <a:t>15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362073C5-F533-47A9-8672-40D46D9CF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7A9FB9A9-06E0-4973-8B18-638FDE22B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3188E020-A8A6-4E7F-A916-0AB106C04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E9E77A-28F1-47AD-B540-1C56AED0397B}" type="slidenum">
              <a:rPr lang="en-AU" altLang="en-US" smtClean="0"/>
              <a:pPr/>
              <a:t>16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FE1A861-29D3-44AC-9568-05CAE1110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869481A-FC02-4613-8E10-683CFE925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976A42A-CE62-47D9-8B72-56D54C126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01ED60-6C65-4F34-BEDE-A7E4056A7EE9}" type="slidenum">
              <a:rPr lang="en-AU" altLang="en-US" smtClean="0"/>
              <a:pPr/>
              <a:t>17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D52E222-E1A3-8A07-D078-4DD14BF182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9D3F5BC-8F8B-E56C-199A-7CFE5E87B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D5FE778-08C2-97D7-1A61-11605136B1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6C3D56-8E8D-4A2B-B6CF-44A7C10F4EDF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BD837C0-C451-0BBA-A2AC-2B9298D41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F4E450C-734C-DC95-5E09-771D9E2B0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0979ED0-5073-9B35-4F7B-5C62668FC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B05DD8-EF8E-4F1F-A587-9C412ED6C522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63EDD62-BF51-C8B9-2F2D-C6EE970DE5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1B98F09-260A-9095-B1E0-CC899567F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3438ECA-3D09-ADC6-3DC6-6C8C7B6C9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F798D0-81E9-4AAA-B4AF-7D77B1547085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36C4501-AC8D-39E6-5C9D-77686CF28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7A50D36-D838-E8DA-3C24-8CD53D5CB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1593531-52EB-F484-4DAB-A1DE32C66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4A34E7-0077-4318-AE35-15591CF3E4B9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B21D2EC-4DE2-CB59-7039-3CECC5EE41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B340A3B-F922-E73F-FC12-261990AE1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96EF25B-9710-D61D-6B6C-EA1F53BEA3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FBC194-3C5F-4A52-8CD8-088B7D2E0FCF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8AEE852-3671-17FD-B432-AA1D9ECFEE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2A81938-D1D5-000D-7DB9-63D64AEB5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A63ED1C-505C-367B-85DD-D01E45447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53A5E6-4401-4952-AA4F-0E3FE8ECD2A2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1E729EB-F998-3AF2-DED0-7435399F80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15BF153-DD0A-7D96-3C78-AC7481A0D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978A3550-19CC-57F1-1D8C-2EE8F5DC6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FB1884-08F3-48BF-A3AD-AFE32D2BC962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19BE14FF-D6F4-EE22-25FC-50FEAC6B7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8EF5EBEA-D12A-6592-3471-B30339099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A160E21-95FC-6EE6-1359-74A17CB6C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BCFF63-CB8E-4DDF-B0C0-2E717B987320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4745037" cy="79216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46338"/>
            <a:ext cx="4752975" cy="8382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1">
                <a:solidFill>
                  <a:srgbClr val="70CDE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A19AA4-1B64-F050-B24C-1BB3C25EC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3429000"/>
            <a:ext cx="2133600" cy="476250"/>
          </a:xfrm>
        </p:spPr>
        <p:txBody>
          <a:bodyPr anchor="t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013B8A-CC8E-EA79-10B9-A8027D0B57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96900" y="5516563"/>
            <a:ext cx="2895600" cy="7921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D8B5BC-E322-0BBE-46DA-03EE8BA66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188" y="6308725"/>
            <a:ext cx="2119312" cy="36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altLang="en-US"/>
              <a:t>Page </a:t>
            </a:r>
            <a:fld id="{DB4D5F24-2167-43EF-9F04-5A61C4AB080A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690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B4C2F-9FFF-EA0D-47E0-9C1251694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69534A-1A1E-6B1C-F4B0-76770E921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EF503A-DF4E-8CDA-CF98-B3C231AD89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4257CBC3-3E79-4F3B-9810-66BD8520DCD9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634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231775"/>
            <a:ext cx="1984375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231775"/>
            <a:ext cx="5805488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3B0639-5C7E-61E6-BF1F-05824C4F0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12AE2E-9565-59C3-C487-02F1E4C22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A50E6-73EF-3DA6-62CC-C6290A5F0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41EC190C-DE7F-46A1-80DD-DF1217D6C7F5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475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4745037" cy="79216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46338"/>
            <a:ext cx="4752975" cy="8382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1">
                <a:solidFill>
                  <a:srgbClr val="70CDE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68A59C-916D-9DD8-BD28-F98B46710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3429000"/>
            <a:ext cx="2133600" cy="476250"/>
          </a:xfrm>
        </p:spPr>
        <p:txBody>
          <a:bodyPr anchor="t"/>
          <a:lstStyle>
            <a:lvl1pPr algn="l">
              <a:defRPr sz="1600" b="1">
                <a:solidFill>
                  <a:srgbClr val="3F3F4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628907-2B31-C8F8-B5F1-D4C0D574B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96900" y="5516563"/>
            <a:ext cx="2895600" cy="792162"/>
          </a:xfrm>
        </p:spPr>
        <p:txBody>
          <a:bodyPr/>
          <a:lstStyle>
            <a:lvl1pPr algn="l">
              <a:defRPr>
                <a:solidFill>
                  <a:srgbClr val="3F3F4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008408-D5CE-1908-7698-727D415EF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188" y="6308725"/>
            <a:ext cx="2119312" cy="360363"/>
          </a:xfrm>
        </p:spPr>
        <p:txBody>
          <a:bodyPr/>
          <a:lstStyle>
            <a:lvl1pPr>
              <a:defRPr>
                <a:solidFill>
                  <a:srgbClr val="3F3F40"/>
                </a:solidFill>
              </a:defRPr>
            </a:lvl1pPr>
          </a:lstStyle>
          <a:p>
            <a:pPr>
              <a:defRPr/>
            </a:pPr>
            <a:r>
              <a:rPr lang="en-AU" altLang="en-US"/>
              <a:t>Page </a:t>
            </a:r>
            <a:fld id="{A37C7C17-683F-4707-AEDA-FB3C6DA720DE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0113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7F7D14-6DC5-AC72-5831-976BDE43B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10558C-9B54-E421-0EA6-6D7806871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249F76-AFF7-BE24-E957-28ED9DA37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884DEDA5-A500-4EBF-ACAA-9DA3E205709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4942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1E0920-519B-095E-9168-653AD5BA3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F346BC-927A-56D5-8929-12D9740AE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C239D0-BE58-313F-87B2-5F9E9F112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78241857-2F2B-45D4-A17E-0EE41CBA3220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2363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045E7F-31A9-AAE8-116D-D75938A53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E0CDA-ADCA-096D-EF40-7BEA6F562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3A208-0D1E-9851-CA6C-4AF7F69FA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6DC5235C-88A7-4E3B-AA13-A4228DC7439E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22638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7BE849-BA27-A136-38B6-E25C9E4DC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1E3A97-EDD5-60C7-19DF-FE7F45E46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193634-74FE-D04D-386C-3B2F3AB80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8ABE65CD-5990-4299-9073-EBDBD205D58F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744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7D0CE2-B9B4-8515-7F5F-F82AB6DA7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CFA8B5-7833-3A5E-012C-F89F907DA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403185-2A08-8D6B-2E37-4D084A527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5015F08F-7F06-4618-93AD-67A238D82488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82202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A222C5-0D8A-E424-EA62-33C16FC16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16070F-C506-4492-692A-66F4A2E4C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1E39AA-A521-D2BA-EE13-D285DD6AF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953D8C71-B5A3-4D5A-8C87-966BD7E6FE25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03057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227E14-6428-043C-E297-717336111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43BC4-077D-6EB8-CE73-D5AB2ACFD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B6769-9309-8CC1-EA64-1820A9011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7D1C613C-72DB-4DFD-AB06-47DE5419D7DC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510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ED1955-7E92-2FF9-E89E-642398220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80E28-6882-028D-3400-AC78C508AE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30EF9-E822-4C2A-0F20-212B3582B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78E6A59E-BD7B-4187-93FC-150269563460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7376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B1451-BE9A-415A-E2B1-31D9D5E5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AFD64-365C-24D9-B28A-5C364C7F9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E5B2E-3784-6707-B6D0-B5036EA20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A277138C-AD6C-4E0B-B6D7-43077720D4E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3437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B2DB77-3F45-B02D-7ED5-D88A12443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912110-525E-0B88-A3C8-8AC25B2A2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57A974-F796-2997-E5FB-F0BE1068A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012E1333-3DB3-4981-A48F-D520D210F999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2193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231775"/>
            <a:ext cx="1984375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231775"/>
            <a:ext cx="5805488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029ACC-D0D9-9D98-3257-24ADC83B2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A2ACA9-8389-8C3A-4D30-4C5963638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23B326-4017-47F8-FF5A-F9B398C22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0383534E-FED2-4CC3-90A6-EAC39DAB16A1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0334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73100"/>
            <a:ext cx="4889500" cy="792163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268413"/>
            <a:ext cx="4897437" cy="8382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1">
                <a:solidFill>
                  <a:srgbClr val="70CDE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4C2BF-3EE6-FF99-2236-E46CFC1219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2278063"/>
            <a:ext cx="2349500" cy="476250"/>
          </a:xfrm>
        </p:spPr>
        <p:txBody>
          <a:bodyPr anchor="t"/>
          <a:lstStyle>
            <a:lvl1pPr algn="l">
              <a:defRPr sz="1600" b="1">
                <a:solidFill>
                  <a:srgbClr val="4E84C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E44FCF-8BB8-8A58-4EE7-CECD6F8CA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96900" y="5589588"/>
            <a:ext cx="2895600" cy="7207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FE7E4-3473-DE19-7567-9B22DE1BC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188" y="6308725"/>
            <a:ext cx="2119312" cy="3603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 altLang="en-US"/>
              <a:t>Page </a:t>
            </a:r>
            <a:fld id="{7CE4F4E0-B10D-4D59-83BD-67F5A7B687C6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2651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B7E8E-4F9B-6161-D74D-CC74AFF3F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D7CC13-71EE-E62D-D4FB-FDB0D336C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585241-E3A4-614D-D555-C863A6159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833D4D25-B151-47B3-93F0-531994C07DA1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2056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95CB53-4821-4154-F0A5-2E662CBD5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85AAD2-D4BB-D869-D331-D989D9478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E8C2CC-6533-90C5-4945-120705F48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4CAF2977-5B2F-43EE-A846-96F15A7C87F6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6464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60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30C95-E90C-2348-AC1C-496FB335F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B52BA7-4BC6-3AF3-74F0-F79468137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F7B3B9-9B5D-12BC-D63A-AFE6492A0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91C88597-796F-4776-9126-B3ADD01627DB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6663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22BC3C-31D4-EEE3-E7B1-66CE5034D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92AD03-F2B0-B899-B82C-9A7B7CEDB0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97CAC5-86BC-6964-E4B0-F306BB981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6F3144AD-3753-4C85-8D74-F0732AC0510C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65864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F50DFE-B8CB-97B0-0FB6-4D2646B83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292F23-6B36-AAE5-29CB-28700798F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8E1F68-727C-6063-8BEE-6F150796C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45B92ED8-C4AD-4373-9504-34972ACE6091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4981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FB6F08-7D57-7384-059D-BDC49F166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3ECFC7-54AB-C1FD-F292-D99962C21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3A94D3-7ED7-6585-BE27-E45AB9E79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3EE26AA7-2FA5-4060-AC56-0777142064F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344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65F30C-827E-437B-ED1F-0E248A065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EF9744-3C0E-C8CB-29B7-64F3310D8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CCA3F-BCB7-C406-2287-3BB15CA59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5097A821-2A3F-4A04-BBA7-1E8963841909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32813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663174-99B9-1F44-E8CF-1610CBE23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1DC23-FC67-3734-457E-82E8A592F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5BD2C-B3B6-BC8A-8221-93FC6EAFA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005D78F8-7A04-4F91-B58B-EF56A7AD35FF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84076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8EB8A1-E880-37FA-9007-8F6D93AF1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69E31-43D9-2C2E-4935-5396D73EF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3D56C-C570-11E4-BD77-E93CDDCF6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D841C30E-740E-47DC-A7C1-B4CA2F1BC84F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92675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86E18F-7E48-9D4E-E888-C8388283B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0221AB-61FA-D8C0-72F5-3A1F9F332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BA0317-F77D-F4B7-7BB4-F75AB5BDA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CEDB921E-BAA0-4EAD-A7C6-39BCFB20D08B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5816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274638"/>
            <a:ext cx="2017712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74638"/>
            <a:ext cx="59055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A504C0-68E1-34DA-1310-EA5A5A040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A7C0F6-420A-FF3A-4634-60A22C3EF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E7299A-BE77-4EE5-14CC-4B66E14E1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ACB414AF-BE70-4906-A586-EF2219DF0C5B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66260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4745037" cy="79216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46338"/>
            <a:ext cx="4752975" cy="8382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1">
                <a:solidFill>
                  <a:srgbClr val="70CDE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1E0EAA-29C3-60D0-E792-EA393D7BA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3429000"/>
            <a:ext cx="2133600" cy="476250"/>
          </a:xfrm>
        </p:spPr>
        <p:txBody>
          <a:bodyPr anchor="t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322667-ABBA-AA01-E840-F99F2E772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96900" y="5516563"/>
            <a:ext cx="2895600" cy="7921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D6DADE-733C-0146-8110-1A2C3D97D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188" y="6308725"/>
            <a:ext cx="2119312" cy="36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altLang="en-US"/>
              <a:t>Page </a:t>
            </a:r>
            <a:fld id="{562971B0-6616-426A-960A-546DF4663DAC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59139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DA9A48-2270-C540-4D63-4BB31D936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2DC89D-D2DB-3145-7598-5B4981351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363E65-375C-521C-569A-BA283DDCD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C3895A4A-2B55-4AF4-9A27-31B5F52E5F73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94158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6A17A0-9824-8A44-0F01-23C403262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569074-CEA9-9435-1D53-A534A28AD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89342-24D4-C222-0EFB-A0E795CAF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0E13A2A4-C309-4A2F-9FD3-F5F93F9EF5EE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1398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8AB76-6D37-7B31-8DA2-421BC9E98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6A8E0-315D-54F2-7155-E07A21320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EFF00-C083-887F-F8BA-92CC8A730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EE7AE2C3-3586-446A-AF9D-6E931497AB2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84113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818A40-A369-544C-129E-D37044DBE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318A8C-8123-1BC0-DB8E-01F8128647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C118BA-F37F-7E6C-2657-E8AA084F2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4AF1CB57-4513-4B2C-8106-E7D7F0B4B4DF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6654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337671-5429-13AE-9A26-B3CDC2287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A1D423-1140-CE4C-3ECD-3EEC3C6AC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60E097-8545-CA63-E40D-77775764E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C85D5EBE-0D93-4EB0-9F1C-84EFF52723BD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436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9E47E-888C-A5D9-D687-01ADE44CA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0A636-39C8-CCCE-D466-E612DC252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B8B1F9-4888-AA14-5DE8-2CB3BD9EF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FA487B65-3F0B-4D78-903D-F4E85547F8DD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45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5052B1-9104-FCAB-5515-6D0F629CA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AAAD8D-6D32-801E-666D-A3567B618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C19386-E9B8-10F6-7988-7F5C8256B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0ED5E753-E664-4E82-8CC9-55D0596BBF05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0502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F1CD5-8095-21F2-9154-6FB558AAC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AAA09-E91A-E2E1-EF81-FE8C6E3AA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D58C9-1EC5-5D2A-B0B7-0834CC592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EA9A51D7-5FE4-4CC5-8064-EA128D06A745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00689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E98D2-6998-50CD-B089-791709E03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3941DF-0779-1AE4-1A02-CBF281A78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31B3D8-8353-7154-C1DA-FBC1D44DC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5EFA5F60-5165-45CC-A1D0-61287E9239C4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9904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6C79D-FD18-560E-519E-9E45B2AA4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24E1B0-3DBE-03B0-CD90-867848EBE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7ABDDA-98D7-ED22-F62A-F091DCB74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FBEC2670-96AC-4499-A3C7-D5AA7A02C88D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92169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231775"/>
            <a:ext cx="1984375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231775"/>
            <a:ext cx="5805488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870CD3-43CD-EC30-A6FD-379063C9B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110C65-E9F6-3D52-A86A-CCDE39623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5A804E-4DA1-A343-338E-5651C11D3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8569BCAD-5AB5-4D33-97EC-EE6183DC5CB4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260816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4745037" cy="79216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46338"/>
            <a:ext cx="4752975" cy="8382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1">
                <a:solidFill>
                  <a:srgbClr val="70CDE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20712-F2ED-618B-ACC2-8149C626C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3429000"/>
            <a:ext cx="2133600" cy="476250"/>
          </a:xfrm>
        </p:spPr>
        <p:txBody>
          <a:bodyPr anchor="t"/>
          <a:lstStyle>
            <a:lvl1pPr algn="l">
              <a:defRPr sz="16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515123-A806-EF00-58E4-517FCA343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96900" y="5516563"/>
            <a:ext cx="2895600" cy="792162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33C034-C88D-5701-A7DE-B3AF0DD8C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188" y="6308725"/>
            <a:ext cx="2119312" cy="3603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AU" altLang="en-US"/>
              <a:t>Page </a:t>
            </a:r>
            <a:fld id="{AA3F3A45-84CF-44DF-8D1A-634FCB1DC2F9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97659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460544-7039-2B05-4C50-D11CCE20B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0E65E-AE0C-CDD4-3A08-BB185176B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4DB1A-6D3B-4561-3F38-BDA1C554E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188" y="6308725"/>
            <a:ext cx="1825625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1EE6858B-3814-4044-8592-50026934F627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59043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D6FB11-F66F-C604-E636-5C1E75626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79DEEC-5700-9904-7BB9-BD6B354A4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3D56F2-FE33-98E9-A445-12E867009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3295E26C-4023-45C7-8CF2-4E1D885CDD01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78627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DED7E-31F7-E610-E007-E9A1FE68A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30AD8-0D5D-2DBF-A861-6BCC1BF1C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55576C-9857-DE63-DA68-EE34B0693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7B815020-E596-4E2A-A531-F281F042D226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6382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E86FD2-8563-1A23-53E8-0694A0AD6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691A1E-C00F-61B6-2D7E-35B2D92BC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072C6D-6F03-E26C-1288-340445D00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1A6CADC6-D065-42CD-B979-40770AA96D4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1003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925921-F071-147C-CA13-E6C83AE36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6A22CA-7255-F68C-731E-B87260C72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299C6B-AD13-DF23-C336-B2011BAC0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382CF34D-28E1-41B7-8972-FBD273997DA5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42123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0A80F0-600E-E935-B885-6C87A510C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E16088-55C3-1AA2-56C8-783C83E35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E2B14E-4EEB-1E59-3147-051D361B4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23675802-F622-4539-8A75-B00412F8392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1036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97240C-989C-5EF4-1BE0-68988C5BC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CB868D-432B-1D63-7FDE-5427342B0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3DEF58-FFE9-A13E-04ED-2C415487A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4143D107-FEDF-41C3-A14C-961EB7200A8F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35402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D3079-7A39-F445-BD67-010623F80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64CF5-5DFB-FFC6-2FF7-92EDEF93C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F86F1-98C2-C2CE-D597-2B1589C1B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8F9F561D-536F-4E3C-A630-B12B0F2CC36B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45663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5F309-EB97-822B-2F42-951A7FB6B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ED655-11ED-A7E5-B17C-D5DE5007E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A7419-40A5-1807-90D8-13D0254D0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C164759D-AC25-49B3-886B-3CF27A6FD236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5525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4289F1-C066-A056-FF49-1DD0141C1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6EFFA8-2211-867F-223E-67B2BAB68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137CF-92C7-BE79-75E0-61B9D1508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AE019320-9D69-4062-A838-4895AFA0DD48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572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231775"/>
            <a:ext cx="1984375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231775"/>
            <a:ext cx="5805488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20B503-9F38-D716-1001-AE5D63000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E780E6-6FD5-9961-8C6E-926FEEF3C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1E3DDD-17F2-EB84-F9A4-AD2707242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EC6A1306-EC67-408D-A84F-B283013FFB80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450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9809EB-1F4F-EB46-F530-5B703F599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4F87A4-46E5-5D81-0433-F2E2DED809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E58E4E-5A6E-181E-352E-DAF8A3901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03B120F5-E316-49D7-9F25-58A070C8D05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608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E75E90-FBD9-4BAA-7283-F3D77A7FD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824264-B51D-FE08-B50C-35765EAE6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4B96EF-F47E-1534-DAB3-4F8B1E7D5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8BD462EF-255D-42E2-B1EE-3693D7FD837F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894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75EA7B-774B-3E0B-F1B6-E11DACE40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BD5F8A-4AEC-A515-3F2E-B7F8479EA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DC51A-82AA-6E3C-4986-BF08C8128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424507CC-0C92-4B07-8B63-87E26AC0B8B6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381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20A64-2CA3-D22B-C197-5B340018A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B7CA55-AE06-EDDD-054F-35C87C2F8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86314-D781-60B4-6C7C-69056C541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Page </a:t>
            </a:r>
            <a:fld id="{EA7D1E5A-7AFB-41A0-A47A-DF93845B49C4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2109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58ACF3-F90A-89FF-6657-68BFDCA23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231775"/>
            <a:ext cx="7931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0A1798-4005-691B-4B18-695186829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79311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BAF78F1-2500-5E90-0193-6FEBB81C1A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6308725"/>
            <a:ext cx="2133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2B8D51F5-F0B5-79DD-2206-C4A5ACB70D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16663"/>
            <a:ext cx="2895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BD41627-C448-DD7C-7092-215AEB1614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188" y="6316663"/>
            <a:ext cx="1825625" cy="352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39B"/>
                </a:solidFill>
              </a:defRPr>
            </a:lvl1pPr>
          </a:lstStyle>
          <a:p>
            <a:pPr>
              <a:defRPr/>
            </a:pPr>
            <a:r>
              <a:rPr lang="en-AU" altLang="en-US"/>
              <a:t>Page </a:t>
            </a:r>
            <a:fld id="{5407C1D8-82DF-4902-8A02-D14E6CAAE28F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1" r:id="rId1"/>
    <p:sldLayoutId id="2147486642" r:id="rId2"/>
    <p:sldLayoutId id="2147486643" r:id="rId3"/>
    <p:sldLayoutId id="2147486644" r:id="rId4"/>
    <p:sldLayoutId id="2147486645" r:id="rId5"/>
    <p:sldLayoutId id="2147486646" r:id="rId6"/>
    <p:sldLayoutId id="2147486647" r:id="rId7"/>
    <p:sldLayoutId id="2147486648" r:id="rId8"/>
    <p:sldLayoutId id="2147486649" r:id="rId9"/>
    <p:sldLayoutId id="2147486650" r:id="rId10"/>
    <p:sldLayoutId id="21474866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3200">
          <a:solidFill>
            <a:srgbClr val="3F3F40"/>
          </a:solidFill>
          <a:latin typeface="+mn-lt"/>
          <a:ea typeface="+mn-ea"/>
          <a:cs typeface="ＭＳ Ｐゴシック"/>
        </a:defRPr>
      </a:lvl1pPr>
      <a:lvl2pPr marL="820738" indent="-2873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800">
          <a:solidFill>
            <a:srgbClr val="3F3F40"/>
          </a:solidFill>
          <a:latin typeface="+mn-lt"/>
          <a:ea typeface="+mn-ea"/>
          <a:cs typeface="ＭＳ Ｐゴシック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2400">
          <a:solidFill>
            <a:srgbClr val="3F3F40"/>
          </a:solidFill>
          <a:latin typeface="+mn-lt"/>
          <a:ea typeface="+mn-ea"/>
          <a:cs typeface="ＭＳ Ｐゴシック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000">
          <a:solidFill>
            <a:srgbClr val="3F3F40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70D052C-1A7E-B990-01FC-A96578C22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231775"/>
            <a:ext cx="7931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82E5203-CC12-FB12-5BFD-EF5B695AA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79311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8C0411B4-ABB0-DC50-A25A-8029F35A1D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6308725"/>
            <a:ext cx="2133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299884E8-15ED-9E63-4E57-0A791E4280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16663"/>
            <a:ext cx="2895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59E68E1C-BCCE-15E1-0EC7-47FFFA4DAE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188" y="6316663"/>
            <a:ext cx="1825625" cy="352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39B"/>
                </a:solidFill>
              </a:defRPr>
            </a:lvl1pPr>
          </a:lstStyle>
          <a:p>
            <a:pPr>
              <a:defRPr/>
            </a:pPr>
            <a:r>
              <a:rPr lang="en-AU" altLang="en-US"/>
              <a:t>Page </a:t>
            </a:r>
            <a:fld id="{F20A91CC-BB86-4ABC-A58C-5D5A70C2ACAA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2" r:id="rId1"/>
    <p:sldLayoutId id="2147486652" r:id="rId2"/>
    <p:sldLayoutId id="2147486653" r:id="rId3"/>
    <p:sldLayoutId id="2147486654" r:id="rId4"/>
    <p:sldLayoutId id="2147486655" r:id="rId5"/>
    <p:sldLayoutId id="2147486656" r:id="rId6"/>
    <p:sldLayoutId id="2147486657" r:id="rId7"/>
    <p:sldLayoutId id="2147486658" r:id="rId8"/>
    <p:sldLayoutId id="2147486659" r:id="rId9"/>
    <p:sldLayoutId id="2147486660" r:id="rId10"/>
    <p:sldLayoutId id="2147486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3200">
          <a:solidFill>
            <a:srgbClr val="3F3F40"/>
          </a:solidFill>
          <a:latin typeface="+mn-lt"/>
          <a:ea typeface="+mn-ea"/>
          <a:cs typeface="ＭＳ Ｐゴシック"/>
        </a:defRPr>
      </a:lvl1pPr>
      <a:lvl2pPr marL="820738" indent="-2873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800">
          <a:solidFill>
            <a:srgbClr val="3F3F40"/>
          </a:solidFill>
          <a:latin typeface="+mn-lt"/>
          <a:ea typeface="+mn-ea"/>
          <a:cs typeface="ＭＳ Ｐゴシック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2400">
          <a:solidFill>
            <a:srgbClr val="3F3F40"/>
          </a:solidFill>
          <a:latin typeface="+mn-lt"/>
          <a:ea typeface="+mn-ea"/>
          <a:cs typeface="ＭＳ Ｐゴシック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000">
          <a:solidFill>
            <a:srgbClr val="3F3F40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DEBC3D0-784C-0F8F-30EF-411FA4B9F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74638"/>
            <a:ext cx="8075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C43446-933E-2669-FF94-725C3426C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283165D-2548-82A3-CF22-F29B8C42C9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6321425"/>
            <a:ext cx="2133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CF567E0-BB23-B8B2-7487-85D003557A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9363"/>
            <a:ext cx="2895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6DC5AA5-EAED-1592-0C51-A116FF48AB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188" y="6308725"/>
            <a:ext cx="1990725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39B"/>
                </a:solidFill>
              </a:defRPr>
            </a:lvl1pPr>
          </a:lstStyle>
          <a:p>
            <a:pPr>
              <a:defRPr/>
            </a:pPr>
            <a:r>
              <a:rPr lang="en-AU" altLang="en-US"/>
              <a:t>Page </a:t>
            </a:r>
            <a:fld id="{A7F9E33B-133C-455F-A31F-3E33A87792F9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3" r:id="rId1"/>
    <p:sldLayoutId id="2147486662" r:id="rId2"/>
    <p:sldLayoutId id="2147486663" r:id="rId3"/>
    <p:sldLayoutId id="2147486664" r:id="rId4"/>
    <p:sldLayoutId id="2147486665" r:id="rId5"/>
    <p:sldLayoutId id="2147486666" r:id="rId6"/>
    <p:sldLayoutId id="2147486667" r:id="rId7"/>
    <p:sldLayoutId id="2147486668" r:id="rId8"/>
    <p:sldLayoutId id="2147486669" r:id="rId9"/>
    <p:sldLayoutId id="2147486670" r:id="rId10"/>
    <p:sldLayoutId id="2147486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3200">
          <a:solidFill>
            <a:srgbClr val="3F3F40"/>
          </a:solidFill>
          <a:latin typeface="+mn-lt"/>
          <a:ea typeface="+mn-ea"/>
          <a:cs typeface="ＭＳ Ｐゴシック"/>
        </a:defRPr>
      </a:lvl1pPr>
      <a:lvl2pPr marL="820738" indent="-2873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800">
          <a:solidFill>
            <a:srgbClr val="3F3F40"/>
          </a:solidFill>
          <a:latin typeface="+mn-lt"/>
          <a:ea typeface="+mn-ea"/>
          <a:cs typeface="ＭＳ Ｐゴシック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2400">
          <a:solidFill>
            <a:srgbClr val="3F3F40"/>
          </a:solidFill>
          <a:latin typeface="+mn-lt"/>
          <a:ea typeface="+mn-ea"/>
          <a:cs typeface="ＭＳ Ｐゴシック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000">
          <a:solidFill>
            <a:srgbClr val="3F3F40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F67E47B-AF62-835D-F7A7-1A4C48F7A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231775"/>
            <a:ext cx="7931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C7D6740-C379-8358-5846-5521F5226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79311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1BD0478-FA9C-871C-E920-6F51222820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6308725"/>
            <a:ext cx="2133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8F35F46-C2B1-F0FA-8F96-095E1452FC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16663"/>
            <a:ext cx="2895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278AD7C-CCD5-42B1-DD8B-C3D10BE8F5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188" y="6316663"/>
            <a:ext cx="1825625" cy="352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39B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n-AU" altLang="en-US"/>
              <a:t>Page </a:t>
            </a:r>
            <a:fld id="{B89C65C9-202B-4A4E-9AC8-C6B710083606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4" r:id="rId1"/>
    <p:sldLayoutId id="2147486672" r:id="rId2"/>
    <p:sldLayoutId id="2147486673" r:id="rId3"/>
    <p:sldLayoutId id="2147486674" r:id="rId4"/>
    <p:sldLayoutId id="2147486675" r:id="rId5"/>
    <p:sldLayoutId id="2147486676" r:id="rId6"/>
    <p:sldLayoutId id="2147486677" r:id="rId7"/>
    <p:sldLayoutId id="2147486678" r:id="rId8"/>
    <p:sldLayoutId id="2147486679" r:id="rId9"/>
    <p:sldLayoutId id="2147486680" r:id="rId10"/>
    <p:sldLayoutId id="21474866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+mj-lt"/>
          <a:ea typeface="ＭＳ Ｐゴシック" panose="020B0600070205080204" pitchFamily="34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panose="020B0600070205080204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panose="020B0600070205080204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panose="020B0600070205080204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panose="020B0600070205080204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3200">
          <a:solidFill>
            <a:srgbClr val="3F3F40"/>
          </a:solidFill>
          <a:latin typeface="+mn-lt"/>
          <a:ea typeface="ＭＳ Ｐゴシック" panose="020B0600070205080204" pitchFamily="34" charset="-128"/>
          <a:cs typeface="ＭＳ Ｐゴシック"/>
        </a:defRPr>
      </a:lvl1pPr>
      <a:lvl2pPr marL="820738" indent="-2873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800">
          <a:solidFill>
            <a:srgbClr val="3F3F40"/>
          </a:solidFill>
          <a:latin typeface="+mn-lt"/>
          <a:ea typeface="ＭＳ Ｐゴシック" panose="020B0600070205080204" pitchFamily="34" charset="-128"/>
          <a:cs typeface="ＭＳ Ｐゴシック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2400">
          <a:solidFill>
            <a:srgbClr val="3F3F40"/>
          </a:solidFill>
          <a:latin typeface="+mn-lt"/>
          <a:ea typeface="ＭＳ Ｐゴシック" panose="020B0600070205080204" pitchFamily="34" charset="-128"/>
          <a:cs typeface="ＭＳ Ｐゴシック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000">
          <a:solidFill>
            <a:srgbClr val="3F3F40"/>
          </a:solidFill>
          <a:latin typeface="+mn-lt"/>
          <a:ea typeface="ＭＳ Ｐゴシック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ＭＳ Ｐゴシック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B233B2A-BCBA-FD81-018C-B5A1C0434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231775"/>
            <a:ext cx="7931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96F69D6-57D1-2C5F-ED5D-770FC5FD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79311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0AC730E-D59E-B0FE-C594-EADE050916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6308725"/>
            <a:ext cx="2133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2D8671B-AB4D-32CD-CBC9-9C0256009C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16663"/>
            <a:ext cx="2895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D55E849-50D7-9893-5E28-9086F2725F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188" y="6316663"/>
            <a:ext cx="1825625" cy="352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39B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n-AU" altLang="en-US"/>
              <a:t>Page </a:t>
            </a:r>
            <a:fld id="{BD9B635A-2A5D-40A4-BA3C-97A43CD2981A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5" r:id="rId1"/>
    <p:sldLayoutId id="2147486696" r:id="rId2"/>
    <p:sldLayoutId id="2147486682" r:id="rId3"/>
    <p:sldLayoutId id="2147486683" r:id="rId4"/>
    <p:sldLayoutId id="2147486684" r:id="rId5"/>
    <p:sldLayoutId id="2147486685" r:id="rId6"/>
    <p:sldLayoutId id="2147486686" r:id="rId7"/>
    <p:sldLayoutId id="2147486687" r:id="rId8"/>
    <p:sldLayoutId id="2147486688" r:id="rId9"/>
    <p:sldLayoutId id="2147486689" r:id="rId10"/>
    <p:sldLayoutId id="21474866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3200">
          <a:solidFill>
            <a:srgbClr val="3F3F40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820738" indent="-2873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800">
          <a:solidFill>
            <a:srgbClr val="3F3F40"/>
          </a:solidFill>
          <a:latin typeface="+mn-lt"/>
          <a:ea typeface="ＭＳ Ｐゴシック" panose="020B0600070205080204" pitchFamily="34" charset="-128"/>
          <a:cs typeface="ＭＳ Ｐゴシック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2400">
          <a:solidFill>
            <a:srgbClr val="3F3F40"/>
          </a:solidFill>
          <a:latin typeface="+mn-lt"/>
          <a:ea typeface="ＭＳ Ｐゴシック" panose="020B0600070205080204" pitchFamily="34" charset="-128"/>
          <a:cs typeface="ＭＳ Ｐゴシック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000">
          <a:solidFill>
            <a:srgbClr val="3F3F40"/>
          </a:solidFill>
          <a:latin typeface="+mn-lt"/>
          <a:ea typeface="ＭＳ Ｐゴシック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ＭＳ Ｐゴシック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Im--ZPqMQA?feature=oembed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onsiblegambling.vic.gov.a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mailto:rosa.billi@responsiblegambling.vic.gov.au" TargetMode="External"/><Relationship Id="rId4" Type="http://schemas.openxmlformats.org/officeDocument/2006/relationships/hyperlink" Target="http://www.gamblershelp.org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sjy2fXQrAY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7EC27B5A-9992-06AA-9A12-B2685D3F04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4013" y="1773238"/>
            <a:ext cx="5187950" cy="838200"/>
          </a:xfrm>
        </p:spPr>
        <p:txBody>
          <a:bodyPr/>
          <a:lstStyle/>
          <a:p>
            <a:pPr eaLnBrk="1" hangingPunct="1"/>
            <a:r>
              <a:rPr lang="en-AU" altLang="en-US" sz="4400" dirty="0"/>
              <a:t>Reset your life:</a:t>
            </a:r>
          </a:p>
          <a:p>
            <a:pPr eaLnBrk="1" hangingPunct="1"/>
            <a:r>
              <a:rPr lang="en-AU" altLang="en-US" sz="2400" dirty="0"/>
              <a:t>E-mental health support for people with gambling addiction</a:t>
            </a:r>
            <a:endParaRPr lang="en-AU" altLang="en-US" sz="1200" dirty="0"/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A632940D-C5C8-B911-18C8-64E0829BA9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chemeClr val="tx1"/>
                </a:solidFill>
              </a:rPr>
              <a:t>Page </a:t>
            </a:r>
            <a:fld id="{F41916FE-E2A5-419D-96E3-5991FCFD73BB}" type="slidenum">
              <a:rPr lang="en-AU" altLang="en-US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AU" altLang="en-US" sz="1000">
              <a:solidFill>
                <a:schemeClr val="tx1"/>
              </a:solidFill>
            </a:endParaRPr>
          </a:p>
        </p:txBody>
      </p:sp>
      <p:pic>
        <p:nvPicPr>
          <p:cNvPr id="14340" name="Picture 8">
            <a:extLst>
              <a:ext uri="{FF2B5EF4-FFF2-40B4-BE49-F238E27FC236}">
                <a16:creationId xmlns:a16="http://schemas.microsoft.com/office/drawing/2014/main" id="{5B652195-609F-A1FF-5F87-20C5354BE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558006"/>
            <a:ext cx="2906712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AE91F-3478-4556-941B-AD8AB4E4FF09}"/>
              </a:ext>
            </a:extLst>
          </p:cNvPr>
          <p:cNvSpPr txBox="1"/>
          <p:nvPr/>
        </p:nvSpPr>
        <p:spPr>
          <a:xfrm>
            <a:off x="611188" y="4512249"/>
            <a:ext cx="3647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>
                <a:solidFill>
                  <a:schemeClr val="bg1"/>
                </a:solidFill>
              </a:rPr>
              <a:t>Tony Clarkson, Principal Clinical Advisor, Victorian Responsible Gambling Foundation, Reframing Addiction Conference </a:t>
            </a:r>
          </a:p>
          <a:p>
            <a:r>
              <a:rPr lang="en-US" altLang="en-US" sz="1800" dirty="0">
                <a:solidFill>
                  <a:schemeClr val="bg1"/>
                </a:solidFill>
              </a:rPr>
              <a:t>Tasmania Nov,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3A9BFBD-73FC-A7E1-C3F9-4119788B4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dirty="0"/>
              <a:t>Example:</a:t>
            </a:r>
            <a:br>
              <a:rPr lang="en-AU" altLang="en-US" dirty="0"/>
            </a:br>
            <a:r>
              <a:rPr lang="en-AU" altLang="en-US" dirty="0"/>
              <a:t>Module 4 – Managing urges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0D575E0-BEBF-CB54-F4D4-0E25106B4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8D6C2031-BF7A-4EAA-A131-73C774AAEA4F}" type="slidenum">
              <a:rPr lang="en-AU" altLang="en-US" smtClean="0">
                <a:solidFill>
                  <a:srgbClr val="00539B"/>
                </a:solidFill>
              </a:rPr>
              <a:pPr/>
              <a:t>10</a:t>
            </a:fld>
            <a:endParaRPr lang="en-AU" altLang="en-US">
              <a:solidFill>
                <a:srgbClr val="00539B"/>
              </a:solidFill>
            </a:endParaRPr>
          </a:p>
        </p:txBody>
      </p:sp>
      <p:pic>
        <p:nvPicPr>
          <p:cNvPr id="2" name="Online Media 1" title="Urge Surfing: How To Resist The Urge To Gamble">
            <a:hlinkClick r:id="" action="ppaction://media"/>
            <a:extLst>
              <a:ext uri="{FF2B5EF4-FFF2-40B4-BE49-F238E27FC236}">
                <a16:creationId xmlns:a16="http://schemas.microsoft.com/office/drawing/2014/main" id="{CAC8142F-0E4D-4337-BB2A-D1EB731E91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1508" y="1580788"/>
            <a:ext cx="8017453" cy="4529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23D3057-C755-5A07-0CE8-21488D57C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How will Reset evolve?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C7C4866F-CCBC-9BF8-E30B-1AC5076ACD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AU" altLang="en-US" sz="2800" b="1"/>
              <a:t>Following an evaluation of the app, the Reset team will explore options for:</a:t>
            </a:r>
          </a:p>
          <a:p>
            <a:pPr marL="0" indent="0">
              <a:buFontTx/>
              <a:buNone/>
            </a:pPr>
            <a:endParaRPr lang="en-AU" altLang="en-US" sz="2800" b="1"/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2400"/>
              <a:t>improving the app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2400"/>
              <a:t>providing Reset in languages other than English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2400"/>
              <a:t>tailoring the app for First Nations or other priority communities.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30CF052-DF14-0D53-ACF0-5F8C4F122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DED5F603-C9DF-4D64-B8AB-FF7F7FB936E2}" type="slidenum">
              <a:rPr lang="en-AU" altLang="en-US" smtClean="0">
                <a:solidFill>
                  <a:srgbClr val="00539B"/>
                </a:solidFill>
              </a:rPr>
              <a:pPr/>
              <a:t>11</a:t>
            </a:fld>
            <a:endParaRPr lang="en-AU" altLang="en-US">
              <a:solidFill>
                <a:srgbClr val="00539B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B3C4AD76-7D37-D1E3-F84F-73AC95A33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How does Reset differ from other GamblingLess-based apps?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146ACB93-596D-729F-BA64-5C38A35B18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963" y="1520825"/>
            <a:ext cx="3827462" cy="41163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altLang="en-US" sz="2400"/>
              <a:t>‘Manaaki’</a:t>
            </a:r>
          </a:p>
          <a:p>
            <a:pPr marL="0" indent="0">
              <a:buFontTx/>
              <a:buNone/>
            </a:pPr>
            <a:r>
              <a:rPr lang="en-AU" altLang="en-US" sz="2400"/>
              <a:t>New Zealand</a:t>
            </a:r>
          </a:p>
          <a:p>
            <a:pPr marL="0" indent="0">
              <a:buFontTx/>
              <a:buNone/>
            </a:pPr>
            <a:endParaRPr lang="en-AU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FD11179-1799-04DF-1ACE-F160437CA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8A016C61-CA39-4255-AAE7-AEEFF8B21489}" type="slidenum">
              <a:rPr lang="en-AU" altLang="en-US" smtClean="0">
                <a:solidFill>
                  <a:srgbClr val="00539B"/>
                </a:solidFill>
              </a:rPr>
              <a:pPr/>
              <a:t>12</a:t>
            </a:fld>
            <a:endParaRPr lang="en-AU" altLang="en-US">
              <a:solidFill>
                <a:srgbClr val="00539B"/>
              </a:solidFill>
            </a:endParaRPr>
          </a:p>
        </p:txBody>
      </p:sp>
      <p:pic>
        <p:nvPicPr>
          <p:cNvPr id="34821" name="Picture 2" descr="Manaaki gambling support app">
            <a:extLst>
              <a:ext uri="{FF2B5EF4-FFF2-40B4-BE49-F238E27FC236}">
                <a16:creationId xmlns:a16="http://schemas.microsoft.com/office/drawing/2014/main" id="{BD9D3F0A-57DB-4ED8-DC0A-1D32123A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751138"/>
            <a:ext cx="31496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CA9E95-7FC0-3FED-426A-51F78338B188}"/>
              </a:ext>
            </a:extLst>
          </p:cNvPr>
          <p:cNvSpPr txBox="1">
            <a:spLocks/>
          </p:cNvSpPr>
          <p:nvPr/>
        </p:nvSpPr>
        <p:spPr bwMode="auto">
          <a:xfrm>
            <a:off x="4289425" y="1374775"/>
            <a:ext cx="4846638" cy="41179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+mn-lt"/>
                <a:ea typeface="+mn-ea"/>
                <a:cs typeface="ＭＳ Ｐゴシック"/>
              </a:defRPr>
            </a:lvl1pPr>
            <a:lvl2pPr marL="8207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+mn-lt"/>
                <a:ea typeface="+mn-ea"/>
                <a:cs typeface="ＭＳ Ｐゴシック"/>
              </a:defRPr>
            </a:lvl2pPr>
            <a:lvl3pPr marL="1228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+mn-lt"/>
                <a:ea typeface="+mn-ea"/>
                <a:cs typeface="ＭＳ Ｐゴシック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AU" sz="2400" kern="0"/>
              <a:t>‘Gambling Habit Tracker’ and ‘</a:t>
            </a:r>
            <a:r>
              <a:rPr lang="en-AU" sz="2400" kern="0" err="1"/>
              <a:t>GamblingLess</a:t>
            </a:r>
            <a:r>
              <a:rPr lang="en-AU" sz="2400" kern="0"/>
              <a:t>: In the moment’  NSW</a:t>
            </a:r>
          </a:p>
          <a:p>
            <a:pPr>
              <a:defRPr/>
            </a:pPr>
            <a:endParaRPr lang="en-AU" kern="0"/>
          </a:p>
        </p:txBody>
      </p:sp>
      <p:pic>
        <p:nvPicPr>
          <p:cNvPr id="34823" name="Picture 6">
            <a:extLst>
              <a:ext uri="{FF2B5EF4-FFF2-40B4-BE49-F238E27FC236}">
                <a16:creationId xmlns:a16="http://schemas.microsoft.com/office/drawing/2014/main" id="{A00E7696-CA8E-81B4-88FC-18DA4910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2597150"/>
            <a:ext cx="3827463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9596C1C-35DA-A5CE-0A53-ACFE305C7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Evaluation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4E4E5A3-A766-44F2-4D2C-9584B9039A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2400"/>
              <a:t>Who will evaluate Reset</a:t>
            </a:r>
          </a:p>
          <a:p>
            <a:pPr marL="820420" lvl="1" indent="-287020"/>
            <a:r>
              <a:rPr lang="en-AU" altLang="en-US" sz="2000"/>
              <a:t>Researchers from Deakin University</a:t>
            </a:r>
          </a:p>
          <a:p>
            <a:r>
              <a:rPr lang="en-AU" altLang="en-US" sz="2400"/>
              <a:t>When?</a:t>
            </a:r>
          </a:p>
          <a:p>
            <a:pPr marL="820420" lvl="1" indent="-287020"/>
            <a:r>
              <a:rPr lang="en-AU" altLang="en-US" sz="2000"/>
              <a:t>Six weeks after opted-in users first begin using the app</a:t>
            </a:r>
          </a:p>
          <a:p>
            <a:r>
              <a:rPr lang="en-AU" altLang="en-US" sz="2400"/>
              <a:t>How?</a:t>
            </a:r>
          </a:p>
          <a:p>
            <a:pPr marL="820420" lvl="1" indent="-287020"/>
            <a:r>
              <a:rPr lang="en-AU" altLang="en-US" sz="2000"/>
              <a:t>Reset users opt in to be contacted by researchers to take part in the evaluation</a:t>
            </a:r>
          </a:p>
          <a:p>
            <a:pPr marL="820420" lvl="1" indent="-287020"/>
            <a:r>
              <a:rPr lang="en-AU" altLang="en-US" sz="2000"/>
              <a:t>Not compulsory, privacy and confidentiality ensured</a:t>
            </a:r>
          </a:p>
          <a:p>
            <a:pPr marL="820420" lvl="1" indent="-287020"/>
            <a:r>
              <a:rPr lang="en-AU" altLang="en-US" sz="2000"/>
              <a:t>Participants compensated with e-vouchers</a:t>
            </a:r>
          </a:p>
          <a:p>
            <a:r>
              <a:rPr lang="en-AU" altLang="en-US" sz="2400"/>
              <a:t>What we hope to get out of the evaluation</a:t>
            </a:r>
          </a:p>
          <a:p>
            <a:pPr marL="820420" lvl="1" indent="-287020"/>
            <a:r>
              <a:rPr lang="en-AU" altLang="en-US" sz="2000"/>
              <a:t>measure effectiveness of Reset</a:t>
            </a:r>
          </a:p>
          <a:p>
            <a:pPr marL="820420" lvl="1" indent="-287020"/>
            <a:r>
              <a:rPr lang="en-AU" altLang="en-US" sz="2000"/>
              <a:t>ways to improve the app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52409CE-C276-B53E-B8AA-1D3B5DEE0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B12BEA25-2388-4010-8AB7-F9AEB9E95736}" type="slidenum">
              <a:rPr lang="en-AU" altLang="en-US" smtClean="0">
                <a:solidFill>
                  <a:srgbClr val="00539B"/>
                </a:solidFill>
              </a:rPr>
              <a:pPr/>
              <a:t>13</a:t>
            </a:fld>
            <a:endParaRPr lang="en-AU" altLang="en-US">
              <a:solidFill>
                <a:srgbClr val="00539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20F0CCDA-219B-4CA1-B986-2511C0EAD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Marketing and strategic Communication of Reset 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ABA50B4-57E7-4F38-9C36-FF6226D2C8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/>
              <a:t>Launch event TBC</a:t>
            </a:r>
          </a:p>
          <a:p>
            <a:r>
              <a:rPr lang="en-AU" altLang="en-US"/>
              <a:t>Organic social channels</a:t>
            </a:r>
          </a:p>
          <a:p>
            <a:r>
              <a:rPr lang="en-AU" altLang="en-US"/>
              <a:t>Microsite</a:t>
            </a:r>
          </a:p>
          <a:p>
            <a:r>
              <a:rPr lang="en-AU" altLang="en-US"/>
              <a:t>Digital campaign</a:t>
            </a:r>
          </a:p>
          <a:p>
            <a:r>
              <a:rPr lang="en-AU" altLang="en-US"/>
              <a:t>In-venue posters and promotion</a:t>
            </a:r>
          </a:p>
          <a:p>
            <a:endParaRPr lang="en-AU" altLang="en-US"/>
          </a:p>
          <a:p>
            <a:endParaRPr lang="en-AU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C8A74AB-BF9F-4DBD-80B1-B26944320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606B7312-71D0-4149-89D6-E833BB739751}" type="slidenum">
              <a:rPr lang="en-AU" altLang="en-US" smtClean="0">
                <a:solidFill>
                  <a:srgbClr val="00539B"/>
                </a:solidFill>
              </a:rPr>
              <a:pPr/>
              <a:t>14</a:t>
            </a:fld>
            <a:endParaRPr lang="en-AU" altLang="en-US">
              <a:solidFill>
                <a:srgbClr val="00539B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F12FF28C-4BC1-4719-A08B-E87101BAE2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0075" y="1058863"/>
            <a:ext cx="793115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altLang="en-US"/>
              <a:t>ResetApp.com.au</a:t>
            </a:r>
          </a:p>
        </p:txBody>
      </p:sp>
      <p:pic>
        <p:nvPicPr>
          <p:cNvPr id="49158" name="Picture 4">
            <a:extLst>
              <a:ext uri="{FF2B5EF4-FFF2-40B4-BE49-F238E27FC236}">
                <a16:creationId xmlns:a16="http://schemas.microsoft.com/office/drawing/2014/main" id="{6CAC3AE8-9DBE-4191-8E93-B5E493DE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47234"/>
          <a:stretch>
            <a:fillRect/>
          </a:stretch>
        </p:blipFill>
        <p:spPr bwMode="auto">
          <a:xfrm>
            <a:off x="4359275" y="2830513"/>
            <a:ext cx="4416425" cy="3581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060" name="Title 1">
            <a:extLst>
              <a:ext uri="{FF2B5EF4-FFF2-40B4-BE49-F238E27FC236}">
                <a16:creationId xmlns:a16="http://schemas.microsoft.com/office/drawing/2014/main" id="{025DCECD-2142-42C0-A6DD-252F02CCC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Marketing: microsite</a:t>
            </a: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A8FE3D17-6FCA-42FD-95FB-B164F2F8C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97F421FC-2D2D-4EF7-8D9F-5A325E04CCCA}" type="slidenum">
              <a:rPr lang="en-AU" altLang="en-US" smtClean="0">
                <a:solidFill>
                  <a:srgbClr val="00539B"/>
                </a:solidFill>
              </a:rPr>
              <a:pPr/>
              <a:t>15</a:t>
            </a:fld>
            <a:endParaRPr lang="en-AU" altLang="en-US">
              <a:solidFill>
                <a:srgbClr val="00539B"/>
              </a:solidFill>
            </a:endParaRPr>
          </a:p>
        </p:txBody>
      </p:sp>
      <p:pic>
        <p:nvPicPr>
          <p:cNvPr id="49157" name="Picture 2">
            <a:extLst>
              <a:ext uri="{FF2B5EF4-FFF2-40B4-BE49-F238E27FC236}">
                <a16:creationId xmlns:a16="http://schemas.microsoft.com/office/drawing/2014/main" id="{574BF59A-09B4-4707-A3F4-F75CAAAF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52766"/>
          <a:stretch>
            <a:fillRect/>
          </a:stretch>
        </p:blipFill>
        <p:spPr bwMode="auto">
          <a:xfrm>
            <a:off x="387350" y="1787525"/>
            <a:ext cx="5013325" cy="3640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2D8103F5-350D-4205-87FB-07CBF03CA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5" y="79375"/>
            <a:ext cx="7931150" cy="1143000"/>
          </a:xfrm>
        </p:spPr>
        <p:txBody>
          <a:bodyPr/>
          <a:lstStyle/>
          <a:p>
            <a:r>
              <a:rPr lang="en-AU" altLang="en-US"/>
              <a:t>Marketing: In-venue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0667F853-6DF7-40AE-86F1-77863DB463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9250" y="1374775"/>
            <a:ext cx="2990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altLang="en-US"/>
              <a:t>Wallet cards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6D6073D1-44B8-4B6B-8181-D04A6723E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DC69C647-7256-49CB-AB14-F38E124F62DD}" type="slidenum">
              <a:rPr lang="en-AU" altLang="en-US" smtClean="0">
                <a:solidFill>
                  <a:srgbClr val="00539B"/>
                </a:solidFill>
              </a:rPr>
              <a:pPr/>
              <a:t>16</a:t>
            </a:fld>
            <a:endParaRPr lang="en-AU" altLang="en-US">
              <a:solidFill>
                <a:srgbClr val="00539B"/>
              </a:solidFill>
            </a:endParaRPr>
          </a:p>
        </p:txBody>
      </p:sp>
      <p:pic>
        <p:nvPicPr>
          <p:cNvPr id="59397" name="Picture 5">
            <a:extLst>
              <a:ext uri="{FF2B5EF4-FFF2-40B4-BE49-F238E27FC236}">
                <a16:creationId xmlns:a16="http://schemas.microsoft.com/office/drawing/2014/main" id="{537A14FF-D94A-474F-A9AC-A05EB38DB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2005013"/>
            <a:ext cx="1725612" cy="28305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398" name="Picture 7">
            <a:extLst>
              <a:ext uri="{FF2B5EF4-FFF2-40B4-BE49-F238E27FC236}">
                <a16:creationId xmlns:a16="http://schemas.microsoft.com/office/drawing/2014/main" id="{88957871-A8D7-4EA1-A483-0D9B583B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297238"/>
            <a:ext cx="1728788" cy="28305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8A17AA-2DAB-474F-A4D3-D80D20E9E6A0}"/>
              </a:ext>
            </a:extLst>
          </p:cNvPr>
          <p:cNvSpPr txBox="1">
            <a:spLocks/>
          </p:cNvSpPr>
          <p:nvPr/>
        </p:nvSpPr>
        <p:spPr bwMode="auto">
          <a:xfrm>
            <a:off x="3760788" y="950913"/>
            <a:ext cx="4414837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+mn-lt"/>
                <a:ea typeface="+mn-ea"/>
                <a:cs typeface="ＭＳ Ｐゴシック"/>
              </a:defRPr>
            </a:lvl1pPr>
            <a:lvl2pPr marL="8207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+mn-lt"/>
                <a:ea typeface="+mn-ea"/>
                <a:cs typeface="ＭＳ Ｐゴシック"/>
              </a:defRPr>
            </a:lvl2pPr>
            <a:lvl3pPr marL="1228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+mn-lt"/>
                <a:ea typeface="+mn-ea"/>
                <a:cs typeface="ＭＳ Ｐゴシック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AU" kern="0"/>
              <a:t>In-venue posters</a:t>
            </a:r>
          </a:p>
        </p:txBody>
      </p:sp>
      <p:pic>
        <p:nvPicPr>
          <p:cNvPr id="59400" name="Picture 10">
            <a:extLst>
              <a:ext uri="{FF2B5EF4-FFF2-40B4-BE49-F238E27FC236}">
                <a16:creationId xmlns:a16="http://schemas.microsoft.com/office/drawing/2014/main" id="{605062EC-C735-496F-9E2B-DAE5FE9C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0013" y="1490663"/>
            <a:ext cx="3289300" cy="46275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401" name="Picture 12">
            <a:extLst>
              <a:ext uri="{FF2B5EF4-FFF2-40B4-BE49-F238E27FC236}">
                <a16:creationId xmlns:a16="http://schemas.microsoft.com/office/drawing/2014/main" id="{869E986D-491D-41D5-8F56-13692B3F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3775" y="2422525"/>
            <a:ext cx="3001963" cy="42529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6CD687-25B5-49F3-AB67-A84296A620C0}"/>
              </a:ext>
            </a:extLst>
          </p:cNvPr>
          <p:cNvCxnSpPr/>
          <p:nvPr/>
        </p:nvCxnSpPr>
        <p:spPr>
          <a:xfrm>
            <a:off x="3775075" y="1093788"/>
            <a:ext cx="0" cy="5575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5203-5E07-4CB6-BF5E-A018DB3D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5" y="87313"/>
            <a:ext cx="7886700" cy="1325562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Contact   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27037F61-BCE6-4DBC-91EE-A766F260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14A895AA-62A9-4D7D-AA78-78F0F700367F}" type="slidenum">
              <a:rPr lang="en-AU" altLang="en-US" sz="1000" smtClean="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33796" name="Content Placeholder 2">
            <a:extLst>
              <a:ext uri="{FF2B5EF4-FFF2-40B4-BE49-F238E27FC236}">
                <a16:creationId xmlns:a16="http://schemas.microsoft.com/office/drawing/2014/main" id="{C8DC34C9-542C-46A3-ABBE-599D7AF035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425" y="1557338"/>
            <a:ext cx="793115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altLang="en-US" sz="2800" dirty="0"/>
              <a:t>Tony Clarkson</a:t>
            </a:r>
          </a:p>
          <a:p>
            <a:pPr marL="0" indent="0">
              <a:buFontTx/>
              <a:buNone/>
            </a:pPr>
            <a:r>
              <a:rPr lang="en-AU" altLang="en-US" sz="2800" dirty="0"/>
              <a:t>Principal Clinical Advisor</a:t>
            </a:r>
          </a:p>
          <a:p>
            <a:pPr marL="0" indent="0">
              <a:buFontTx/>
              <a:buNone/>
            </a:pPr>
            <a:r>
              <a:rPr lang="en-AU" altLang="en-US" b="1" dirty="0"/>
              <a:t>Victorian Responsible Gambling Foundation, Level 6, 14-20 Blackwood Street, North Melbourne, 2052</a:t>
            </a:r>
          </a:p>
          <a:p>
            <a:pPr marL="0" indent="0">
              <a:buFontTx/>
              <a:buNone/>
            </a:pPr>
            <a:r>
              <a:rPr lang="en-AU" altLang="en-US" sz="2800" dirty="0">
                <a:hlinkClick r:id="rId3"/>
              </a:rPr>
              <a:t>www.responsiblegambling.vic.gov.au</a:t>
            </a:r>
            <a:endParaRPr lang="en-AU" altLang="en-US" sz="2800" dirty="0"/>
          </a:p>
          <a:p>
            <a:pPr marL="0" indent="0">
              <a:buFontTx/>
              <a:buNone/>
            </a:pPr>
            <a:r>
              <a:rPr lang="en-AU" altLang="en-US" sz="2800" dirty="0">
                <a:hlinkClick r:id="rId4"/>
              </a:rPr>
              <a:t>www.gamblershelp.org.au</a:t>
            </a:r>
            <a:endParaRPr lang="en-AU" altLang="en-US" sz="2800" dirty="0"/>
          </a:p>
          <a:p>
            <a:pPr marL="0" indent="0">
              <a:buFontTx/>
              <a:buNone/>
            </a:pPr>
            <a:r>
              <a:rPr lang="en-AU" altLang="en-US" sz="2800" dirty="0">
                <a:hlinkClick r:id="rId5"/>
              </a:rPr>
              <a:t>tony.clarkson@responsiblegambling.vic.gov.au</a:t>
            </a:r>
            <a:r>
              <a:rPr lang="en-AU" altLang="en-US" dirty="0"/>
              <a:t>	`</a:t>
            </a:r>
          </a:p>
        </p:txBody>
      </p:sp>
      <p:pic>
        <p:nvPicPr>
          <p:cNvPr id="33797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C6F386A2-37A8-4D60-905E-3319B1857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00138"/>
            <a:ext cx="2660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15F111D-61A7-0429-16DF-789690977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What is Reset?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2657E-D5EE-5749-7D74-CA0F45B5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557338"/>
            <a:ext cx="5276850" cy="4525962"/>
          </a:xfrm>
        </p:spPr>
        <p:txBody>
          <a:bodyPr/>
          <a:lstStyle/>
          <a:p>
            <a:pPr>
              <a:defRPr/>
            </a:pPr>
            <a:r>
              <a:rPr lang="en-AU" sz="2800"/>
              <a:t>mobile and web-based app</a:t>
            </a:r>
          </a:p>
          <a:p>
            <a:pPr>
              <a:defRPr/>
            </a:pPr>
            <a:r>
              <a:rPr lang="en-AU" sz="2800"/>
              <a:t>self-directed self-help tool</a:t>
            </a:r>
          </a:p>
          <a:p>
            <a:pPr>
              <a:defRPr/>
            </a:pPr>
            <a:r>
              <a:rPr lang="en-AU" sz="2800"/>
              <a:t>based on latest clinical research</a:t>
            </a:r>
          </a:p>
          <a:p>
            <a:pPr>
              <a:defRPr/>
            </a:pPr>
            <a:r>
              <a:rPr lang="en-AU" sz="2800"/>
              <a:t>free and confidential</a:t>
            </a:r>
          </a:p>
          <a:p>
            <a:pPr>
              <a:defRPr/>
            </a:pPr>
            <a:r>
              <a:rPr lang="en-AU" sz="2800"/>
              <a:t>support in your pocket, available anywhere, 24/7.</a:t>
            </a:r>
          </a:p>
          <a:p>
            <a:pPr marL="0" indent="0">
              <a:buFontTx/>
              <a:buNone/>
              <a:defRPr/>
            </a:pPr>
            <a:endParaRPr lang="en-AU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BCA059E-FA71-735C-4FA2-5B6A8ED2E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dirty="0">
                <a:solidFill>
                  <a:srgbClr val="00539B"/>
                </a:solidFill>
              </a:rPr>
              <a:t>Page 2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0B3DD6C3-C3E3-BD63-1BCA-73871AC3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374775"/>
            <a:ext cx="240347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F7F7-B2B0-4D5F-9156-31DF3F78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What is RESET?</a:t>
            </a:r>
          </a:p>
        </p:txBody>
      </p:sp>
      <p:pic>
        <p:nvPicPr>
          <p:cNvPr id="5" name="Online Media 4" title="Reset app">
            <a:hlinkClick r:id="" action="ppaction://media"/>
            <a:extLst>
              <a:ext uri="{FF2B5EF4-FFF2-40B4-BE49-F238E27FC236}">
                <a16:creationId xmlns:a16="http://schemas.microsoft.com/office/drawing/2014/main" id="{B2A2F97F-C59B-4EC5-AC48-3D7341E30B9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188" y="1579563"/>
            <a:ext cx="7931150" cy="4481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DD5C9-23D7-4994-8C10-C8AE6F85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/>
              <a:t>Page </a:t>
            </a:r>
            <a:fld id="{78E6A59E-BD7B-4187-93FC-150269563460}" type="slidenum">
              <a:rPr lang="en-AU" altLang="en-US" smtClean="0"/>
              <a:pPr>
                <a:defRPr/>
              </a:pPr>
              <a:t>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1846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8691E74-9804-C5E6-7956-2D74CD110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Where it all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CB9FC-B39C-F19F-707E-CC518337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74775"/>
            <a:ext cx="793115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800" b="1" dirty="0">
                <a:solidFill>
                  <a:srgbClr val="333333"/>
                </a:solidFill>
                <a:latin typeface="interfaceregular"/>
              </a:rPr>
              <a:t>What is </a:t>
            </a:r>
            <a:r>
              <a:rPr lang="en-AU" sz="2800" b="1" dirty="0" err="1">
                <a:solidFill>
                  <a:srgbClr val="333333"/>
                </a:solidFill>
                <a:latin typeface="interfaceregular"/>
              </a:rPr>
              <a:t>GamblingLess</a:t>
            </a:r>
            <a:r>
              <a:rPr lang="en-AU" sz="2800" b="1" dirty="0">
                <a:solidFill>
                  <a:srgbClr val="333333"/>
                </a:solidFill>
                <a:latin typeface="interfaceregular"/>
              </a:rPr>
              <a:t>? </a:t>
            </a:r>
          </a:p>
          <a:p>
            <a:pPr>
              <a:defRPr/>
            </a:pPr>
            <a:r>
              <a:rPr lang="en-AU" sz="2800" dirty="0">
                <a:solidFill>
                  <a:srgbClr val="333333"/>
                </a:solidFill>
                <a:latin typeface="interfaceregular"/>
              </a:rPr>
              <a:t>designed to help people with gambling problems</a:t>
            </a:r>
          </a:p>
          <a:p>
            <a:pPr>
              <a:defRPr/>
            </a:pPr>
            <a:r>
              <a:rPr lang="en-AU" sz="2800" dirty="0">
                <a:solidFill>
                  <a:srgbClr val="333333"/>
                </a:solidFill>
                <a:latin typeface="interfaceregular"/>
              </a:rPr>
              <a:t>developed by Australian researchers</a:t>
            </a:r>
          </a:p>
          <a:p>
            <a:pPr>
              <a:defRPr/>
            </a:pPr>
            <a:r>
              <a:rPr lang="en-AU" sz="2800" dirty="0">
                <a:solidFill>
                  <a:srgbClr val="333333"/>
                </a:solidFill>
                <a:latin typeface="interfaceregular"/>
              </a:rPr>
              <a:t>based on research funded by VRGF</a:t>
            </a:r>
          </a:p>
          <a:p>
            <a:pPr>
              <a:defRPr/>
            </a:pPr>
            <a:r>
              <a:rPr lang="en-AU" sz="2800" dirty="0">
                <a:solidFill>
                  <a:srgbClr val="333333"/>
                </a:solidFill>
                <a:latin typeface="interfaceregular"/>
              </a:rPr>
              <a:t>8-week program, web-based and self-directed</a:t>
            </a:r>
          </a:p>
          <a:p>
            <a:pPr>
              <a:defRPr/>
            </a:pPr>
            <a:r>
              <a:rPr lang="en-AU" sz="2800" dirty="0">
                <a:solidFill>
                  <a:srgbClr val="333333"/>
                </a:solidFill>
                <a:latin typeface="interfaceregular"/>
              </a:rPr>
              <a:t>based on cognitive–behavioural therapy and motivational interviewing </a:t>
            </a:r>
          </a:p>
          <a:p>
            <a:pPr>
              <a:defRPr/>
            </a:pPr>
            <a:r>
              <a:rPr lang="en-AU" sz="2800" dirty="0">
                <a:solidFill>
                  <a:srgbClr val="333333"/>
                </a:solidFill>
                <a:latin typeface="interfaceregular"/>
              </a:rPr>
              <a:t>four modules, each with 13-15 activities. 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D07B31C-4B0E-BFC2-48A2-E9A518852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554058D6-D7F5-4699-87C2-EDA6D9591D51}" type="slidenum">
              <a:rPr lang="en-AU" altLang="en-US" smtClean="0">
                <a:solidFill>
                  <a:srgbClr val="00539B"/>
                </a:solidFill>
              </a:rPr>
              <a:pPr/>
              <a:t>4</a:t>
            </a:fld>
            <a:endParaRPr lang="en-AU" altLang="en-US">
              <a:solidFill>
                <a:srgbClr val="00539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F028A83-47A8-EE25-56C0-0D243A7CE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Why build an app?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859B831-5491-0A12-AC02-69D45CF97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2775" y="1374775"/>
            <a:ext cx="79311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altLang="en-US" sz="2800" b="1"/>
              <a:t>Advantages of self-directed, self-help apps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2000"/>
              <a:t>shown to be effective for other disorders such as depression and anxiety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2000"/>
              <a:t>typically shorter and more cost effective than face-to-face therapies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2000"/>
              <a:t>provide treatment in the moment, when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2000"/>
              <a:t>reach more people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2000"/>
              <a:t>less intimidating and stigmatising than traditional in-person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2000"/>
              <a:t>allows people to engage in treatment at their own pace, anywhere, anytime.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00E996B-6669-66D7-CE85-EF45BB3F5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C111C664-A6B6-4B7D-BAAB-9AC06699AB6D}" type="slidenum">
              <a:rPr lang="en-AU" altLang="en-US" smtClean="0">
                <a:solidFill>
                  <a:srgbClr val="00539B"/>
                </a:solidFill>
              </a:rPr>
              <a:pPr/>
              <a:t>5</a:t>
            </a:fld>
            <a:endParaRPr lang="en-AU" altLang="en-US">
              <a:solidFill>
                <a:srgbClr val="00539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78CA793-8B3E-CD2E-C8AB-E28FEAA5A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How the app was built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119976E-E7CE-C725-3301-E2CD7F9527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372847"/>
            <a:ext cx="7931150" cy="4524375"/>
          </a:xfrm>
        </p:spPr>
        <p:txBody>
          <a:bodyPr/>
          <a:lstStyle/>
          <a:p>
            <a:r>
              <a:rPr lang="en-AU" altLang="en-US" sz="2800" dirty="0"/>
              <a:t>Funding, project scope, etc</a:t>
            </a:r>
          </a:p>
          <a:p>
            <a:r>
              <a:rPr lang="en-AU" altLang="en-US" sz="2800" dirty="0"/>
              <a:t>App development challenges</a:t>
            </a:r>
          </a:p>
          <a:p>
            <a:r>
              <a:rPr lang="en-AU" altLang="en-US" sz="2800" dirty="0"/>
              <a:t>Beta testing and stakeholder engagement</a:t>
            </a:r>
          </a:p>
          <a:p>
            <a:r>
              <a:rPr lang="en-AU" altLang="en-US" sz="2800" dirty="0"/>
              <a:t>Endless patience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A1A5E74-A800-F280-A7F8-7E5C199AF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0174B5AE-2C02-43AB-92F0-7BD83F3ACD0F}" type="slidenum">
              <a:rPr lang="en-AU" altLang="en-US" smtClean="0">
                <a:solidFill>
                  <a:srgbClr val="00539B"/>
                </a:solidFill>
              </a:rPr>
              <a:pPr/>
              <a:t>6</a:t>
            </a:fld>
            <a:endParaRPr lang="en-AU" altLang="en-US">
              <a:solidFill>
                <a:srgbClr val="00539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6FC87C5-6798-4D4F-8500-89D818738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How does Reset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51E8-BEAC-914B-18CD-AA40F898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263650"/>
            <a:ext cx="4945544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600" b="1" dirty="0"/>
              <a:t>Reset helps users:</a:t>
            </a:r>
          </a:p>
          <a:p>
            <a:pPr>
              <a:defRPr/>
            </a:pPr>
            <a:r>
              <a:rPr lang="en-AU" sz="2000" dirty="0"/>
              <a:t>learn to understand their triggers and why they gamble</a:t>
            </a:r>
          </a:p>
          <a:p>
            <a:pPr>
              <a:defRPr/>
            </a:pPr>
            <a:r>
              <a:rPr lang="en-AU" sz="2000" dirty="0"/>
              <a:t>develop strategies to help cut back or quit gambling</a:t>
            </a:r>
          </a:p>
          <a:p>
            <a:pPr>
              <a:defRPr/>
            </a:pPr>
            <a:r>
              <a:rPr lang="en-AU" sz="2000" dirty="0"/>
              <a:t>manage urges and stay on track with practical techniques and advice </a:t>
            </a:r>
          </a:p>
          <a:p>
            <a:pPr>
              <a:defRPr/>
            </a:pPr>
            <a:r>
              <a:rPr lang="en-AU" sz="2000" dirty="0"/>
              <a:t>maintain change through managing high risk situations and learning from lapses</a:t>
            </a:r>
          </a:p>
          <a:p>
            <a:pPr>
              <a:defRPr/>
            </a:pPr>
            <a:r>
              <a:rPr lang="en-AU" sz="2000" dirty="0"/>
              <a:t>record and track progress, and </a:t>
            </a:r>
          </a:p>
          <a:p>
            <a:pPr>
              <a:defRPr/>
            </a:pPr>
            <a:r>
              <a:rPr lang="en-AU" sz="2000" dirty="0"/>
              <a:t>access other support services</a:t>
            </a:r>
          </a:p>
          <a:p>
            <a:pPr>
              <a:defRPr/>
            </a:pPr>
            <a:endParaRPr lang="en-AU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4918724-E6E8-D4F4-26F2-CE8E3223A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6E7E2D6F-8391-49A4-8BBE-44605542FF61}" type="slidenum">
              <a:rPr lang="en-AU" altLang="en-US" smtClean="0">
                <a:solidFill>
                  <a:srgbClr val="00539B"/>
                </a:solidFill>
              </a:rPr>
              <a:pPr/>
              <a:t>7</a:t>
            </a:fld>
            <a:endParaRPr lang="en-AU" altLang="en-US">
              <a:solidFill>
                <a:srgbClr val="00539B"/>
              </a:solidFill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5D1154-A6AE-4DEE-9517-C00A6E087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019" y="303213"/>
            <a:ext cx="2768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2CA893D-24AE-83AA-8DA5-A289CDA8B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How does Reset change the way you think about gambling?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3DB484A-944D-BE27-A737-B5AFDE0A5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20420" lvl="1" indent="-287020">
              <a:buFont typeface="Arial" panose="020B0604020202020204" pitchFamily="34" charset="0"/>
              <a:buChar char="•"/>
            </a:pPr>
            <a:r>
              <a:rPr lang="en-AU" altLang="en-US"/>
              <a:t>Cognitive behavioural therapy and motivational interviewing</a:t>
            </a:r>
            <a:endParaRPr lang="en-US"/>
          </a:p>
          <a:p>
            <a:pPr marL="820420" lvl="1" indent="-287020">
              <a:buFont typeface="Arial" panose="020B0604020202020204" pitchFamily="34" charset="0"/>
              <a:buChar char="•"/>
            </a:pPr>
            <a:r>
              <a:rPr lang="en-AU" altLang="en-US"/>
              <a:t>Reflection is 9/10 of the effect</a:t>
            </a:r>
          </a:p>
          <a:p>
            <a:pPr marL="820420" lvl="1" indent="-287020">
              <a:buFont typeface="Arial" panose="020B0604020202020204" pitchFamily="34" charset="0"/>
              <a:buChar char="•"/>
            </a:pPr>
            <a:r>
              <a:rPr lang="en-AU" altLang="en-US"/>
              <a:t>MI – identify benefits of change</a:t>
            </a:r>
          </a:p>
          <a:p>
            <a:pPr marL="820420" lvl="1" indent="-287020">
              <a:buFont typeface="Arial" panose="020B0604020202020204" pitchFamily="34" charset="0"/>
              <a:buChar char="•"/>
            </a:pPr>
            <a:r>
              <a:rPr lang="en-AU" altLang="en-US"/>
              <a:t>MI – set goals, identify strategies/strengths</a:t>
            </a:r>
          </a:p>
          <a:p>
            <a:pPr marL="820420" lvl="1" indent="-287020">
              <a:buFont typeface="Arial" panose="020B0604020202020204" pitchFamily="34" charset="0"/>
              <a:buChar char="•"/>
            </a:pPr>
            <a:r>
              <a:rPr lang="en-AU" altLang="en-US"/>
              <a:t>CBT – link thoughts with actions</a:t>
            </a:r>
          </a:p>
          <a:p>
            <a:pPr marL="820420" lvl="1" indent="-287020">
              <a:buFont typeface="Arial" panose="020B0604020202020204" pitchFamily="34" charset="0"/>
              <a:buChar char="•"/>
            </a:pPr>
            <a:r>
              <a:rPr lang="en-AU" altLang="en-US"/>
              <a:t>Relapse acceptance</a:t>
            </a:r>
          </a:p>
          <a:p>
            <a:pPr marL="820420" lvl="1" indent="-287020">
              <a:buFont typeface="Arial" panose="020B0604020202020204" pitchFamily="34" charset="0"/>
              <a:buChar char="•"/>
            </a:pPr>
            <a:endParaRPr lang="en-AU" altLang="en-US"/>
          </a:p>
          <a:p>
            <a:pPr marL="820420" lvl="1" indent="-287020">
              <a:buFont typeface="Arial" panose="020B0604020202020204" pitchFamily="34" charset="0"/>
              <a:buChar char="•"/>
            </a:pPr>
            <a:endParaRPr lang="en-AU" altLang="en-US"/>
          </a:p>
          <a:p>
            <a:pPr marL="820420" lvl="1" indent="-287020">
              <a:buFont typeface="Arial" panose="020B0604020202020204" pitchFamily="34" charset="0"/>
              <a:buChar char="•"/>
            </a:pPr>
            <a:endParaRPr lang="en-AU" altLang="en-US"/>
          </a:p>
          <a:p>
            <a:pPr marL="820420" lvl="1" indent="-287020"/>
            <a:endParaRPr lang="en-AU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12D05B1-9CDB-E156-C708-8F9908004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D51F3177-10DA-4B72-B3B9-E21C5C9E4F78}" type="slidenum">
              <a:rPr lang="en-AU" altLang="en-US" smtClean="0">
                <a:solidFill>
                  <a:srgbClr val="00539B"/>
                </a:solidFill>
              </a:rPr>
              <a:pPr/>
              <a:t>8</a:t>
            </a:fld>
            <a:endParaRPr lang="en-AU" altLang="en-US">
              <a:solidFill>
                <a:srgbClr val="00539B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2C629BB-56E2-2675-235D-E087BB2C4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The Reset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5B2A0-4D7E-5E0E-375A-5D2CFBE8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166813"/>
            <a:ext cx="8183563" cy="45243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400" b="1"/>
              <a:t>Reset consists of six modules:</a:t>
            </a:r>
          </a:p>
          <a:p>
            <a:pPr>
              <a:defRPr/>
            </a:pPr>
            <a:r>
              <a:rPr lang="en-AU" sz="2400"/>
              <a:t>Onboarding &amp; getting started</a:t>
            </a:r>
          </a:p>
          <a:p>
            <a:pPr>
              <a:defRPr/>
            </a:pPr>
            <a:r>
              <a:rPr lang="en-AU" sz="2400"/>
              <a:t>Getting ready</a:t>
            </a:r>
          </a:p>
          <a:p>
            <a:pPr>
              <a:defRPr/>
            </a:pPr>
            <a:r>
              <a:rPr lang="en-AU" sz="2400"/>
              <a:t>Taking control</a:t>
            </a:r>
          </a:p>
          <a:p>
            <a:pPr>
              <a:defRPr/>
            </a:pPr>
            <a:r>
              <a:rPr lang="en-AU" sz="2400"/>
              <a:t>Taking action</a:t>
            </a:r>
          </a:p>
          <a:p>
            <a:pPr>
              <a:defRPr/>
            </a:pPr>
            <a:r>
              <a:rPr lang="en-AU" sz="2400"/>
              <a:t>Managing urges</a:t>
            </a:r>
          </a:p>
          <a:p>
            <a:pPr>
              <a:defRPr/>
            </a:pPr>
            <a:r>
              <a:rPr lang="en-AU" sz="2400"/>
              <a:t>Maintaining change</a:t>
            </a:r>
          </a:p>
          <a:p>
            <a:pPr marL="0" indent="0">
              <a:buFontTx/>
              <a:buNone/>
              <a:defRPr/>
            </a:pPr>
            <a:endParaRPr lang="en-AU" sz="2800"/>
          </a:p>
          <a:p>
            <a:pPr marL="0" indent="0">
              <a:buFontTx/>
              <a:buNone/>
              <a:defRPr/>
            </a:pPr>
            <a:r>
              <a:rPr lang="en-AU" sz="2000"/>
              <a:t>Each module contains activities, videos, information and practical advice.</a:t>
            </a:r>
          </a:p>
          <a:p>
            <a:pPr marL="0" indent="0">
              <a:buNone/>
              <a:defRPr/>
            </a:pPr>
            <a:r>
              <a:rPr lang="en-AU" sz="2000"/>
              <a:t>Users can choose any module or activity they like or follow the program of recommended activities.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6A132C7-FA93-ABF4-8EB4-8398A6445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>
                <a:solidFill>
                  <a:srgbClr val="00539B"/>
                </a:solidFill>
              </a:rPr>
              <a:t>Page </a:t>
            </a:r>
            <a:fld id="{C8BA899B-4DAF-43E6-9289-B3BD43493F67}" type="slidenum">
              <a:rPr lang="en-AU" altLang="en-US" smtClean="0">
                <a:solidFill>
                  <a:srgbClr val="00539B"/>
                </a:solidFill>
              </a:rPr>
              <a:pPr/>
              <a:t>9</a:t>
            </a:fld>
            <a:endParaRPr lang="en-AU" altLang="en-US">
              <a:solidFill>
                <a:srgbClr val="00539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eally simple option1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ea1703-d47e-450a-8de3-39e611dfeabe">
      <Terms xmlns="http://schemas.microsoft.com/office/infopath/2007/PartnerControls"/>
    </lcf76f155ced4ddcb4097134ff3c332f>
    <TaxCatchAll xmlns="6371c8df-a2d1-479e-892b-9c8113010f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EB48C61FDF24E919FA379E6C20354" ma:contentTypeVersion="18" ma:contentTypeDescription="Create a new document." ma:contentTypeScope="" ma:versionID="e4b13387a5a74275fa7189b91fdc96b5">
  <xsd:schema xmlns:xsd="http://www.w3.org/2001/XMLSchema" xmlns:xs="http://www.w3.org/2001/XMLSchema" xmlns:p="http://schemas.microsoft.com/office/2006/metadata/properties" xmlns:ns2="28ea1703-d47e-450a-8de3-39e611dfeabe" xmlns:ns3="6371c8df-a2d1-479e-892b-9c8113010ff8" targetNamespace="http://schemas.microsoft.com/office/2006/metadata/properties" ma:root="true" ma:fieldsID="2105fe17ae44bb7a89603d67f8523b3c" ns2:_="" ns3:_="">
    <xsd:import namespace="28ea1703-d47e-450a-8de3-39e611dfeabe"/>
    <xsd:import namespace="6371c8df-a2d1-479e-892b-9c8113010f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a1703-d47e-450a-8de3-39e611dfe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1c8df-a2d1-479e-892b-9c8113010ff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20994d0-c709-4343-9ddb-1a0a60c8d7b7}" ma:internalName="TaxCatchAll" ma:showField="CatchAllData" ma:web="6371c8df-a2d1-479e-892b-9c8113010f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7E9E13-8C4E-4D26-B215-7BE7A6A653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4F82B1-4FE5-4B7D-97BD-EA99A27DF7B6}">
  <ds:schemaRefs>
    <ds:schemaRef ds:uri="28ea1703-d47e-450a-8de3-39e611dfeab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6371c8df-a2d1-479e-892b-9c8113010ff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017BF0-FC86-4FFB-8E5E-0E8883085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ea1703-d47e-450a-8de3-39e611dfeabe"/>
    <ds:schemaRef ds:uri="6371c8df-a2d1-479e-892b-9c8113010f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with Coverpage Option 1</Template>
  <TotalTime>1414</TotalTime>
  <Words>640</Words>
  <Application>Microsoft Office PowerPoint</Application>
  <PresentationFormat>On-screen Show (4:3)</PresentationFormat>
  <Paragraphs>134</Paragraphs>
  <Slides>17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MS PGothic</vt:lpstr>
      <vt:lpstr>Arial</vt:lpstr>
      <vt:lpstr>interfaceregular</vt:lpstr>
      <vt:lpstr>2_Default Design</vt:lpstr>
      <vt:lpstr>3_Default Design</vt:lpstr>
      <vt:lpstr>1_Default Design</vt:lpstr>
      <vt:lpstr>4_Default Design</vt:lpstr>
      <vt:lpstr>really simple option1</vt:lpstr>
      <vt:lpstr>PowerPoint Presentation</vt:lpstr>
      <vt:lpstr>What is Reset?</vt:lpstr>
      <vt:lpstr>What is RESET?</vt:lpstr>
      <vt:lpstr>Where it all started</vt:lpstr>
      <vt:lpstr>Why build an app?</vt:lpstr>
      <vt:lpstr>How the app was built</vt:lpstr>
      <vt:lpstr>How does Reset work?</vt:lpstr>
      <vt:lpstr>How does Reset change the way you think about gambling?</vt:lpstr>
      <vt:lpstr>The Reset program</vt:lpstr>
      <vt:lpstr>Example: Module 4 – Managing urges</vt:lpstr>
      <vt:lpstr>How will Reset evolve?</vt:lpstr>
      <vt:lpstr>How does Reset differ from other GamblingLess-based apps?</vt:lpstr>
      <vt:lpstr>Evaluation</vt:lpstr>
      <vt:lpstr>Marketing and strategic Communication of Reset </vt:lpstr>
      <vt:lpstr>Marketing: microsite</vt:lpstr>
      <vt:lpstr>Marketing: In-venue</vt:lpstr>
      <vt:lpstr>Contact   </vt:lpstr>
    </vt:vector>
  </TitlesOfParts>
  <Company>Dept. of Justice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rdonovan</dc:creator>
  <cp:lastModifiedBy>Eddie Mitts</cp:lastModifiedBy>
  <cp:revision>7</cp:revision>
  <cp:lastPrinted>2017-09-27T00:31:08Z</cp:lastPrinted>
  <dcterms:created xsi:type="dcterms:W3CDTF">2015-02-09T02:03:58Z</dcterms:created>
  <dcterms:modified xsi:type="dcterms:W3CDTF">2022-12-06T22:56:42Z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0x010100469EB48C61FDF24E919FA379E6C20354</vt:lpwstr>
  </property>
  <property fmtid="{D5CDD505-2E9C-101B-9397-08002B2CF9AE}" pid="3" name="MediaServiceImageTags">
    <vt:lpwstr/>
  </property>
</Properties>
</file>