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  <p:sldMasterId id="2147483654" r:id="rId2"/>
    <p:sldMasterId id="2147483650" r:id="rId3"/>
    <p:sldMasterId id="2147485476" r:id="rId4"/>
  </p:sldMasterIdLst>
  <p:notesMasterIdLst>
    <p:notesMasterId r:id="rId22"/>
  </p:notesMasterIdLst>
  <p:handoutMasterIdLst>
    <p:handoutMasterId r:id="rId23"/>
  </p:handoutMasterIdLst>
  <p:sldIdLst>
    <p:sldId id="282" r:id="rId5"/>
    <p:sldId id="300" r:id="rId6"/>
    <p:sldId id="301" r:id="rId7"/>
    <p:sldId id="309" r:id="rId8"/>
    <p:sldId id="302" r:id="rId9"/>
    <p:sldId id="305" r:id="rId10"/>
    <p:sldId id="323" r:id="rId11"/>
    <p:sldId id="303" r:id="rId12"/>
    <p:sldId id="311" r:id="rId13"/>
    <p:sldId id="313" r:id="rId14"/>
    <p:sldId id="308" r:id="rId15"/>
    <p:sldId id="314" r:id="rId16"/>
    <p:sldId id="318" r:id="rId17"/>
    <p:sldId id="306" r:id="rId18"/>
    <p:sldId id="324" r:id="rId19"/>
    <p:sldId id="325" r:id="rId20"/>
    <p:sldId id="319" r:id="rId21"/>
  </p:sldIdLst>
  <p:sldSz cx="9144000" cy="6858000" type="screen4x3"/>
  <p:notesSz cx="6794500" cy="9931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D8E2EF"/>
    <a:srgbClr val="F4F4F4"/>
    <a:srgbClr val="FF9900"/>
    <a:srgbClr val="4E84C4"/>
    <a:srgbClr val="800080"/>
    <a:srgbClr val="75D6ED"/>
    <a:srgbClr val="75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3801" autoAdjust="0"/>
  </p:normalViewPr>
  <p:slideViewPr>
    <p:cSldViewPr>
      <p:cViewPr varScale="1">
        <p:scale>
          <a:sx n="107" d="100"/>
          <a:sy n="107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F6A627-7434-4C99-B95B-E748C0736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E7EA0-2B0E-443A-B075-0C92DE3C8A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84C608-3EA4-4B2F-9312-4CCAF581054E}" type="datetimeFigureOut">
              <a:rPr lang="en-AU"/>
              <a:pPr>
                <a:defRPr/>
              </a:pPr>
              <a:t>7/12/2022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5F599-3B41-4669-85D7-DCCF889B0A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DE189-0B65-4F9E-84E7-09BF2C4F8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918A4-C56F-498E-9C60-FDB809C270C3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0F575F0-755C-4273-A485-C7DEBC6E2F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217B250-5FA0-4083-B781-A47992BDE0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1BB852-A235-4FFA-96D6-E33FA7CD33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2D79335-A66A-4216-B93D-06611FF386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52BE8FE-F335-4923-9A98-A69D36A7E1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5330F9C-D426-419D-AF3B-375A525D3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C81A93-BB57-4275-8CF8-C8066A1AC918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2C383B0-E09B-4B10-AF9B-C8EA267EB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FB4B6B1-B805-4773-90A0-7D0AEBDEC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27D2F86-57C6-4E3A-A7B4-8429E0C4E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A162A4-26C6-4F61-B5CD-ED2551A36D88}" type="slidenum">
              <a:rPr lang="en-AU" altLang="en-US"/>
              <a:pPr/>
              <a:t>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0FF5CD3-8F7C-4B65-BF59-E61F5877B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C90ED9C-BE6B-433A-8AB7-D4117F9E4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37EB7CA-A796-4672-9499-54EA65334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F80BC0-4B36-4D5B-9BDA-DEA13C1F8EBF}" type="slidenum">
              <a:rPr lang="en-AU" altLang="en-US"/>
              <a:pPr/>
              <a:t>11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5B14C52-7753-4983-BC3B-620DC5AD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B2AEC969-B6A2-47A2-8F81-2729F1BAE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EF53CCE-2C92-4D63-865F-403B2BAFB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8513BD-3AB9-456D-9385-04B724FE9AF2}" type="slidenum">
              <a:rPr lang="en-AU" altLang="en-US"/>
              <a:pPr/>
              <a:t>12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639820D-A5DF-4BD6-944C-4CED5C5A8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192C0A4-55EE-490B-ABB9-B708EC2C7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F2ED93A-0EE6-4B44-B9C0-9E361E304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C7BFB5-B231-4302-88F7-81654B3FC2B0}" type="slidenum">
              <a:rPr lang="en-AU" altLang="en-US"/>
              <a:pPr/>
              <a:t>13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479AB77-95E3-4269-B8E9-A702FB8DC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E7140CC-4F9D-4366-9510-31DD30B2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C21995B5-C78F-4EB6-A669-F41C06DC6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048BB8-1C80-403B-B914-8BF638B61C52}" type="slidenum">
              <a:rPr lang="en-AU" altLang="en-US"/>
              <a:pPr/>
              <a:t>14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F8C5958-A039-4D97-BA19-C987762BB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94D6906-37E1-429F-9371-1BDBD427C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54AA699-460E-4843-8917-362B34D4C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C13255-EA4A-4297-BF84-49B971B9AB14}" type="slidenum">
              <a:rPr lang="en-AU" altLang="en-US"/>
              <a:pPr/>
              <a:t>15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B7C0DA1-F7DB-4CA3-BA82-7777691BB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020F804-4B0E-4BFF-B421-6A7ACC49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FB4BEB1-E1E3-422C-8C92-2EDF3DBA7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4CC308-0A49-4C3B-A0CB-364C6F121BCF}" type="slidenum">
              <a:rPr lang="en-AU" altLang="en-US"/>
              <a:pPr/>
              <a:t>17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60EC510-CC3B-4B6D-96E1-30B252C14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D4CA5C8-81F8-4725-9AA6-4EA7B5AF1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4E17470-A197-4EEA-9E26-2F39EC07C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72CCA5-80AE-42B2-A236-0350F837A5C9}" type="slidenum">
              <a:rPr lang="en-AU" altLang="en-US"/>
              <a:pPr/>
              <a:t>3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2A26F71-75CD-4927-A384-CBA53CDCB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D49F2A6-4572-4321-B9AE-6E032753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13FA53F-1296-4722-A651-CF763CA20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95FAA5-FE83-40F9-9AD3-885370AD2E12}" type="slidenum">
              <a:rPr lang="en-AU" altLang="en-US"/>
              <a:pPr/>
              <a:t>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07CBA6E-A6CF-4485-880B-74C065086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C093176-4694-47E3-89B0-F3BB77CE7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86A38BF-A639-454C-B828-746809ADA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08391D-A65F-4D27-BC79-6614F569D77F}" type="slidenum">
              <a:rPr lang="en-AU" altLang="en-US"/>
              <a:pPr/>
              <a:t>5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E38C5F3-86DA-4B36-9A7F-CEA01AAC3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8A2EC05-F4BC-4BB6-A1D8-925D98C44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D25F28C-E4D8-4F52-BA76-B0521B282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1E5711-0C0E-4A88-8FF8-8621E5DB4913}" type="slidenum">
              <a:rPr lang="en-AU" altLang="en-US"/>
              <a:pPr/>
              <a:t>6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12DF2B8-912F-4252-B250-E379E215C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807B5CE-E6D5-4465-A4D3-10CE7918C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9B1B04C-1A0E-44E9-BB9A-A908D3C1B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CA4A57-4851-44B4-AC4F-ED7B1EDCE15E}" type="slidenum">
              <a:rPr lang="en-AU" altLang="en-US"/>
              <a:pPr/>
              <a:t>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F76E9E1-8CB4-4541-980A-CD3F2566C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541AC20-3E34-43AE-98FB-4B63A326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1B3418A-FD68-4727-BB9A-2FCE89F20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DCA1B12-AF12-4772-885E-A81549C207C4}" type="slidenum">
              <a:rPr lang="en-AU" altLang="en-US"/>
              <a:pPr/>
              <a:t>8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936E79A-6EC1-40F8-8FC2-BB73A05CF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D4E8C68-2DF7-4EA4-B9CE-EC0E1D76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D8B64FA-021E-478B-830A-BB35E7408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3A958B-BA66-4BA5-9B90-34249DC1D373}" type="slidenum">
              <a:rPr lang="en-AU" altLang="en-US"/>
              <a:pPr/>
              <a:t>9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C12AFFE-86CF-45EF-9C53-45D90A5F4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86753DCC-2F6C-4413-89A7-D7C9E7AAD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3B2FD77-8C4D-4BDC-B76D-5304156B5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B50512-BC10-4EF4-8C5A-85EAE6382F52}" type="slidenum">
              <a:rPr lang="en-AU" altLang="en-US"/>
              <a:pPr/>
              <a:t>10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4745037" cy="79216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46338"/>
            <a:ext cx="4752975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C8BAE-375F-4E15-A0CC-F8D654020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3429000"/>
            <a:ext cx="2133600" cy="476250"/>
          </a:xfrm>
        </p:spPr>
        <p:txBody>
          <a:bodyPr anchor="t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597123-A7FC-40DE-A89A-FB4071977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16563"/>
            <a:ext cx="2895600" cy="7921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EB8068-CBCD-4346-A421-530CBDF98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29A43A79-8966-47E0-8C5B-6508E50A362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7396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3088CA-B10A-4796-A4D3-69C74BEE9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E7E44-184B-4EBA-A1B0-A81A95700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9C9C14-5970-48D0-959F-3CDF5648A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6CB8E83-52D8-4D1E-8124-A724302BC36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2168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31775"/>
            <a:ext cx="1984375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231775"/>
            <a:ext cx="5805488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E5A0E2-DFD6-4D7C-8B76-BCB6C50C6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94F49-0BEE-4873-869C-3C9575A88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A4BC9F-AD76-4EAC-A476-37C26EC70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3EA21401-E363-427E-AC6C-B6A53BF43F5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918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4745037" cy="79216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46338"/>
            <a:ext cx="4752975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A897D6-029F-467D-92C6-FF98977EE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3429000"/>
            <a:ext cx="2133600" cy="476250"/>
          </a:xfrm>
        </p:spPr>
        <p:txBody>
          <a:bodyPr anchor="t"/>
          <a:lstStyle>
            <a:lvl1pPr algn="l">
              <a:defRPr sz="1600" b="1">
                <a:solidFill>
                  <a:srgbClr val="3F3F4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B0420-4C23-4307-B727-2379C9181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16563"/>
            <a:ext cx="2895600" cy="792162"/>
          </a:xfrm>
        </p:spPr>
        <p:txBody>
          <a:bodyPr/>
          <a:lstStyle>
            <a:lvl1pPr algn="l">
              <a:defRPr>
                <a:solidFill>
                  <a:srgbClr val="3F3F4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CA9974-004A-4B00-9C0C-754E98230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rgbClr val="3F3F40"/>
                </a:solidFill>
              </a:defRPr>
            </a:lvl1pPr>
          </a:lstStyle>
          <a:p>
            <a:r>
              <a:rPr lang="en-AU" altLang="en-US"/>
              <a:t>Page </a:t>
            </a:r>
            <a:fld id="{C29A8EEA-735B-460C-8C45-7D44AA5344D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084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3F381A-A5C7-4AC8-AB93-05B60AED7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58A41-6CAE-4E3F-9D76-91FBF4E81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1D22A4-99E7-4BC4-8F6C-28C291FF2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1684120C-9EB4-4C6C-BB61-8B1C4146418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48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62C01A-9870-4ACF-A679-C8A85C848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F1C9A-C014-46BB-B2FA-0D410FC8B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FAD0C9-F3E0-4A5F-A006-BE1B3A361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EB21085E-6E1E-42D3-A6CA-0B9B4C4FCD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232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68DF8-4F70-4EF6-B281-C3A93B49B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C26D2-4A6A-470B-A167-DFF7F39FF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921C6-306F-4768-8025-812652BF5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6EC90E8D-811D-4C4B-9BD3-FE20D9DAEB5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18525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5CB21F-6902-41C1-B558-DB62198E3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2C8B4A-4D12-4DD8-9EFD-118BE60A6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E43431-8EFF-4E1E-AB3A-B3A6F5DE8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6BCECE8-9BED-4EA9-B2C1-BD1E12F8B4E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5153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6CF69-F9B4-4EA9-9362-FCE260C82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0F249A-FA67-4048-82EA-DF985D50E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66D590-AD0D-4B83-905A-4620B0701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4D651127-9E64-4161-81BA-474F510CB4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625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7CA27B-5349-481D-8090-3BA8B03AB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96F9AB-2D07-44C3-9F5B-A1345C9A0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35F021-16A5-4753-9A08-73F7BED45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7BD66BC3-0487-47A8-93B2-D77680143A2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2287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6C8F5-F7C2-4B71-B74B-CE01B0E53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BA1D9-83B0-4FC4-8C0F-7F72DBFB6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0B782-7B49-48C5-8D87-3EE487CD8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B45718B2-3A2C-4A1F-9F5E-F8DCCDCD33E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6457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950A39-D392-4A13-BF9D-35BC6D76C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DBC59-3564-41DC-BDAD-D7FFCE22E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DD5DC3-0E88-4F1D-A9A1-8FA317463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1825625" cy="352425"/>
          </a:xfrm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AAAA8475-72FB-4154-B213-3D7E1EA161E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8055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C0B39-10EE-4CF6-86A8-2356529A7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13AE9-90F7-4C95-A05B-F7B910302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46531-9902-491E-8037-189B3AF63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1F7758F8-AD69-4149-A3BB-5AF63D95A95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4413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2F4C3C-5B61-40C4-9629-9348706B5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8225A-9D21-4F1A-97AC-8F69B33F5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7E1022-0932-40AE-A53C-3F15B6FCC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B026C39-12BA-43FC-BFD9-79E88B9AB33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031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31775"/>
            <a:ext cx="1984375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231775"/>
            <a:ext cx="5805488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1D01B-044C-4907-B0F9-333AFDC6A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E368CB-A572-48DD-832A-BAC3AEC21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A68ADF-2EF2-41C7-A3A2-D3C7A7AD1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8E1E5AC8-41BE-496B-9017-ED87F372B50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2874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73100"/>
            <a:ext cx="4889500" cy="792163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268413"/>
            <a:ext cx="4897437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6BF8FC-60D2-48CA-BFBC-C521F63B5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2278063"/>
            <a:ext cx="2349500" cy="476250"/>
          </a:xfrm>
        </p:spPr>
        <p:txBody>
          <a:bodyPr anchor="t"/>
          <a:lstStyle>
            <a:lvl1pPr algn="l">
              <a:defRPr sz="1600" b="1">
                <a:solidFill>
                  <a:srgbClr val="4E84C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53A464-815F-49E9-84C3-C589D7CCD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89588"/>
            <a:ext cx="2895600" cy="7207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327D1-691B-4C88-BDE4-C3BC91F86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altLang="en-US"/>
              <a:t>Page </a:t>
            </a:r>
            <a:fld id="{9902F3D1-D741-4CD8-ACF2-DB2D8302884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05171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29464-36D3-4B51-826C-7C915AB41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04B999-A6EF-4172-A8D9-68E2F4DDB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F6E555-FE95-483E-BF5B-229EF858A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DF768A27-D42F-4B19-86B5-7933FC8A2F0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3593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2C190-8CF4-4A47-AEBE-1B948DCA5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BE1D81-9EE1-4327-BE42-0AD5DD285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74B21-9A6D-4F71-ABC8-E7FCA967D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EA6F7B43-C03A-46F9-A9CD-A57BD306F6C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5597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60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234A9-91BD-4F9D-89E2-7B68E8A80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FDD1B-F838-429F-9325-00E6398C5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E900E-CC24-41DA-AF09-C9A5F3F37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EA46FFD0-6031-4142-A2AF-C4FEAB49744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1756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68AFD9-7A4B-41F4-809D-39F1B9B3B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82C1BE-FA27-4848-9B82-65E02C5EE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6CDFC4-C288-4561-911B-3E36937DA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1519EE2D-3826-4FAE-9958-443AB213F23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72930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E5223F-1010-475C-B453-C066C4643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4240A5-0380-4F21-8FB4-CD3F9D1A5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9507B1-CDEB-4B54-993F-6348F8936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DD2986DD-9E38-4553-86EB-B7BDB8F0957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98196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D8F86C-A9BE-4422-B706-41EA9E8F7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1C877D-E8D8-4EED-8F07-223500416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DFD754-3DB6-45EB-B0B4-FE9A4F5A7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052E0C26-B94D-4A52-A5EC-951998AD18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324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1C2038-0B7A-4D24-B868-E523936BE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81BE9-823A-45E2-A52B-850475F17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9E99DE-BA69-4912-8369-8A310C8B5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445FD860-0D3C-49DB-9EE3-BC60077F524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5958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274F9-6C52-4829-8A7F-6DE4C0B45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6ACE8-CC62-4C17-A44B-1F41CF172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385BE-2A07-4007-B2FC-F85093450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AC2D02D4-D7E8-4AAA-A466-743BC387920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29763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F8728-9C78-455F-8829-7089422BC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42802A-C61D-4BD4-AEC9-DC2FDECCF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2DB3EC-0264-4D88-BD3F-5FFAAECC0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6BBBCF27-A599-4DE2-8EDA-19F42626F52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83634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5CBCFD-8F3B-4041-A758-E5D917CF6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858DA9-2EC6-45E9-93E4-288B6FFF3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A2A06-C248-4535-9A82-2DD2078BB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2C80633-5853-4F59-BB8F-41E3AFEBABF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6665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274638"/>
            <a:ext cx="2017712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74638"/>
            <a:ext cx="59055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D558F-8391-4F12-B8C0-0751B35C8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C60ECB-ED67-4C77-ADDC-998A47834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3D9744-DA02-4A5E-B283-D0CEADCFF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7BC314B1-E273-4843-8533-2A56B721754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39892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4745037" cy="79216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46338"/>
            <a:ext cx="4752975" cy="8382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b="1">
                <a:solidFill>
                  <a:srgbClr val="70CDE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FD6940-5D39-4A15-82A3-53665BE5B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3429000"/>
            <a:ext cx="2133600" cy="476250"/>
          </a:xfrm>
        </p:spPr>
        <p:txBody>
          <a:bodyPr anchor="t"/>
          <a:lstStyle>
            <a:lvl1pPr algn="l">
              <a:defRPr sz="16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27CF0-53A6-4C52-A05C-847BE1936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5516563"/>
            <a:ext cx="2895600" cy="792162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15349-212A-4D47-91F9-42BA9B845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1188" y="6308725"/>
            <a:ext cx="2119312" cy="3603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 altLang="en-US"/>
              <a:t>Page </a:t>
            </a:r>
            <a:fld id="{9088313F-822C-4407-9810-1861775AED3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7801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518F8-1D36-4E0E-B9BA-BC5C94E2A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CB5540-FE41-4FE1-821E-2A86EB5A1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B5914-063C-4AC4-A95B-9755DDD01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05F1BAA-EB01-4B4F-8F08-68ECF7215F7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6039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2E81ED-0013-4A4D-B5FE-72541F1E5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7929B0-E1ED-4DA8-AD85-A39FBF002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54132-5129-476C-A664-DC679F14D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75CF84A6-9683-4B35-82A3-1A825C44521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2290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CECCC-6694-4906-894A-4D72009A9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51111-3CC4-4A32-A70D-C0CFA39AF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97641-2A89-468C-8472-C21098F76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36C33A6A-BBFF-4DBB-99BD-121435A31BC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7780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DD62E5-7F84-466C-B211-77A9936C0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A28456-2C61-433A-80CC-104BFA04E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68DA23-EB02-4BED-AAF7-8298508D6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580035A3-C602-4349-801C-10596A7F25B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5049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FFD327-2BB6-4FD1-BB1E-BD7AD4A26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5B4C3F-57E1-4DEF-80A0-6C0945ECB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D0A82E-D53B-4A6C-8DE0-E30DBB4B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DABD47D2-6FBC-4461-A46D-2337421E7C7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3753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557338"/>
            <a:ext cx="38893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F5712-E7DD-48C0-9882-428DBF2BE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F98BFF-D6AB-432F-9BD5-143FE757B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0FF8B-2BC7-4A84-8F4E-124A43AF1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D211177E-2683-4836-98DE-809CD78759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6716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5D6BA0-0309-4E62-844D-F62F2293E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0E1F2E-95C3-415E-8F97-A6A172271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FE6DC6-E6E8-43D1-A7C8-7B8AD7979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AEA91801-09AB-463D-BD37-57BE3B303DB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9789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DD0D3-6B03-4E63-B8F3-B4DF7CB2E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BD472-CC6E-4868-AA03-59829B8CD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A216E-7EDE-441E-9BF8-5638BB55C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1F7D9788-AB3E-4E91-91D9-D7780AEEEC2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4534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83473-6B43-4594-A293-6C335B0BC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52D2B-636B-4089-A9A0-906AF1D3E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DE5F61-0526-4242-862F-8F8BAFDB2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E0E43274-D2B6-4080-A2A6-C7A48C89EF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1096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8C09B0-52FB-499F-BC98-D0EE1C886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BB25C-7D89-4C60-BCE6-9348385C2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8EC6F2-D2A2-4C4B-AD99-11930752C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9AF5BB39-325E-4679-A1F8-E4CB215F898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0160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231775"/>
            <a:ext cx="1984375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231775"/>
            <a:ext cx="5805488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318637-C739-4E9F-92A1-2A108D39A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973809-EBF8-4DD1-8F05-8217DAD43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F3D924-C2B2-4BF3-A34B-197D21944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ABB3E040-3446-4B6D-B5DD-4AD0F5DF9F2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829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7CA170-0EF3-4D1A-A282-8E898E8C9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052D6D-34D7-429A-BECB-1A5D6860C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F221BB-7452-4AE7-BCD7-4A05D4A10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881F721D-434E-4153-85F4-634EA01A7E2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3095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A69DC6-1500-4D73-960C-408B3C866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0D3335-B8D0-47B7-9162-73F6B29FE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45A79E-FC89-44C0-9038-1522AAC64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FBA9431B-D69D-4C00-9C61-37C20764E68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864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D07FE7-B3C3-4FC4-9198-D2CAD24A6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2F33F7-A429-4695-B967-C9CF17842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489291-5506-4A49-8153-EB4A76DF2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9C13644E-D462-4E06-874D-ABD36E43BE7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104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04EB6-18B9-452E-8DB7-1456BDE3F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24422-3C78-4213-ACAC-D2DF7FCF9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BAB52-28D2-4AD6-8AB9-BC6B3EDBF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090E81F-4214-4D02-913D-5CA27F5E2FD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5427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86DA0-B54A-48BF-B65C-BF4623907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C18C3-AE34-44A0-91BC-17ADF29B8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23BFC1-EAD4-4742-BC41-DECD3BECF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DB56DF9-32B9-4DD3-80D7-E2DA63F05F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766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45A892-F4E0-4CC9-9161-67B8C9C68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31775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F6231E-4B5D-4114-8264-55DFDF708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9311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A0E3D5D-1D80-403A-96E8-7E0630FA31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087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1D8C091-B331-4528-A150-33540E8E88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166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7E7C2DD-F12D-49CC-81DF-5FA2007567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16663"/>
            <a:ext cx="1825625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</a:defRPr>
            </a:lvl1pPr>
          </a:lstStyle>
          <a:p>
            <a:r>
              <a:rPr lang="en-AU" altLang="en-US"/>
              <a:t>Page </a:t>
            </a:r>
            <a:fld id="{6675B436-F332-40BF-8311-1B98C61386AE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5974" r:id="rId2"/>
    <p:sldLayoutId id="2147485934" r:id="rId3"/>
    <p:sldLayoutId id="2147485935" r:id="rId4"/>
    <p:sldLayoutId id="2147485936" r:id="rId5"/>
    <p:sldLayoutId id="2147485937" r:id="rId6"/>
    <p:sldLayoutId id="2147485938" r:id="rId7"/>
    <p:sldLayoutId id="2147485939" r:id="rId8"/>
    <p:sldLayoutId id="2147485940" r:id="rId9"/>
    <p:sldLayoutId id="2147485941" r:id="rId10"/>
    <p:sldLayoutId id="21474859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7A58C1-768A-4B6D-84ED-C5ECE7FAD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31775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F28B193-2276-4FC8-9B38-F9C5EE227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9311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02B83EE-3C31-4561-B5F3-46D4D2F213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087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52CF2CAD-6DA5-4AC4-B75A-6865D636B0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166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918BD420-C044-4768-8877-1E654E8C28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16663"/>
            <a:ext cx="1825625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</a:defRPr>
            </a:lvl1pPr>
          </a:lstStyle>
          <a:p>
            <a:r>
              <a:rPr lang="en-AU" altLang="en-US"/>
              <a:t>Page </a:t>
            </a:r>
            <a:fld id="{5AD99EC4-4DC3-4EF7-83B5-7B1B0E162379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5" r:id="rId1"/>
    <p:sldLayoutId id="2147485943" r:id="rId2"/>
    <p:sldLayoutId id="2147485944" r:id="rId3"/>
    <p:sldLayoutId id="2147485945" r:id="rId4"/>
    <p:sldLayoutId id="2147485946" r:id="rId5"/>
    <p:sldLayoutId id="2147485947" r:id="rId6"/>
    <p:sldLayoutId id="2147485948" r:id="rId7"/>
    <p:sldLayoutId id="2147485949" r:id="rId8"/>
    <p:sldLayoutId id="2147485950" r:id="rId9"/>
    <p:sldLayoutId id="2147485951" r:id="rId10"/>
    <p:sldLayoutId id="21474859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DD82641-6412-406A-A97C-7C41BCA0C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8075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03D8A53-FB5F-4CB6-BFCB-51B9F41D2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2A07AC3-4BEB-43B5-BA9F-5F9212B9CC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214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420517D-4F07-4173-8C37-C499346334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93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85B467A-7876-4515-9ABD-CFB94F4CCA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08725"/>
            <a:ext cx="1990725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</a:defRPr>
            </a:lvl1pPr>
          </a:lstStyle>
          <a:p>
            <a:r>
              <a:rPr lang="en-AU" altLang="en-US"/>
              <a:t>Page </a:t>
            </a:r>
            <a:fld id="{1354B37E-D7F7-4A34-B83C-8D0B41DE8AF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53" r:id="rId2"/>
    <p:sldLayoutId id="2147485954" r:id="rId3"/>
    <p:sldLayoutId id="2147485955" r:id="rId4"/>
    <p:sldLayoutId id="2147485956" r:id="rId5"/>
    <p:sldLayoutId id="2147485957" r:id="rId6"/>
    <p:sldLayoutId id="2147485958" r:id="rId7"/>
    <p:sldLayoutId id="2147485959" r:id="rId8"/>
    <p:sldLayoutId id="2147485960" r:id="rId9"/>
    <p:sldLayoutId id="2147485961" r:id="rId10"/>
    <p:sldLayoutId id="21474859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88E5991-6DB3-4341-BC71-38DFFC3C6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231775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BFDF938-8C6D-47B1-91BE-EFC33C203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9311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406D291-EC9B-4846-977A-78FCB89F5C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308725"/>
            <a:ext cx="2133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7B27F6C-E1C6-40BE-97CC-ED85E35618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16663"/>
            <a:ext cx="289560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188CCA5-91BE-44AA-83D9-5C96EC3153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188" y="6316663"/>
            <a:ext cx="1825625" cy="352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39B"/>
                </a:solidFill>
              </a:defRPr>
            </a:lvl1pPr>
          </a:lstStyle>
          <a:p>
            <a:r>
              <a:rPr lang="en-AU" altLang="en-US"/>
              <a:t>Page </a:t>
            </a:r>
            <a:fld id="{CF798EF7-8EDC-495A-AE33-141FBF897CAC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7" r:id="rId1"/>
    <p:sldLayoutId id="2147485963" r:id="rId2"/>
    <p:sldLayoutId id="2147485964" r:id="rId3"/>
    <p:sldLayoutId id="2147485965" r:id="rId4"/>
    <p:sldLayoutId id="2147485966" r:id="rId5"/>
    <p:sldLayoutId id="2147485967" r:id="rId6"/>
    <p:sldLayoutId id="2147485968" r:id="rId7"/>
    <p:sldLayoutId id="2147485969" r:id="rId8"/>
    <p:sldLayoutId id="2147485970" r:id="rId9"/>
    <p:sldLayoutId id="2147485971" r:id="rId10"/>
    <p:sldLayoutId id="21474859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charset="0"/>
          <a:ea typeface="ＭＳ Ｐゴシック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32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820738" indent="-2873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8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2000">
          <a:solidFill>
            <a:srgbClr val="3F3F4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onsiblegambling.vic.gov.a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mailto:tony.clarkson@responsiblegambling.vic.gov.au" TargetMode="External"/><Relationship Id="rId4" Type="http://schemas.openxmlformats.org/officeDocument/2006/relationships/hyperlink" Target="http://www.gamblershelp.org.a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AA8A5D5-FCBB-4302-896A-78DE3B5908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7175" y="1989138"/>
            <a:ext cx="4741863" cy="1008062"/>
          </a:xfrm>
        </p:spPr>
        <p:txBody>
          <a:bodyPr/>
          <a:lstStyle/>
          <a:p>
            <a:r>
              <a:rPr lang="en-US" altLang="en-US" sz="2400" dirty="0"/>
              <a:t>Gambling Addiction – Service Integration &amp; Screening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392DA4B0-8441-4881-8713-CD4887024E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5013325"/>
            <a:ext cx="5040312" cy="838200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</a:rPr>
              <a:t>Tony Clarkson, Principal Clinical Advisor, Victorian Responsible Gambling Foundation, Reframing Addiction Conference 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>Tasmania Nov,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D32BEB8C-FACE-4152-BBDF-8DC28D37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08E2C565-D521-4EBC-8F68-BE2396050D41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D98419D-2849-422C-9137-103FF598E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38" y="3297238"/>
            <a:ext cx="7931150" cy="3184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3B0E4-00DA-4511-ACEE-6779BE4F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069975"/>
            <a:ext cx="72009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AU" altLang="en-US" sz="1800">
                <a:solidFill>
                  <a:schemeClr val="tx1"/>
                </a:solidFill>
              </a:rPr>
              <a:t>Final report tabled in parliament on 3</a:t>
            </a:r>
            <a:r>
              <a:rPr lang="en-AU" altLang="en-US" sz="1800" baseline="30000">
                <a:solidFill>
                  <a:schemeClr val="tx1"/>
                </a:solidFill>
              </a:rPr>
              <a:t>rd</a:t>
            </a:r>
            <a:r>
              <a:rPr lang="en-AU" altLang="en-US" sz="1800">
                <a:solidFill>
                  <a:schemeClr val="tx1"/>
                </a:solidFill>
              </a:rPr>
              <a:t> February, 2021</a:t>
            </a:r>
          </a:p>
          <a:p>
            <a:pPr>
              <a:spcBef>
                <a:spcPct val="0"/>
              </a:spcBef>
              <a:buClrTx/>
            </a:pPr>
            <a:r>
              <a:rPr lang="en-AU" altLang="en-US" sz="1800">
                <a:solidFill>
                  <a:schemeClr val="tx1"/>
                </a:solidFill>
              </a:rPr>
              <a:t>9 recommendations from interim report; 65 from final</a:t>
            </a:r>
          </a:p>
          <a:p>
            <a:pPr>
              <a:spcBef>
                <a:spcPct val="0"/>
              </a:spcBef>
              <a:buClrTx/>
            </a:pPr>
            <a:r>
              <a:rPr lang="en-AU" altLang="en-US" sz="1800">
                <a:solidFill>
                  <a:schemeClr val="tx1"/>
                </a:solidFill>
              </a:rPr>
              <a:t>Focus on system redesign, early intervention, LEX involvement, care in the community, patient choice, youth</a:t>
            </a:r>
          </a:p>
          <a:p>
            <a:pPr>
              <a:spcBef>
                <a:spcPct val="0"/>
              </a:spcBef>
              <a:buClrTx/>
            </a:pPr>
            <a:r>
              <a:rPr lang="en-AU" altLang="en-US" sz="1800">
                <a:solidFill>
                  <a:schemeClr val="tx1"/>
                </a:solidFill>
              </a:rPr>
              <a:t>60 Locals – better access, multidisciplinary care</a:t>
            </a:r>
          </a:p>
          <a:p>
            <a:pPr>
              <a:spcBef>
                <a:spcPct val="0"/>
              </a:spcBef>
              <a:buClrTx/>
            </a:pPr>
            <a:r>
              <a:rPr lang="en-AU" altLang="en-US" sz="1800">
                <a:solidFill>
                  <a:schemeClr val="tx1"/>
                </a:solidFill>
              </a:rPr>
              <a:t>22 Area Mental Health &amp; Wellbeing services – public health/hospital partnerships, psychosocial support</a:t>
            </a:r>
          </a:p>
          <a:p>
            <a:pPr>
              <a:spcBef>
                <a:spcPct val="0"/>
              </a:spcBef>
              <a:buClrTx/>
            </a:pPr>
            <a:r>
              <a:rPr lang="en-AU" altLang="en-US" sz="1800">
                <a:solidFill>
                  <a:schemeClr val="tx1"/>
                </a:solidFill>
              </a:rPr>
              <a:t>8 ‘regions’, below</a:t>
            </a:r>
          </a:p>
          <a:p>
            <a:pPr>
              <a:spcBef>
                <a:spcPct val="0"/>
              </a:spcBef>
              <a:buClrTx/>
            </a:pPr>
            <a:endParaRPr lang="en-AU" altLang="en-US" sz="1800">
              <a:solidFill>
                <a:schemeClr val="tx1"/>
              </a:solidFill>
            </a:endParaRPr>
          </a:p>
        </p:txBody>
      </p:sp>
      <p:pic>
        <p:nvPicPr>
          <p:cNvPr id="30725" name="Graphic 8">
            <a:extLst>
              <a:ext uri="{FF2B5EF4-FFF2-40B4-BE49-F238E27FC236}">
                <a16:creationId xmlns:a16="http://schemas.microsoft.com/office/drawing/2014/main" id="{BA978AD4-B39C-47CD-8CC3-E86F807A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-1588"/>
            <a:ext cx="5688012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BFDBC586-6639-4872-9D96-2E9C662F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13D95D09-BDEC-4E57-BB8C-83C18E1B227B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27652" name="Content Placeholder 4">
            <a:extLst>
              <a:ext uri="{FF2B5EF4-FFF2-40B4-BE49-F238E27FC236}">
                <a16:creationId xmlns:a16="http://schemas.microsoft.com/office/drawing/2014/main" id="{701B9C57-50C2-4755-BBB8-BBBCFD540D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/>
              <a:t>Recap – 22% and $1.6B costs</a:t>
            </a:r>
          </a:p>
          <a:p>
            <a:r>
              <a:rPr lang="en-AU" altLang="en-US"/>
              <a:t>GH MIA – not recognised as a public health issue; under recognised as a mental health issue; missing from public health, mental health and suicide prevention plans; missing from RC’s TOR</a:t>
            </a:r>
          </a:p>
          <a:p>
            <a:r>
              <a:rPr lang="en-AU" altLang="en-US"/>
              <a:t>Undermines treatment uptake/confidence</a:t>
            </a:r>
          </a:p>
          <a:p>
            <a:r>
              <a:rPr lang="en-AU" altLang="en-US"/>
              <a:t>Increases stigma</a:t>
            </a:r>
          </a:p>
        </p:txBody>
      </p:sp>
      <p:pic>
        <p:nvPicPr>
          <p:cNvPr id="32772" name="Graphic 3">
            <a:extLst>
              <a:ext uri="{FF2B5EF4-FFF2-40B4-BE49-F238E27FC236}">
                <a16:creationId xmlns:a16="http://schemas.microsoft.com/office/drawing/2014/main" id="{807AFC5B-EAD4-4C83-8C18-E7870653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6850"/>
            <a:ext cx="588168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002D-AEA5-4B0D-9ECB-C8B64FE8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13493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The Royal Commission &amp; Gambling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5A1A3E78-3C41-4BEC-8906-D3B7842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C516A02A-B4D3-4239-B48F-DE4DFE4862A4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27652" name="Content Placeholder 4">
            <a:extLst>
              <a:ext uri="{FF2B5EF4-FFF2-40B4-BE49-F238E27FC236}">
                <a16:creationId xmlns:a16="http://schemas.microsoft.com/office/drawing/2014/main" id="{588D0454-0D67-49B7-9010-C5C2F412A8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65225"/>
            <a:ext cx="7931150" cy="5000625"/>
          </a:xfrm>
        </p:spPr>
        <p:txBody>
          <a:bodyPr/>
          <a:lstStyle/>
          <a:p>
            <a:r>
              <a:rPr lang="en-AU" altLang="en-US"/>
              <a:t>3195 pages – 8 mentions of gambling</a:t>
            </a:r>
          </a:p>
          <a:p>
            <a:r>
              <a:rPr lang="en-AU" altLang="en-US"/>
              <a:t>35: Improving outcomes for people living with mental illness and substance use or addiction – by Dec 2022</a:t>
            </a:r>
          </a:p>
          <a:p>
            <a:r>
              <a:rPr lang="en-AU" altLang="en-US"/>
              <a:t>36: A new state-wide service for people living with mental illness and substance use or addiction</a:t>
            </a:r>
          </a:p>
          <a:p>
            <a:r>
              <a:rPr lang="en-AU" altLang="en-US"/>
              <a:t>1 (interim): Collaborative Centre for Mental Health &amp; Wellbeing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46A0-16B9-4420-9B54-ED5E132B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13493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The role of gambling treatment in the broader mental health system   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CD80F06-15E7-47AF-AA76-C3FFA355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7EEDB5BB-A18B-42FE-B157-80743BAA5067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E88FE3CD-3807-47F1-8CD1-D54BD6B17A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9288" y="1460500"/>
            <a:ext cx="7931150" cy="4525963"/>
          </a:xfrm>
        </p:spPr>
        <p:txBody>
          <a:bodyPr/>
          <a:lstStyle/>
          <a:p>
            <a:endParaRPr lang="en-AU" altLang="en-US" sz="2200"/>
          </a:p>
          <a:p>
            <a:r>
              <a:rPr lang="en-AU" altLang="en-US"/>
              <a:t>Comorbidity</a:t>
            </a:r>
          </a:p>
          <a:p>
            <a:r>
              <a:rPr lang="en-AU" altLang="en-US"/>
              <a:t>Screening/assessment/referral</a:t>
            </a:r>
          </a:p>
          <a:p>
            <a:r>
              <a:rPr lang="en-AU" altLang="en-US"/>
              <a:t>Shared models of care</a:t>
            </a:r>
          </a:p>
          <a:p>
            <a:r>
              <a:rPr lang="en-AU" altLang="en-US"/>
              <a:t>Multidisciplinary responses</a:t>
            </a:r>
          </a:p>
          <a:p>
            <a:r>
              <a:rPr lang="en-AU" altLang="en-US"/>
              <a:t>Sector development</a:t>
            </a:r>
          </a:p>
          <a:p>
            <a:r>
              <a:rPr lang="en-AU" altLang="en-US"/>
              <a:t>Complex care  </a:t>
            </a:r>
          </a:p>
          <a:p>
            <a:endParaRPr lang="en-AU" altLang="en-US"/>
          </a:p>
          <a:p>
            <a:endParaRPr lang="en-AU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C4D7-B753-46D3-A821-320AF8AD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13493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What next?   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96B918D-1B57-4D2D-9254-831A9B6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BDA3E3C5-0A4D-42B9-8884-E0337739D4D6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79101F53-5DE1-40A9-978A-7926D47DE3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9288" y="1460500"/>
            <a:ext cx="7931150" cy="4525963"/>
          </a:xfrm>
        </p:spPr>
        <p:txBody>
          <a:bodyPr/>
          <a:lstStyle/>
          <a:p>
            <a:endParaRPr lang="en-AU" altLang="en-US" sz="2200"/>
          </a:p>
          <a:p>
            <a:r>
              <a:rPr lang="en-AU" altLang="en-US"/>
              <a:t>Cross government response</a:t>
            </a:r>
          </a:p>
          <a:p>
            <a:r>
              <a:rPr lang="en-AU" altLang="en-US"/>
              <a:t>Allied health pilots</a:t>
            </a:r>
          </a:p>
          <a:p>
            <a:r>
              <a:rPr lang="en-AU" altLang="en-US"/>
              <a:t>AMA, RACGP and primary care</a:t>
            </a:r>
          </a:p>
          <a:p>
            <a:r>
              <a:rPr lang="en-AU" altLang="en-US"/>
              <a:t>Mindframe</a:t>
            </a:r>
          </a:p>
          <a:p>
            <a:r>
              <a:rPr lang="en-AU" altLang="en-US"/>
              <a:t>Reset</a:t>
            </a:r>
          </a:p>
          <a:p>
            <a:r>
              <a:rPr lang="en-AU" altLang="en-US"/>
              <a:t>Stigma reduction, behaviour change</a:t>
            </a:r>
          </a:p>
          <a:p>
            <a:endParaRPr lang="en-AU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5">
            <a:extLst>
              <a:ext uri="{FF2B5EF4-FFF2-40B4-BE49-F238E27FC236}">
                <a16:creationId xmlns:a16="http://schemas.microsoft.com/office/drawing/2014/main" id="{A9C423F9-477D-44FE-BC38-2C2B452B4C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4513" y="0"/>
            <a:ext cx="4773612" cy="6602413"/>
          </a:xfrm>
        </p:spPr>
      </p:pic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FE4DE34-BC3E-4F43-A94B-BF53FB32C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BE158730-E319-4D10-89AD-291D0AD58C6D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AU" altLang="en-US" sz="1000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3A275B53-7F59-4F54-A184-37F809950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6D0A4A98-0E6F-4B78-886C-9463409A93C1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pic>
        <p:nvPicPr>
          <p:cNvPr id="43011" name="Picture 9">
            <a:extLst>
              <a:ext uri="{FF2B5EF4-FFF2-40B4-BE49-F238E27FC236}">
                <a16:creationId xmlns:a16="http://schemas.microsoft.com/office/drawing/2014/main" id="{C8BF9436-F298-41AC-93FD-467E07B1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4706938" cy="67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DC30-754F-4882-BB5B-408B0E58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13493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Contact   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89B17E3A-8AE6-45CF-8C03-E4B2C6E9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1F7871A3-0BC0-43BD-9828-C9AB5E2A1902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44036" name="Content Placeholder 2">
            <a:extLst>
              <a:ext uri="{FF2B5EF4-FFF2-40B4-BE49-F238E27FC236}">
                <a16:creationId xmlns:a16="http://schemas.microsoft.com/office/drawing/2014/main" id="{E9690B3F-E589-4390-8868-9457BD973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538" y="1535113"/>
            <a:ext cx="793115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 sz="2800"/>
              <a:t>Tony Clarkson</a:t>
            </a:r>
          </a:p>
          <a:p>
            <a:pPr marL="0" indent="0">
              <a:buFontTx/>
              <a:buNone/>
            </a:pPr>
            <a:r>
              <a:rPr lang="en-AU" altLang="en-US" sz="2800"/>
              <a:t>Principal Clinical Advisor</a:t>
            </a:r>
          </a:p>
          <a:p>
            <a:pPr marL="0" indent="0">
              <a:buFontTx/>
              <a:buNone/>
            </a:pPr>
            <a:r>
              <a:rPr lang="en-AU" altLang="en-US" b="1"/>
              <a:t>Victorian Responsible Gambling Foundation, Level 6, 14-20 Blackwood Street, North Melbourne, 2052</a:t>
            </a:r>
          </a:p>
          <a:p>
            <a:pPr marL="0" indent="0">
              <a:buFontTx/>
              <a:buNone/>
            </a:pPr>
            <a:r>
              <a:rPr lang="en-AU" altLang="en-US" sz="2800">
                <a:hlinkClick r:id="rId3"/>
              </a:rPr>
              <a:t>www.responsiblegambling.vic.gov.au</a:t>
            </a:r>
            <a:endParaRPr lang="en-AU" altLang="en-US" sz="2800"/>
          </a:p>
          <a:p>
            <a:pPr marL="0" indent="0">
              <a:buFontTx/>
              <a:buNone/>
            </a:pPr>
            <a:r>
              <a:rPr lang="en-AU" altLang="en-US" sz="2800">
                <a:hlinkClick r:id="rId4"/>
              </a:rPr>
              <a:t>www.gamblershelp.org.au</a:t>
            </a:r>
            <a:endParaRPr lang="en-AU" altLang="en-US" sz="2800"/>
          </a:p>
          <a:p>
            <a:pPr marL="0" indent="0">
              <a:buFontTx/>
              <a:buNone/>
            </a:pPr>
            <a:r>
              <a:rPr lang="en-AU" altLang="en-US" sz="2800">
                <a:hlinkClick r:id="rId5"/>
              </a:rPr>
              <a:t>tony.clarkson@responsiblegambling.vic.gov.au</a:t>
            </a:r>
            <a:r>
              <a:rPr lang="en-AU" altLang="en-US"/>
              <a:t>	`</a:t>
            </a:r>
          </a:p>
        </p:txBody>
      </p:sp>
      <p:pic>
        <p:nvPicPr>
          <p:cNvPr id="44037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53B8A2A8-B2A1-4B63-AC2C-93208327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35113"/>
            <a:ext cx="2660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FAC5-FB3B-49E5-8C61-06EFBBD2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196850"/>
            <a:ext cx="7886700" cy="1325563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Menu  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AD7882F4-73D6-473E-9E6F-4B8C25FE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1A4E429C-30AD-4559-8EF4-C044F3691851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id="{A63D7FBA-B477-42D4-BC0E-ED877F569A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1825" y="1412875"/>
            <a:ext cx="7931150" cy="4525963"/>
          </a:xfrm>
        </p:spPr>
        <p:txBody>
          <a:bodyPr/>
          <a:lstStyle/>
          <a:p>
            <a:r>
              <a:rPr lang="en-AU" altLang="en-US"/>
              <a:t>Gambling and addiction – the facts</a:t>
            </a:r>
          </a:p>
          <a:p>
            <a:r>
              <a:rPr lang="en-AU" altLang="en-US"/>
              <a:t>Gambling and comorbidity</a:t>
            </a:r>
          </a:p>
          <a:p>
            <a:r>
              <a:rPr lang="en-AU" altLang="en-US"/>
              <a:t>Gambling and covid</a:t>
            </a:r>
          </a:p>
          <a:p>
            <a:r>
              <a:rPr lang="en-AU" altLang="en-US"/>
              <a:t>Victoria’s Royal Commission </a:t>
            </a:r>
          </a:p>
          <a:p>
            <a:r>
              <a:rPr lang="en-AU" altLang="en-US"/>
              <a:t>Systems: gambling and mental health</a:t>
            </a:r>
          </a:p>
          <a:p>
            <a:r>
              <a:rPr lang="en-AU" altLang="en-US"/>
              <a:t>Systems: gambling and AOD</a:t>
            </a:r>
          </a:p>
          <a:p>
            <a:r>
              <a:rPr lang="en-AU" altLang="en-US"/>
              <a:t>What next?</a:t>
            </a:r>
          </a:p>
          <a:p>
            <a:endParaRPr lang="en-AU" altLang="en-US" sz="2200"/>
          </a:p>
          <a:p>
            <a:endParaRPr lang="en-AU" altLang="en-US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4943-73D7-4516-8B9E-7750BC63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13493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Gambling &amp; addiction – the facts  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85D53DAF-2621-4B83-93E2-00EF6E4D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B2A5E1CB-A2D9-4554-AC2A-1F3ACBD30689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16FA5302-83E4-4CA6-94AA-29EF5E0442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1825" y="1412875"/>
            <a:ext cx="7931150" cy="4525963"/>
          </a:xfrm>
        </p:spPr>
        <p:txBody>
          <a:bodyPr/>
          <a:lstStyle/>
          <a:p>
            <a:endParaRPr lang="en-AU" altLang="en-US" sz="2200"/>
          </a:p>
          <a:p>
            <a:endParaRPr lang="en-AU" altLang="en-US" sz="2200"/>
          </a:p>
        </p:txBody>
      </p:sp>
      <p:pic>
        <p:nvPicPr>
          <p:cNvPr id="15365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9C70A64-D8CC-4932-87FF-49C033E6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0763"/>
            <a:ext cx="8101013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B5EE-609E-487B-B763-17411DB6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13493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Gambling &amp; addiction – the facts  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25A1ABD2-0009-4FDE-AF64-B1924C4E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F655E9FF-0FA9-43A0-9C28-45569329CB64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6010493D-3404-42CD-8945-B3554FA6A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1825" y="1412875"/>
            <a:ext cx="7931150" cy="4525963"/>
          </a:xfrm>
        </p:spPr>
        <p:txBody>
          <a:bodyPr/>
          <a:lstStyle/>
          <a:p>
            <a:endParaRPr lang="en-AU" altLang="en-US" sz="2200"/>
          </a:p>
          <a:p>
            <a:endParaRPr lang="en-AU" altLang="en-US" sz="2200"/>
          </a:p>
        </p:txBody>
      </p:sp>
      <p:pic>
        <p:nvPicPr>
          <p:cNvPr id="1843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2B6CE7-37B3-47BB-BC3B-2678958F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836E-AB3B-49F5-93B5-B48BC20E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750"/>
            <a:ext cx="7886700" cy="1325563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Gambling addiction and mental health  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E187DCE2-FC4D-4FD4-A927-2AB0AAC8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5B8184F1-9012-4EDC-A85B-86B2D1996630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2845A97D-55CF-4145-9000-166D6968D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3088" y="1639888"/>
            <a:ext cx="7931150" cy="4525962"/>
          </a:xfrm>
        </p:spPr>
        <p:txBody>
          <a:bodyPr/>
          <a:lstStyle/>
          <a:p>
            <a:endParaRPr lang="en-AU" altLang="en-US" sz="2200"/>
          </a:p>
          <a:p>
            <a:endParaRPr lang="en-AU" altLang="en-US" sz="2200"/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F58C6F99-9E38-4694-977A-9D9F83A5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33475"/>
            <a:ext cx="630872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BCB0-6FB5-42A3-B22F-416E2B5C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13493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Gambling addiction and mental health   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183B0F0-7836-44D3-8FD4-A2FE7318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9C2FC75D-D363-4746-ADB4-15592EC2BA43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20C9DA63-ECF0-4C8D-9720-3810A24946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1825" y="1412875"/>
            <a:ext cx="7931150" cy="4525963"/>
          </a:xfrm>
        </p:spPr>
        <p:txBody>
          <a:bodyPr/>
          <a:lstStyle/>
          <a:p>
            <a:endParaRPr lang="en-AU" altLang="en-US" sz="2200"/>
          </a:p>
          <a:p>
            <a:endParaRPr lang="en-AU" altLang="en-US" sz="2200"/>
          </a:p>
        </p:txBody>
      </p:sp>
      <p:pic>
        <p:nvPicPr>
          <p:cNvPr id="22533" name="Picture 3" descr="Text&#10;&#10;Description automatically generated">
            <a:extLst>
              <a:ext uri="{FF2B5EF4-FFF2-40B4-BE49-F238E27FC236}">
                <a16:creationId xmlns:a16="http://schemas.microsoft.com/office/drawing/2014/main" id="{581CFB93-B215-4FC3-B423-DD381E65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A93C977-257A-43DB-A6A7-7F827D577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000"/>
              <a:t>Mental health comorbidity where gambling frequently occurs (clinician rated)</a:t>
            </a:r>
          </a:p>
        </p:txBody>
      </p:sp>
      <p:pic>
        <p:nvPicPr>
          <p:cNvPr id="24579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4F08172C-EADC-46E0-8768-B44F99D63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1196975"/>
            <a:ext cx="8586787" cy="5111750"/>
          </a:xfrm>
        </p:spPr>
      </p:pic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6D06B26-752D-4DBC-B5A4-1DC199A91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E3917C5F-5EAE-482D-9491-90AE76225398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AU" altLang="en-US" sz="1000">
              <a:solidFill>
                <a:srgbClr val="00539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AEC6-6442-4524-8B19-D66CF625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85725"/>
            <a:ext cx="7886700" cy="1325563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Gambling &amp; Covid 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390C0E6F-DE29-460E-B4FB-D30234D6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3DEEACF6-8315-4CA3-9AF2-3643BCED2081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pic>
        <p:nvPicPr>
          <p:cNvPr id="26628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C8F944-CF25-4522-A7AB-7560977B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2038"/>
            <a:ext cx="88646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>
            <a:extLst>
              <a:ext uri="{FF2B5EF4-FFF2-40B4-BE49-F238E27FC236}">
                <a16:creationId xmlns:a16="http://schemas.microsoft.com/office/drawing/2014/main" id="{912B2E29-AB57-411F-99AF-D7D732072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661025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chemeClr val="tx1"/>
                </a:solidFill>
              </a:rPr>
              <a:t>Australian Institute of Family Studies, Gambling in Australia During Covid-19, October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534B-B57A-4DE7-84D6-07A17541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588"/>
            <a:ext cx="7886700" cy="1325562"/>
          </a:xfrm>
        </p:spPr>
        <p:txBody>
          <a:bodyPr/>
          <a:lstStyle/>
          <a:p>
            <a:pPr algn="ctr">
              <a:defRPr/>
            </a:pPr>
            <a:r>
              <a:rPr lang="en-AU" sz="3000" kern="1200" dirty="0">
                <a:solidFill>
                  <a:srgbClr val="5B9BD5"/>
                </a:solidFill>
                <a:cs typeface="+mn-cs"/>
              </a:rPr>
              <a:t>Gambling &amp; Covid 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2CC9F36-0660-4A5C-A6AA-C59638A5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rgbClr val="00539B"/>
                </a:solidFill>
              </a:rPr>
              <a:t>Page </a:t>
            </a:r>
            <a:fld id="{1A272F72-E904-4387-86B6-9760A52A60E8}" type="slidenum">
              <a:rPr lang="en-AU" altLang="en-US" sz="1000">
                <a:solidFill>
                  <a:srgbClr val="00539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AU" altLang="en-US" sz="1000">
              <a:solidFill>
                <a:srgbClr val="00539B"/>
              </a:solidFill>
            </a:endParaRP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B2F0B662-9941-4E1A-89C3-698AED07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661025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000">
                <a:solidFill>
                  <a:schemeClr val="tx1"/>
                </a:solidFill>
              </a:rPr>
              <a:t>Australian Institute of Family Studies, Gambling in Australia During Covid-19, October 2020</a:t>
            </a:r>
          </a:p>
        </p:txBody>
      </p:sp>
      <p:pic>
        <p:nvPicPr>
          <p:cNvPr id="28677" name="Picture 3" descr="Timeline&#10;&#10;Description automatically generated">
            <a:extLst>
              <a:ext uri="{FF2B5EF4-FFF2-40B4-BE49-F238E27FC236}">
                <a16:creationId xmlns:a16="http://schemas.microsoft.com/office/drawing/2014/main" id="{7CF150AB-5296-4DAF-8BD3-F29A9903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090613"/>
            <a:ext cx="8651875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6">
            <a:extLst>
              <a:ext uri="{FF2B5EF4-FFF2-40B4-BE49-F238E27FC236}">
                <a16:creationId xmlns:a16="http://schemas.microsoft.com/office/drawing/2014/main" id="{9AE88EC9-16FD-4391-9396-A0226A8D7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197350"/>
            <a:ext cx="75596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4E84C4"/>
              </a:buClr>
              <a:buChar char="•"/>
              <a:defRPr sz="32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4E84C4"/>
              </a:buClr>
              <a:buChar char="–"/>
              <a:defRPr sz="28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4E84C4"/>
              </a:buClr>
              <a:buChar char="•"/>
              <a:defRPr sz="24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4E84C4"/>
              </a:buClr>
              <a:buChar char="–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84C4"/>
              </a:buClr>
              <a:buChar char="»"/>
              <a:defRPr sz="2000">
                <a:solidFill>
                  <a:srgbClr val="3F3F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1"/>
                </a:solidFill>
              </a:rPr>
              <a:t>When asked what impact COVID-19 had had on their health, around half reported that their physical health (50%) and mental health (56%) had been negatively affected.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AU" altLang="en-US" sz="1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1200">
                <a:solidFill>
                  <a:schemeClr val="tx1"/>
                </a:solidFill>
              </a:rPr>
              <a:t>Some key experts reported improvements in the health and wellbeing of some of their clients who had reduced or 'taken a break' from gambling, but most were concerned about the negative impacts that COVID-19 and the related restrictions were having on people's mental health, and the potential for ongoing and legacy health harms that some people may experience.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ally simple option1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really simple option1</Template>
  <TotalTime>30357</TotalTime>
  <Words>541</Words>
  <Application>Microsoft Office PowerPoint</Application>
  <PresentationFormat>On-screen Show (4:3)</PresentationFormat>
  <Paragraphs>92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really simple option1</vt:lpstr>
      <vt:lpstr>3_Default Design</vt:lpstr>
      <vt:lpstr>1_Default Design</vt:lpstr>
      <vt:lpstr>2_Default Design</vt:lpstr>
      <vt:lpstr>Gambling Addiction – Service Integration &amp; Screening</vt:lpstr>
      <vt:lpstr>Menu  </vt:lpstr>
      <vt:lpstr>Gambling &amp; addiction – the facts  </vt:lpstr>
      <vt:lpstr>Gambling &amp; addiction – the facts  </vt:lpstr>
      <vt:lpstr>Gambling addiction and mental health  </vt:lpstr>
      <vt:lpstr>Gambling addiction and mental health   </vt:lpstr>
      <vt:lpstr>Mental health comorbidity where gambling frequently occurs (clinician rated)</vt:lpstr>
      <vt:lpstr>Gambling &amp; Covid </vt:lpstr>
      <vt:lpstr>Gambling &amp; Covid </vt:lpstr>
      <vt:lpstr>PowerPoint Presentation</vt:lpstr>
      <vt:lpstr>PowerPoint Presentation</vt:lpstr>
      <vt:lpstr>The Royal Commission &amp; Gambling</vt:lpstr>
      <vt:lpstr>The role of gambling treatment in the broader mental health system   </vt:lpstr>
      <vt:lpstr>What next?   </vt:lpstr>
      <vt:lpstr>PowerPoint Presentation</vt:lpstr>
      <vt:lpstr>PowerPoint Presentation</vt:lpstr>
      <vt:lpstr>Contact   </vt:lpstr>
    </vt:vector>
  </TitlesOfParts>
  <Company>Dept. of Justice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rdonovan</dc:creator>
  <cp:lastModifiedBy>Eddie Mitts</cp:lastModifiedBy>
  <cp:revision>530</cp:revision>
  <cp:lastPrinted>2017-08-15T07:34:29Z</cp:lastPrinted>
  <dcterms:created xsi:type="dcterms:W3CDTF">2015-02-04T00:02:11Z</dcterms:created>
  <dcterms:modified xsi:type="dcterms:W3CDTF">2022-12-06T22:57:12Z</dcterms:modified>
</cp:coreProperties>
</file>