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342" r:id="rId5"/>
    <p:sldId id="351" r:id="rId6"/>
    <p:sldId id="352" r:id="rId7"/>
    <p:sldId id="348" r:id="rId8"/>
    <p:sldId id="400" r:id="rId9"/>
    <p:sldId id="354" r:id="rId10"/>
    <p:sldId id="349" r:id="rId11"/>
    <p:sldId id="353" r:id="rId12"/>
    <p:sldId id="395" r:id="rId13"/>
    <p:sldId id="394" r:id="rId14"/>
    <p:sldId id="344" r:id="rId15"/>
    <p:sldId id="345" r:id="rId16"/>
    <p:sldId id="398" r:id="rId17"/>
    <p:sldId id="399" r:id="rId18"/>
    <p:sldId id="3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7B4C7A-0907-432D-A9AA-EFA6BCB38681}" v="68" dt="2022-11-17T01:32:03.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646"/>
  </p:normalViewPr>
  <p:slideViewPr>
    <p:cSldViewPr snapToGrid="0" snapToObjects="1" showGuides="1">
      <p:cViewPr varScale="1">
        <p:scale>
          <a:sx n="114" d="100"/>
          <a:sy n="114" d="100"/>
        </p:scale>
        <p:origin x="47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31774183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cstate="screen">
            <a:alphaModFix amt="33000"/>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71345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cstate="screen">
            <a:alphaModFix amt="33000"/>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cstate="email">
            <a:alphaModFix amt="18000"/>
            <a:extLst>
              <a:ext uri="{28A0092B-C50C-407E-A947-70E740481C1C}">
                <a14:useLocalDpi xmlns:a14="http://schemas.microsoft.com/office/drawing/2010/main"/>
              </a:ext>
            </a:extLst>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cstate="email">
            <a:alphaModFix amt="39000"/>
            <a:extLst>
              <a:ext uri="{28A0092B-C50C-407E-A947-70E740481C1C}">
                <a14:useLocalDpi xmlns:a14="http://schemas.microsoft.com/office/drawing/2010/main"/>
              </a:ext>
            </a:extLst>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cstate="email">
            <a:alphaModFix amt="14000"/>
            <a:extLst>
              <a:ext uri="{28A0092B-C50C-407E-A947-70E740481C1C}">
                <a14:useLocalDpi xmlns:a14="http://schemas.microsoft.com/office/drawing/2010/main"/>
              </a:ext>
            </a:extLst>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cstate="screen">
            <a:alphaModFix amt="33000"/>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 id="2147483674" r:id="rId10"/>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17.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yfcc.com.au/" TargetMode="External"/><Relationship Id="rId2" Type="http://schemas.openxmlformats.org/officeDocument/2006/relationships/hyperlink" Target="mailto:nancy@yfcc.com.au" TargetMode="Externa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mindmedicineaustralia.com.au/" TargetMode="Externa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a:lstStyle/>
          <a:p>
            <a:r>
              <a:rPr lang="en-US" dirty="0"/>
              <a:t>Psychonauts</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p:txBody>
          <a:bodyPr/>
          <a:lstStyle/>
          <a:p>
            <a:r>
              <a:rPr lang="en-US" dirty="0"/>
              <a:t>In Space</a:t>
            </a: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a:lstStyle/>
          <a:p>
            <a:r>
              <a:rPr lang="en-US" dirty="0"/>
              <a:t>Nancy Thomas – Senior AOD Clinician</a:t>
            </a:r>
          </a:p>
        </p:txBody>
      </p:sp>
      <p:pic>
        <p:nvPicPr>
          <p:cNvPr id="5" name="Picture 4">
            <a:extLst>
              <a:ext uri="{FF2B5EF4-FFF2-40B4-BE49-F238E27FC236}">
                <a16:creationId xmlns:a16="http://schemas.microsoft.com/office/drawing/2014/main" id="{C0BB2FD9-C3E6-B83D-E7FA-8C31F8724E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67545" y="5665256"/>
            <a:ext cx="2106341" cy="1058027"/>
          </a:xfrm>
          <a:prstGeom prst="rect">
            <a:avLst/>
          </a:prstGeom>
        </p:spPr>
      </p:pic>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C1FB02E6-2133-4F59-901C-47833D42C0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553" y="266700"/>
            <a:ext cx="3946922" cy="6324600"/>
          </a:xfrm>
          <a:prstGeom prst="rect">
            <a:avLst/>
          </a:prstGeom>
        </p:spPr>
      </p:pic>
      <p:pic>
        <p:nvPicPr>
          <p:cNvPr id="5" name="Picture 4" descr="Graphical user interface, diagram&#10;&#10;Description automatically generated">
            <a:extLst>
              <a:ext uri="{FF2B5EF4-FFF2-40B4-BE49-F238E27FC236}">
                <a16:creationId xmlns:a16="http://schemas.microsoft.com/office/drawing/2014/main" id="{FA40734C-F498-41E6-9279-FFBC08D628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5834" y="266700"/>
            <a:ext cx="4064691" cy="6324600"/>
          </a:xfrm>
          <a:prstGeom prst="rect">
            <a:avLst/>
          </a:prstGeom>
        </p:spPr>
      </p:pic>
      <p:pic>
        <p:nvPicPr>
          <p:cNvPr id="7" name="Picture 6" descr="Diagram&#10;&#10;Description automatically generated">
            <a:extLst>
              <a:ext uri="{FF2B5EF4-FFF2-40B4-BE49-F238E27FC236}">
                <a16:creationId xmlns:a16="http://schemas.microsoft.com/office/drawing/2014/main" id="{13728534-D3EC-4352-A2F7-24F1E8DAF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0525" y="266700"/>
            <a:ext cx="3946922" cy="6324600"/>
          </a:xfrm>
          <a:prstGeom prst="rect">
            <a:avLst/>
          </a:prstGeom>
        </p:spPr>
      </p:pic>
      <p:sp>
        <p:nvSpPr>
          <p:cNvPr id="2" name="Footer Placeholder 5">
            <a:extLst>
              <a:ext uri="{FF2B5EF4-FFF2-40B4-BE49-F238E27FC236}">
                <a16:creationId xmlns:a16="http://schemas.microsoft.com/office/drawing/2014/main" id="{EB3AE8BD-37AF-68DD-5683-287B93DDDF6A}"/>
              </a:ext>
            </a:extLst>
          </p:cNvPr>
          <p:cNvSpPr>
            <a:spLocks noGrp="1"/>
          </p:cNvSpPr>
          <p:nvPr>
            <p:ph type="ftr" sz="quarter" idx="11"/>
          </p:nvPr>
        </p:nvSpPr>
        <p:spPr>
          <a:xfrm>
            <a:off x="0" y="6591300"/>
            <a:ext cx="4713115" cy="365125"/>
          </a:xfrm>
        </p:spPr>
        <p:txBody>
          <a:bodyPr/>
          <a:lstStyle/>
          <a:p>
            <a:pPr algn="l"/>
            <a:r>
              <a:rPr lang="en-US" sz="800" dirty="0"/>
              <a:t>Psychonauts in Space – Nancy Thomas. YFCC. 23/11/22</a:t>
            </a:r>
          </a:p>
        </p:txBody>
      </p:sp>
      <p:pic>
        <p:nvPicPr>
          <p:cNvPr id="6" name="Picture 5" descr="Graphical user interface&#10;&#10;Description automatically generated">
            <a:extLst>
              <a:ext uri="{FF2B5EF4-FFF2-40B4-BE49-F238E27FC236}">
                <a16:creationId xmlns:a16="http://schemas.microsoft.com/office/drawing/2014/main" id="{931F793F-DADB-7E87-5FC9-3D5DD9F79DCC}"/>
              </a:ext>
            </a:extLst>
          </p:cNvPr>
          <p:cNvPicPr>
            <a:picLocks noChangeAspect="1"/>
          </p:cNvPicPr>
          <p:nvPr/>
        </p:nvPicPr>
        <p:blipFill>
          <a:blip r:embed="rId5"/>
          <a:stretch>
            <a:fillRect/>
          </a:stretch>
        </p:blipFill>
        <p:spPr>
          <a:xfrm>
            <a:off x="245097" y="235670"/>
            <a:ext cx="11698664" cy="6379709"/>
          </a:xfrm>
          <a:prstGeom prst="rect">
            <a:avLst/>
          </a:prstGeom>
        </p:spPr>
      </p:pic>
    </p:spTree>
    <p:extLst>
      <p:ext uri="{BB962C8B-B14F-4D97-AF65-F5344CB8AC3E}">
        <p14:creationId xmlns:p14="http://schemas.microsoft.com/office/powerpoint/2010/main" val="141227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9A48-AF8C-3538-CC7B-DC7F509AD7BA}"/>
              </a:ext>
            </a:extLst>
          </p:cNvPr>
          <p:cNvSpPr>
            <a:spLocks noGrp="1"/>
          </p:cNvSpPr>
          <p:nvPr>
            <p:ph type="title"/>
          </p:nvPr>
        </p:nvSpPr>
        <p:spPr/>
        <p:txBody>
          <a:bodyPr/>
          <a:lstStyle/>
          <a:p>
            <a:pPr algn="l"/>
            <a:r>
              <a:rPr lang="en-US" dirty="0"/>
              <a:t>The legal stuff...</a:t>
            </a:r>
          </a:p>
        </p:txBody>
      </p:sp>
      <p:sp>
        <p:nvSpPr>
          <p:cNvPr id="11" name="Footer Placeholder 10">
            <a:extLst>
              <a:ext uri="{FF2B5EF4-FFF2-40B4-BE49-F238E27FC236}">
                <a16:creationId xmlns:a16="http://schemas.microsoft.com/office/drawing/2014/main" id="{4A727348-E2D5-31F9-9079-A67B2E0BCFE8}"/>
              </a:ext>
            </a:extLst>
          </p:cNvPr>
          <p:cNvSpPr>
            <a:spLocks noGrp="1"/>
          </p:cNvSpPr>
          <p:nvPr>
            <p:ph type="ftr" sz="quarter" idx="11"/>
          </p:nvPr>
        </p:nvSpPr>
        <p:spPr>
          <a:xfrm>
            <a:off x="336405" y="5190328"/>
            <a:ext cx="11547766" cy="1035870"/>
          </a:xfrm>
        </p:spPr>
        <p:txBody>
          <a:bodyPr/>
          <a:lstStyle/>
          <a:p>
            <a:pPr algn="ctr"/>
            <a:r>
              <a:rPr lang="en-AU" sz="1800" dirty="0">
                <a:effectLst/>
                <a:latin typeface="Calibri" panose="020F0502020204030204" pitchFamily="34" charset="0"/>
                <a:ea typeface="Calibri" panose="020F0502020204030204" pitchFamily="34" charset="0"/>
                <a:cs typeface="Times New Roman" panose="02020603050405020304" pitchFamily="18" charset="0"/>
              </a:rPr>
              <a:t>Please check out Mind Medicine Australia’s website – they have a wealth of information available and maintain full public disclosure of the work being undertaken.</a:t>
            </a:r>
            <a:endParaRPr lang="en-US" dirty="0"/>
          </a:p>
        </p:txBody>
      </p:sp>
      <p:sp>
        <p:nvSpPr>
          <p:cNvPr id="12" name="Slide Number Placeholder 11">
            <a:extLst>
              <a:ext uri="{FF2B5EF4-FFF2-40B4-BE49-F238E27FC236}">
                <a16:creationId xmlns:a16="http://schemas.microsoft.com/office/drawing/2014/main" id="{761D5C1B-39FE-2949-16D4-283AB532DBE1}"/>
              </a:ext>
            </a:extLst>
          </p:cNvPr>
          <p:cNvSpPr>
            <a:spLocks noGrp="1"/>
          </p:cNvSpPr>
          <p:nvPr>
            <p:ph type="sldNum" sz="quarter" idx="12"/>
          </p:nvPr>
        </p:nvSpPr>
        <p:spPr/>
        <p:txBody>
          <a:bodyPr/>
          <a:lstStyle/>
          <a:p>
            <a:fld id="{FE024F78-56A6-7740-B68D-8D4D026EDF3F}" type="slidenum">
              <a:rPr lang="en-US" smtClean="0"/>
              <a:pPr/>
              <a:t>11</a:t>
            </a:fld>
            <a:endParaRPr lang="en-US" dirty="0"/>
          </a:p>
        </p:txBody>
      </p:sp>
      <p:sp>
        <p:nvSpPr>
          <p:cNvPr id="14" name="Text Placeholder 3">
            <a:extLst>
              <a:ext uri="{FF2B5EF4-FFF2-40B4-BE49-F238E27FC236}">
                <a16:creationId xmlns:a16="http://schemas.microsoft.com/office/drawing/2014/main" id="{D6B732A5-74DB-26D5-308F-FA3A8BD9AC7B}"/>
              </a:ext>
            </a:extLst>
          </p:cNvPr>
          <p:cNvSpPr txBox="1">
            <a:spLocks/>
          </p:cNvSpPr>
          <p:nvPr/>
        </p:nvSpPr>
        <p:spPr>
          <a:xfrm>
            <a:off x="568503" y="1846364"/>
            <a:ext cx="11054993" cy="500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dirty="0">
                <a:latin typeface="Calibri" panose="020F0502020204030204" pitchFamily="34" charset="0"/>
                <a:cs typeface="Times New Roman" panose="02020603050405020304" pitchFamily="18" charset="0"/>
              </a:rPr>
              <a:t>Access to psychedelic psychotherapy is not available in Australia…. yet!</a:t>
            </a:r>
          </a:p>
        </p:txBody>
      </p:sp>
      <p:sp>
        <p:nvSpPr>
          <p:cNvPr id="18" name="Text Placeholder 4">
            <a:extLst>
              <a:ext uri="{FF2B5EF4-FFF2-40B4-BE49-F238E27FC236}">
                <a16:creationId xmlns:a16="http://schemas.microsoft.com/office/drawing/2014/main" id="{9FCEDD01-787D-960D-9D31-AF4D4B727DE4}"/>
              </a:ext>
            </a:extLst>
          </p:cNvPr>
          <p:cNvSpPr txBox="1">
            <a:spLocks/>
          </p:cNvSpPr>
          <p:nvPr/>
        </p:nvSpPr>
        <p:spPr>
          <a:xfrm>
            <a:off x="4369135" y="2640412"/>
            <a:ext cx="3911982" cy="23075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AU"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numerous submissions past and present;</a:t>
            </a:r>
          </a:p>
          <a:p>
            <a:pPr marL="342900" indent="-342900">
              <a:lnSpc>
                <a:spcPct val="107000"/>
              </a:lnSpc>
              <a:buFont typeface="Symbol" panose="05050102010706020507" pitchFamily="18" charset="2"/>
              <a:buChar char=""/>
            </a:pPr>
            <a:r>
              <a:rPr lang="en-AU"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TGA</a:t>
            </a:r>
          </a:p>
          <a:p>
            <a:pPr marL="342900" indent="-342900">
              <a:lnSpc>
                <a:spcPct val="107000"/>
              </a:lnSpc>
              <a:buFont typeface="Symbol" panose="05050102010706020507" pitchFamily="18" charset="2"/>
              <a:buChar char=""/>
            </a:pPr>
            <a:r>
              <a:rPr lang="en-AU"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State – federal commissions</a:t>
            </a:r>
          </a:p>
          <a:p>
            <a:pPr marL="342900" indent="-342900">
              <a:lnSpc>
                <a:spcPct val="107000"/>
              </a:lnSpc>
              <a:buFont typeface="Symbol" panose="05050102010706020507" pitchFamily="18" charset="2"/>
              <a:buChar char=""/>
            </a:pPr>
            <a:r>
              <a:rPr lang="en-AU"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Legislative change</a:t>
            </a:r>
          </a:p>
        </p:txBody>
      </p:sp>
      <p:sp>
        <p:nvSpPr>
          <p:cNvPr id="19" name="Footer Placeholder 5">
            <a:extLst>
              <a:ext uri="{FF2B5EF4-FFF2-40B4-BE49-F238E27FC236}">
                <a16:creationId xmlns:a16="http://schemas.microsoft.com/office/drawing/2014/main" id="{8938E703-35BF-9C57-5B23-6173A205FC6D}"/>
              </a:ext>
            </a:extLst>
          </p:cNvPr>
          <p:cNvSpPr txBox="1">
            <a:spLocks/>
          </p:cNvSpPr>
          <p:nvPr/>
        </p:nvSpPr>
        <p:spPr>
          <a:xfrm>
            <a:off x="25573" y="6482364"/>
            <a:ext cx="4713115"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spc="0">
                <a:solidFill>
                  <a:schemeClr val="bg1"/>
                </a:solidFill>
                <a:latin typeface="+mj-lt"/>
                <a:ea typeface="+mn-ea"/>
                <a:cs typeface="Biome" panose="020B05030302040208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Psychonauts in Space – Nancy Thomas. YFCC. 23/11/22</a:t>
            </a:r>
          </a:p>
        </p:txBody>
      </p:sp>
    </p:spTree>
    <p:extLst>
      <p:ext uri="{BB962C8B-B14F-4D97-AF65-F5344CB8AC3E}">
        <p14:creationId xmlns:p14="http://schemas.microsoft.com/office/powerpoint/2010/main" val="39992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57C4-CC71-1F01-828C-BC1B630951E6}"/>
              </a:ext>
            </a:extLst>
          </p:cNvPr>
          <p:cNvSpPr>
            <a:spLocks noGrp="1"/>
          </p:cNvSpPr>
          <p:nvPr>
            <p:ph type="title"/>
          </p:nvPr>
        </p:nvSpPr>
        <p:spPr/>
        <p:txBody>
          <a:bodyPr/>
          <a:lstStyle/>
          <a:p>
            <a:pPr algn="l"/>
            <a:r>
              <a:rPr lang="en-US" dirty="0"/>
              <a:t>What next?</a:t>
            </a:r>
          </a:p>
        </p:txBody>
      </p:sp>
      <p:sp>
        <p:nvSpPr>
          <p:cNvPr id="10" name="Slide Number Placeholder 9">
            <a:extLst>
              <a:ext uri="{FF2B5EF4-FFF2-40B4-BE49-F238E27FC236}">
                <a16:creationId xmlns:a16="http://schemas.microsoft.com/office/drawing/2014/main" id="{DCB56F7D-10E5-4575-22F0-CC7A883D6551}"/>
              </a:ext>
            </a:extLst>
          </p:cNvPr>
          <p:cNvSpPr>
            <a:spLocks noGrp="1"/>
          </p:cNvSpPr>
          <p:nvPr>
            <p:ph type="sldNum" sz="quarter" idx="12"/>
          </p:nvPr>
        </p:nvSpPr>
        <p:spPr/>
        <p:txBody>
          <a:bodyPr/>
          <a:lstStyle/>
          <a:p>
            <a:fld id="{FE024F78-56A6-7740-B68D-8D4D026EDF3F}" type="slidenum">
              <a:rPr lang="en-US" smtClean="0"/>
              <a:pPr/>
              <a:t>12</a:t>
            </a:fld>
            <a:endParaRPr lang="en-US" dirty="0"/>
          </a:p>
        </p:txBody>
      </p:sp>
      <p:sp>
        <p:nvSpPr>
          <p:cNvPr id="12" name="Text Placeholder 4">
            <a:extLst>
              <a:ext uri="{FF2B5EF4-FFF2-40B4-BE49-F238E27FC236}">
                <a16:creationId xmlns:a16="http://schemas.microsoft.com/office/drawing/2014/main" id="{6FFC7529-53BE-818F-2747-5399BB31ADEA}"/>
              </a:ext>
            </a:extLst>
          </p:cNvPr>
          <p:cNvSpPr txBox="1">
            <a:spLocks/>
          </p:cNvSpPr>
          <p:nvPr/>
        </p:nvSpPr>
        <p:spPr>
          <a:xfrm>
            <a:off x="1557115" y="1991483"/>
            <a:ext cx="3911982" cy="23075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Continue training practitioners</a:t>
            </a:r>
          </a:p>
          <a:p>
            <a:pPr marL="34290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Submissions; </a:t>
            </a:r>
          </a:p>
          <a:p>
            <a:pPr marL="1143000" lvl="1">
              <a:lnSpc>
                <a:spcPct val="107000"/>
              </a:lnSpc>
              <a:buFont typeface="Symbol" panose="05050102010706020507" pitchFamily="18" charset="2"/>
              <a:buChar char=""/>
            </a:pPr>
            <a:r>
              <a:rPr lang="en-AU" sz="1400" dirty="0">
                <a:latin typeface="Calibri" panose="020F0502020204030204" pitchFamily="34" charset="0"/>
                <a:ea typeface="Calibri" panose="020F0502020204030204" pitchFamily="34" charset="0"/>
                <a:cs typeface="Times New Roman" panose="02020603050405020304" pitchFamily="18" charset="0"/>
              </a:rPr>
              <a:t>TGA – scheduling and access</a:t>
            </a:r>
          </a:p>
          <a:p>
            <a:pPr marL="1143000" lvl="1">
              <a:lnSpc>
                <a:spcPct val="107000"/>
              </a:lnSpc>
              <a:buFont typeface="Symbol" panose="05050102010706020507" pitchFamily="18" charset="2"/>
              <a:buChar char=""/>
            </a:pPr>
            <a:r>
              <a:rPr lang="en-AU" sz="1400" dirty="0">
                <a:latin typeface="Calibri" panose="020F0502020204030204" pitchFamily="34" charset="0"/>
                <a:ea typeface="Calibri" panose="020F0502020204030204" pitchFamily="34" charset="0"/>
                <a:cs typeface="Times New Roman" panose="02020603050405020304" pitchFamily="18" charset="0"/>
              </a:rPr>
              <a:t>STATE – FEDERAL legislation</a:t>
            </a:r>
          </a:p>
          <a:p>
            <a:pPr>
              <a:lnSpc>
                <a:spcPct val="107000"/>
              </a:lnSpc>
            </a:pPr>
            <a:endParaRPr lang="en-US" dirty="0"/>
          </a:p>
        </p:txBody>
      </p:sp>
      <p:sp>
        <p:nvSpPr>
          <p:cNvPr id="15" name="TextBox 14">
            <a:extLst>
              <a:ext uri="{FF2B5EF4-FFF2-40B4-BE49-F238E27FC236}">
                <a16:creationId xmlns:a16="http://schemas.microsoft.com/office/drawing/2014/main" id="{AFC0A2E8-D87C-9AE6-F84A-EF24A6C619A2}"/>
              </a:ext>
            </a:extLst>
          </p:cNvPr>
          <p:cNvSpPr txBox="1"/>
          <p:nvPr/>
        </p:nvSpPr>
        <p:spPr>
          <a:xfrm>
            <a:off x="4340955" y="3929719"/>
            <a:ext cx="3830320" cy="369332"/>
          </a:xfrm>
          <a:prstGeom prst="rect">
            <a:avLst/>
          </a:prstGeom>
          <a:noFill/>
        </p:spPr>
        <p:txBody>
          <a:bodyPr wrap="square" rtlCol="0">
            <a:spAutoFit/>
          </a:bodyPr>
          <a:lstStyle/>
          <a:p>
            <a:r>
              <a:rPr lang="en-AU" dirty="0">
                <a:solidFill>
                  <a:schemeClr val="bg1"/>
                </a:solidFill>
              </a:rPr>
              <a:t>The science is there … it’s just ….</a:t>
            </a:r>
          </a:p>
        </p:txBody>
      </p:sp>
      <p:sp>
        <p:nvSpPr>
          <p:cNvPr id="16" name="Footer Placeholder 5">
            <a:extLst>
              <a:ext uri="{FF2B5EF4-FFF2-40B4-BE49-F238E27FC236}">
                <a16:creationId xmlns:a16="http://schemas.microsoft.com/office/drawing/2014/main" id="{26F4758C-29B7-5C6D-7C09-8FA5E55A7CF7}"/>
              </a:ext>
            </a:extLst>
          </p:cNvPr>
          <p:cNvSpPr>
            <a:spLocks noGrp="1"/>
          </p:cNvSpPr>
          <p:nvPr>
            <p:ph type="ftr" sz="quarter" idx="11"/>
          </p:nvPr>
        </p:nvSpPr>
        <p:spPr>
          <a:xfrm>
            <a:off x="0" y="6501153"/>
            <a:ext cx="4713115" cy="365125"/>
          </a:xfrm>
        </p:spPr>
        <p:txBody>
          <a:bodyPr/>
          <a:lstStyle/>
          <a:p>
            <a:r>
              <a:rPr lang="en-US" sz="800" dirty="0"/>
              <a:t>Psychonauts in Space – Nancy Thomas. YFCC. 23/11/22</a:t>
            </a:r>
          </a:p>
        </p:txBody>
      </p:sp>
    </p:spTree>
    <p:extLst>
      <p:ext uri="{BB962C8B-B14F-4D97-AF65-F5344CB8AC3E}">
        <p14:creationId xmlns:p14="http://schemas.microsoft.com/office/powerpoint/2010/main" val="212551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CB56F7D-10E5-4575-22F0-CC7A883D6551}"/>
              </a:ext>
            </a:extLst>
          </p:cNvPr>
          <p:cNvSpPr>
            <a:spLocks noGrp="1"/>
          </p:cNvSpPr>
          <p:nvPr>
            <p:ph type="sldNum" sz="quarter" idx="12"/>
          </p:nvPr>
        </p:nvSpPr>
        <p:spPr/>
        <p:txBody>
          <a:bodyPr/>
          <a:lstStyle/>
          <a:p>
            <a:fld id="{FE024F78-56A6-7740-B68D-8D4D026EDF3F}" type="slidenum">
              <a:rPr lang="en-US" smtClean="0"/>
              <a:pPr/>
              <a:t>13</a:t>
            </a:fld>
            <a:endParaRPr lang="en-US" dirty="0"/>
          </a:p>
        </p:txBody>
      </p:sp>
      <p:sp>
        <p:nvSpPr>
          <p:cNvPr id="15" name="TextBox 14">
            <a:extLst>
              <a:ext uri="{FF2B5EF4-FFF2-40B4-BE49-F238E27FC236}">
                <a16:creationId xmlns:a16="http://schemas.microsoft.com/office/drawing/2014/main" id="{AFC0A2E8-D87C-9AE6-F84A-EF24A6C619A2}"/>
              </a:ext>
            </a:extLst>
          </p:cNvPr>
          <p:cNvSpPr txBox="1"/>
          <p:nvPr/>
        </p:nvSpPr>
        <p:spPr>
          <a:xfrm>
            <a:off x="801515" y="666158"/>
            <a:ext cx="7823199" cy="1538883"/>
          </a:xfrm>
          <a:prstGeom prst="rect">
            <a:avLst/>
          </a:prstGeom>
          <a:noFill/>
        </p:spPr>
        <p:txBody>
          <a:bodyPr wrap="square" rtlCol="0">
            <a:spAutoFit/>
          </a:bodyPr>
          <a:lstStyle/>
          <a:p>
            <a:r>
              <a:rPr lang="en-AU"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 begs the question… </a:t>
            </a:r>
          </a:p>
          <a:p>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A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Will we see this therapeutic approach in our lifetime? </a:t>
            </a:r>
          </a:p>
          <a:p>
            <a:endPar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C:\Users\NANCY\Pictures\2014-10-07 001\IMG_0682.GIF">
            <a:extLst>
              <a:ext uri="{FF2B5EF4-FFF2-40B4-BE49-F238E27FC236}">
                <a16:creationId xmlns:a16="http://schemas.microsoft.com/office/drawing/2014/main" id="{4AA00BA7-8305-9E1A-11E4-A49090D1CD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3710" y="591502"/>
            <a:ext cx="4205249" cy="568549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978CF059-C888-5894-80A0-663870F4EE85}"/>
              </a:ext>
            </a:extLst>
          </p:cNvPr>
          <p:cNvSpPr>
            <a:spLocks noGrp="1"/>
          </p:cNvSpPr>
          <p:nvPr>
            <p:ph type="ftr" sz="quarter" idx="11"/>
          </p:nvPr>
        </p:nvSpPr>
        <p:spPr>
          <a:xfrm>
            <a:off x="0" y="6492875"/>
            <a:ext cx="4713115" cy="365125"/>
          </a:xfrm>
        </p:spPr>
        <p:txBody>
          <a:bodyPr/>
          <a:lstStyle/>
          <a:p>
            <a:r>
              <a:rPr lang="en-US" sz="800" dirty="0"/>
              <a:t>Psychonauts in Space – Nancy Thomas. YFCC. 23/11/22</a:t>
            </a:r>
          </a:p>
        </p:txBody>
      </p:sp>
      <p:sp>
        <p:nvSpPr>
          <p:cNvPr id="2" name="TextBox 1">
            <a:extLst>
              <a:ext uri="{FF2B5EF4-FFF2-40B4-BE49-F238E27FC236}">
                <a16:creationId xmlns:a16="http://schemas.microsoft.com/office/drawing/2014/main" id="{F561C5C3-893C-F7C4-6FE9-DCEB09795351}"/>
              </a:ext>
            </a:extLst>
          </p:cNvPr>
          <p:cNvSpPr txBox="1"/>
          <p:nvPr/>
        </p:nvSpPr>
        <p:spPr>
          <a:xfrm>
            <a:off x="801515" y="3704720"/>
            <a:ext cx="5706197" cy="646331"/>
          </a:xfrm>
          <a:prstGeom prst="rect">
            <a:avLst/>
          </a:prstGeom>
          <a:noFill/>
        </p:spPr>
        <p:txBody>
          <a:bodyPr wrap="square" rtlCol="0">
            <a:spAutoFit/>
          </a:bodyPr>
          <a:lstStyle/>
          <a:p>
            <a:pPr algn="ctr"/>
            <a:r>
              <a:rPr lang="en-AU"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Answer… Absolutely we will!! </a:t>
            </a:r>
          </a:p>
        </p:txBody>
      </p:sp>
    </p:spTree>
    <p:extLst>
      <p:ext uri="{BB962C8B-B14F-4D97-AF65-F5344CB8AC3E}">
        <p14:creationId xmlns:p14="http://schemas.microsoft.com/office/powerpoint/2010/main" val="7828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9A48-AF8C-3538-CC7B-DC7F509AD7BA}"/>
              </a:ext>
            </a:extLst>
          </p:cNvPr>
          <p:cNvSpPr>
            <a:spLocks noGrp="1"/>
          </p:cNvSpPr>
          <p:nvPr>
            <p:ph type="title"/>
          </p:nvPr>
        </p:nvSpPr>
        <p:spPr/>
        <p:txBody>
          <a:bodyPr/>
          <a:lstStyle/>
          <a:p>
            <a:pPr algn="l"/>
            <a:r>
              <a:rPr lang="en-US" dirty="0"/>
              <a:t>Break out groups</a:t>
            </a:r>
          </a:p>
        </p:txBody>
      </p:sp>
      <p:sp>
        <p:nvSpPr>
          <p:cNvPr id="11" name="Footer Placeholder 10">
            <a:extLst>
              <a:ext uri="{FF2B5EF4-FFF2-40B4-BE49-F238E27FC236}">
                <a16:creationId xmlns:a16="http://schemas.microsoft.com/office/drawing/2014/main" id="{4A727348-E2D5-31F9-9079-A67B2E0BCFE8}"/>
              </a:ext>
            </a:extLst>
          </p:cNvPr>
          <p:cNvSpPr>
            <a:spLocks noGrp="1"/>
          </p:cNvSpPr>
          <p:nvPr>
            <p:ph type="ftr" sz="quarter" idx="11"/>
          </p:nvPr>
        </p:nvSpPr>
        <p:spPr>
          <a:xfrm>
            <a:off x="274988" y="3769743"/>
            <a:ext cx="11547766" cy="1947852"/>
          </a:xfrm>
        </p:spPr>
        <p:txBody>
          <a:bodyPr/>
          <a:lstStyle/>
          <a:p>
            <a:r>
              <a:rPr lang="en-AU" sz="2000" b="1" dirty="0">
                <a:effectLst/>
                <a:latin typeface="Calibri" panose="020F0502020204030204" pitchFamily="34" charset="0"/>
                <a:ea typeface="Calibri" panose="020F0502020204030204" pitchFamily="34" charset="0"/>
                <a:cs typeface="Times New Roman" panose="02020603050405020304" pitchFamily="18" charset="0"/>
              </a:rPr>
              <a:t>What considerations from a harm minimisation and psychoeducation perspective needs to be employed to assist the client? </a:t>
            </a:r>
          </a:p>
          <a:p>
            <a:pPr algn="ctr"/>
            <a:endParaRPr lang="en-AU" sz="2000" i="1" dirty="0">
              <a:latin typeface="Calibri" panose="020F0502020204030204" pitchFamily="34" charset="0"/>
              <a:ea typeface="Calibri" panose="020F0502020204030204" pitchFamily="34" charset="0"/>
              <a:cs typeface="Times New Roman" panose="02020603050405020304" pitchFamily="18" charset="0"/>
            </a:endParaRPr>
          </a:p>
          <a:p>
            <a:r>
              <a:rPr lang="en-AU" sz="2000" i="1" dirty="0">
                <a:latin typeface="Calibri" panose="020F0502020204030204" pitchFamily="34" charset="0"/>
                <a:ea typeface="Calibri" panose="020F0502020204030204" pitchFamily="34" charset="0"/>
                <a:cs typeface="Times New Roman" panose="02020603050405020304" pitchFamily="18" charset="0"/>
              </a:rPr>
              <a:t>Make some dot points on</a:t>
            </a:r>
            <a:r>
              <a:rPr lang="en-AU" sz="2000" i="1" dirty="0">
                <a:effectLst/>
                <a:latin typeface="Calibri" panose="020F0502020204030204" pitchFamily="34" charset="0"/>
                <a:ea typeface="Calibri" panose="020F0502020204030204" pitchFamily="34" charset="0"/>
                <a:cs typeface="Times New Roman" panose="02020603050405020304" pitchFamily="18" charset="0"/>
              </a:rPr>
              <a:t> what you think needs to be conversed and pointed out for the Client to be able to make an informed decision.</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2" name="Slide Number Placeholder 11">
            <a:extLst>
              <a:ext uri="{FF2B5EF4-FFF2-40B4-BE49-F238E27FC236}">
                <a16:creationId xmlns:a16="http://schemas.microsoft.com/office/drawing/2014/main" id="{761D5C1B-39FE-2949-16D4-283AB532DBE1}"/>
              </a:ext>
            </a:extLst>
          </p:cNvPr>
          <p:cNvSpPr>
            <a:spLocks noGrp="1"/>
          </p:cNvSpPr>
          <p:nvPr>
            <p:ph type="sldNum" sz="quarter" idx="12"/>
          </p:nvPr>
        </p:nvSpPr>
        <p:spPr/>
        <p:txBody>
          <a:bodyPr/>
          <a:lstStyle/>
          <a:p>
            <a:fld id="{FE024F78-56A6-7740-B68D-8D4D026EDF3F}" type="slidenum">
              <a:rPr lang="en-US" smtClean="0"/>
              <a:pPr/>
              <a:t>14</a:t>
            </a:fld>
            <a:endParaRPr lang="en-US" dirty="0"/>
          </a:p>
        </p:txBody>
      </p:sp>
      <p:sp>
        <p:nvSpPr>
          <p:cNvPr id="14" name="Text Placeholder 3">
            <a:extLst>
              <a:ext uri="{FF2B5EF4-FFF2-40B4-BE49-F238E27FC236}">
                <a16:creationId xmlns:a16="http://schemas.microsoft.com/office/drawing/2014/main" id="{D6B732A5-74DB-26D5-308F-FA3A8BD9AC7B}"/>
              </a:ext>
            </a:extLst>
          </p:cNvPr>
          <p:cNvSpPr txBox="1">
            <a:spLocks/>
          </p:cNvSpPr>
          <p:nvPr/>
        </p:nvSpPr>
        <p:spPr>
          <a:xfrm>
            <a:off x="1025703" y="1638812"/>
            <a:ext cx="11054993" cy="6123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Calibri" panose="020F0502020204030204" pitchFamily="34" charset="0"/>
                <a:cs typeface="Times New Roman" panose="02020603050405020304" pitchFamily="18" charset="0"/>
              </a:rPr>
              <a:t>Scenario…</a:t>
            </a:r>
            <a:endParaRPr lang="en-US" dirty="0"/>
          </a:p>
        </p:txBody>
      </p:sp>
      <p:sp>
        <p:nvSpPr>
          <p:cNvPr id="18" name="Text Placeholder 4">
            <a:extLst>
              <a:ext uri="{FF2B5EF4-FFF2-40B4-BE49-F238E27FC236}">
                <a16:creationId xmlns:a16="http://schemas.microsoft.com/office/drawing/2014/main" id="{9FCEDD01-787D-960D-9D31-AF4D4B727DE4}"/>
              </a:ext>
            </a:extLst>
          </p:cNvPr>
          <p:cNvSpPr txBox="1">
            <a:spLocks/>
          </p:cNvSpPr>
          <p:nvPr/>
        </p:nvSpPr>
        <p:spPr>
          <a:xfrm>
            <a:off x="1025703" y="2179658"/>
            <a:ext cx="10414457" cy="1590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A Client presents to your service. They are 21 YO</a:t>
            </a:r>
            <a:r>
              <a:rPr lang="en-AU" sz="1800" dirty="0">
                <a:latin typeface="Calibri" panose="020F0502020204030204" pitchFamily="34" charset="0"/>
                <a:ea typeface="Calibri" panose="020F0502020204030204" pitchFamily="34" charset="0"/>
                <a:cs typeface="Times New Roman" panose="02020603050405020304" pitchFamily="18" charset="0"/>
              </a:rPr>
              <a:t>, </a:t>
            </a:r>
            <a:r>
              <a:rPr lang="en-AU" sz="1800" dirty="0">
                <a:effectLst/>
                <a:latin typeface="Calibri" panose="020F0502020204030204" pitchFamily="34" charset="0"/>
                <a:ea typeface="Calibri" panose="020F0502020204030204" pitchFamily="34" charset="0"/>
                <a:cs typeface="Times New Roman" panose="02020603050405020304" pitchFamily="18" charset="0"/>
              </a:rPr>
              <a:t>have been smoking cannabis daily since 15 YO. They have disclosed significant family violence while growing up. They have been diagnosed with depression and anxiety and are medicated with SSRI’s. They have seen media around using psychedelics therapeutically and have been considering taking Psilocybin (Magic mushrooms). They are aware the grow wild in Tasmania during the colder time of the year.</a:t>
            </a:r>
          </a:p>
          <a:p>
            <a:pPr>
              <a:lnSpc>
                <a:spcPct val="107000"/>
              </a:lnSpc>
            </a:pPr>
            <a:endParaRPr lang="en-AU"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5">
            <a:extLst>
              <a:ext uri="{FF2B5EF4-FFF2-40B4-BE49-F238E27FC236}">
                <a16:creationId xmlns:a16="http://schemas.microsoft.com/office/drawing/2014/main" id="{EC6B6F15-7625-C486-B632-D936F8959915}"/>
              </a:ext>
            </a:extLst>
          </p:cNvPr>
          <p:cNvSpPr txBox="1">
            <a:spLocks/>
          </p:cNvSpPr>
          <p:nvPr/>
        </p:nvSpPr>
        <p:spPr>
          <a:xfrm>
            <a:off x="0" y="6492875"/>
            <a:ext cx="4713115"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spc="0">
                <a:solidFill>
                  <a:schemeClr val="bg1"/>
                </a:solidFill>
                <a:latin typeface="+mj-lt"/>
                <a:ea typeface="+mn-ea"/>
                <a:cs typeface="Biome" panose="020B05030302040208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Psychonauts in Space – Nancy Thomas. YFCC. 23/11/22</a:t>
            </a:r>
          </a:p>
        </p:txBody>
      </p:sp>
    </p:spTree>
    <p:extLst>
      <p:ext uri="{BB962C8B-B14F-4D97-AF65-F5344CB8AC3E}">
        <p14:creationId xmlns:p14="http://schemas.microsoft.com/office/powerpoint/2010/main" val="2861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a:xfrm>
            <a:off x="1006371" y="3426703"/>
            <a:ext cx="3890749" cy="2616883"/>
          </a:xfrm>
        </p:spPr>
        <p:txBody>
          <a:bodyPr/>
          <a:lstStyle/>
          <a:p>
            <a:r>
              <a:rPr lang="en-US" dirty="0"/>
              <a:t>Nancy Thomas – Senior AOD Clinician</a:t>
            </a:r>
          </a:p>
          <a:p>
            <a:r>
              <a:rPr lang="en-US" dirty="0"/>
              <a:t>YFCC</a:t>
            </a:r>
          </a:p>
          <a:p>
            <a:r>
              <a:rPr lang="en-US" dirty="0"/>
              <a:t>64 Stewart Street, Devonport, TAS. 7310</a:t>
            </a:r>
          </a:p>
          <a:p>
            <a:r>
              <a:rPr lang="en-US" dirty="0"/>
              <a:t>0409 197 847</a:t>
            </a:r>
          </a:p>
          <a:p>
            <a:r>
              <a:rPr lang="en-US" dirty="0">
                <a:hlinkClick r:id="rId2"/>
              </a:rPr>
              <a:t>nancy@yfcc.com.au</a:t>
            </a:r>
            <a:r>
              <a:rPr lang="en-US" dirty="0"/>
              <a:t> </a:t>
            </a:r>
          </a:p>
          <a:p>
            <a:r>
              <a:rPr lang="en-US" dirty="0">
                <a:hlinkClick r:id="rId3"/>
              </a:rPr>
              <a:t>www.yfcc.com.au</a:t>
            </a:r>
            <a:r>
              <a:rPr lang="en-US" dirty="0"/>
              <a:t> </a:t>
            </a:r>
          </a:p>
          <a:p>
            <a:endParaRPr lang="en-US" dirty="0"/>
          </a:p>
        </p:txBody>
      </p:sp>
      <p:sp>
        <p:nvSpPr>
          <p:cNvPr id="6" name="Footer Placeholder 5">
            <a:extLst>
              <a:ext uri="{FF2B5EF4-FFF2-40B4-BE49-F238E27FC236}">
                <a16:creationId xmlns:a16="http://schemas.microsoft.com/office/drawing/2014/main" id="{8CE2A5A3-7F4E-23A2-DAD7-C562FEDBBE76}"/>
              </a:ext>
            </a:extLst>
          </p:cNvPr>
          <p:cNvSpPr>
            <a:spLocks noGrp="1"/>
          </p:cNvSpPr>
          <p:nvPr>
            <p:ph type="ftr" sz="quarter" idx="11"/>
          </p:nvPr>
        </p:nvSpPr>
        <p:spPr>
          <a:xfrm>
            <a:off x="0" y="6548667"/>
            <a:ext cx="4713115" cy="365125"/>
          </a:xfrm>
        </p:spPr>
        <p:txBody>
          <a:bodyPr/>
          <a:lstStyle/>
          <a:p>
            <a:r>
              <a:rPr lang="en-US" sz="800" dirty="0"/>
              <a:t>Psychonauts in Space – Nancy Thomas. YFCC. 23/11/22</a:t>
            </a:r>
          </a:p>
        </p:txBody>
      </p:sp>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p:txBody>
          <a:bodyPr/>
          <a:lstStyle/>
          <a:p>
            <a:fld id="{FE024F78-56A6-7740-B68D-8D4D026EDF3F}" type="slidenum">
              <a:rPr lang="en-US" smtClean="0"/>
              <a:pPr/>
              <a:t>15</a:t>
            </a:fld>
            <a:endParaRPr lang="en-US" dirty="0"/>
          </a:p>
        </p:txBody>
      </p:sp>
      <p:pic>
        <p:nvPicPr>
          <p:cNvPr id="4" name="Picture 3" descr="Text, calendar&#10;&#10;Description automatically generated">
            <a:extLst>
              <a:ext uri="{FF2B5EF4-FFF2-40B4-BE49-F238E27FC236}">
                <a16:creationId xmlns:a16="http://schemas.microsoft.com/office/drawing/2014/main" id="{5A786F3B-68B7-E2F8-A119-01CBDAA374EB}"/>
              </a:ext>
            </a:extLst>
          </p:cNvPr>
          <p:cNvPicPr>
            <a:picLocks noChangeAspect="1"/>
          </p:cNvPicPr>
          <p:nvPr/>
        </p:nvPicPr>
        <p:blipFill>
          <a:blip r:embed="rId4"/>
          <a:stretch>
            <a:fillRect/>
          </a:stretch>
        </p:blipFill>
        <p:spPr>
          <a:xfrm>
            <a:off x="6627194" y="389106"/>
            <a:ext cx="5228175" cy="6138154"/>
          </a:xfrm>
          <a:prstGeom prst="rect">
            <a:avLst/>
          </a:prstGeom>
        </p:spPr>
      </p:pic>
    </p:spTree>
    <p:extLst>
      <p:ext uri="{BB962C8B-B14F-4D97-AF65-F5344CB8AC3E}">
        <p14:creationId xmlns:p14="http://schemas.microsoft.com/office/powerpoint/2010/main" val="7900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453471"/>
            <a:ext cx="6910627" cy="1164882"/>
          </a:xfrm>
        </p:spPr>
        <p:txBody>
          <a:bodyPr/>
          <a:lstStyle/>
          <a:p>
            <a:r>
              <a:rPr lang="en-US" dirty="0"/>
              <a:t>Introduction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1003661" y="1773204"/>
            <a:ext cx="7162880" cy="602781"/>
          </a:xfrm>
        </p:spPr>
        <p:txBody>
          <a:bodyPr/>
          <a:lstStyle/>
          <a:p>
            <a:r>
              <a:rPr lang="en-US" dirty="0"/>
              <a:t>YFCC – Youth Family and Community Connections Inc.</a:t>
            </a:r>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1003661" y="2375986"/>
            <a:ext cx="10758834" cy="3103669"/>
          </a:xfrm>
        </p:spPr>
        <p:txBody>
          <a:bodyPr/>
          <a:lstStyle/>
          <a:p>
            <a:pPr>
              <a:lnSpc>
                <a:spcPct val="100000"/>
              </a:lnSpc>
            </a:pPr>
            <a:r>
              <a:rPr lang="en-AU" sz="1800" dirty="0">
                <a:latin typeface="Calibri" panose="020F0502020204030204" pitchFamily="34" charset="0"/>
                <a:ea typeface="Calibri" panose="020F0502020204030204" pitchFamily="34" charset="0"/>
                <a:cs typeface="Times New Roman" panose="02020603050405020304" pitchFamily="18" charset="0"/>
              </a:rPr>
              <a:t>N</a:t>
            </a:r>
            <a:r>
              <a:rPr lang="en-AU" sz="1800" dirty="0">
                <a:effectLst/>
                <a:latin typeface="Calibri" panose="020F0502020204030204" pitchFamily="34" charset="0"/>
                <a:ea typeface="Calibri" panose="020F0502020204030204" pitchFamily="34" charset="0"/>
                <a:cs typeface="Times New Roman" panose="02020603050405020304" pitchFamily="18" charset="0"/>
              </a:rPr>
              <a:t>ot for profit organisation, serving the North </a:t>
            </a:r>
            <a:r>
              <a:rPr lang="en-AU" sz="1800" dirty="0">
                <a:latin typeface="Calibri" panose="020F0502020204030204" pitchFamily="34" charset="0"/>
                <a:ea typeface="Calibri" panose="020F0502020204030204" pitchFamily="34" charset="0"/>
                <a:cs typeface="Times New Roman" panose="02020603050405020304" pitchFamily="18" charset="0"/>
              </a:rPr>
              <a:t>W</a:t>
            </a:r>
            <a:r>
              <a:rPr lang="en-AU" sz="1800" dirty="0">
                <a:effectLst/>
                <a:latin typeface="Calibri" panose="020F0502020204030204" pitchFamily="34" charset="0"/>
                <a:ea typeface="Calibri" panose="020F0502020204030204" pitchFamily="34" charset="0"/>
                <a:cs typeface="Times New Roman" panose="02020603050405020304" pitchFamily="18" charset="0"/>
              </a:rPr>
              <a:t>est Coast</a:t>
            </a:r>
          </a:p>
          <a:p>
            <a:pPr>
              <a:lnSpc>
                <a:spcPct val="10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Youth employment</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AU" sz="1800" dirty="0">
                <a:latin typeface="Calibri" panose="020F0502020204030204" pitchFamily="34" charset="0"/>
                <a:ea typeface="Calibri" panose="020F0502020204030204" pitchFamily="34" charset="0"/>
                <a:cs typeface="Times New Roman" panose="02020603050405020304" pitchFamily="18" charset="0"/>
              </a:rPr>
              <a:t>C</a:t>
            </a:r>
            <a:r>
              <a:rPr lang="en-AU" sz="1800" dirty="0">
                <a:effectLst/>
                <a:latin typeface="Calibri" panose="020F0502020204030204" pitchFamily="34" charset="0"/>
                <a:ea typeface="Calibri" panose="020F0502020204030204" pitchFamily="34" charset="0"/>
                <a:cs typeface="Times New Roman" panose="02020603050405020304" pitchFamily="18" charset="0"/>
              </a:rPr>
              <a:t>risis accommodation support services and transitional accommodation programs</a:t>
            </a:r>
          </a:p>
          <a:p>
            <a:pPr>
              <a:lnSpc>
                <a:spcPct val="10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Family support services</a:t>
            </a:r>
          </a:p>
          <a:p>
            <a:pPr>
              <a:lnSpc>
                <a:spcPct val="10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AOD programs:</a:t>
            </a:r>
          </a:p>
          <a:p>
            <a:pPr lvl="1">
              <a:lnSpc>
                <a:spcPct val="10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Youth AOD programs in Burnie and Devonport</a:t>
            </a:r>
          </a:p>
          <a:p>
            <a:pPr lvl="1">
              <a:lnSpc>
                <a:spcPct val="100000"/>
              </a:lnSpc>
            </a:pPr>
            <a:r>
              <a:rPr lang="en-AU" sz="1800" dirty="0">
                <a:latin typeface="Calibri" panose="020F0502020204030204" pitchFamily="34" charset="0"/>
                <a:ea typeface="Calibri" panose="020F0502020204030204" pitchFamily="34" charset="0"/>
                <a:cs typeface="Times New Roman" panose="02020603050405020304" pitchFamily="18" charset="0"/>
              </a:rPr>
              <a:t>A</a:t>
            </a:r>
            <a:r>
              <a:rPr lang="en-AU" sz="1800" dirty="0">
                <a:effectLst/>
                <a:latin typeface="Calibri" panose="020F0502020204030204" pitchFamily="34" charset="0"/>
                <a:ea typeface="Calibri" panose="020F0502020204030204" pitchFamily="34" charset="0"/>
                <a:cs typeface="Times New Roman" panose="02020603050405020304" pitchFamily="18" charset="0"/>
              </a:rPr>
              <a:t>ll ages programs </a:t>
            </a:r>
            <a:r>
              <a:rPr lang="en-AU" sz="1800" dirty="0">
                <a:latin typeface="Calibri" panose="020F0502020204030204" pitchFamily="34" charset="0"/>
                <a:ea typeface="Calibri" panose="020F0502020204030204" pitchFamily="34" charset="0"/>
                <a:cs typeface="Times New Roman" panose="02020603050405020304" pitchFamily="18" charset="0"/>
              </a:rPr>
              <a:t>in </a:t>
            </a:r>
            <a:r>
              <a:rPr lang="en-AU" sz="1800" dirty="0">
                <a:effectLst/>
                <a:latin typeface="Calibri" panose="020F0502020204030204" pitchFamily="34" charset="0"/>
                <a:ea typeface="Calibri" panose="020F0502020204030204" pitchFamily="34" charset="0"/>
                <a:cs typeface="Times New Roman" panose="02020603050405020304" pitchFamily="18" charset="0"/>
              </a:rPr>
              <a:t>Devonport – Burnie – West Coast – Circular Head – King Island</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2</a:t>
            </a:fld>
            <a:endParaRPr lang="en-US" dirty="0"/>
          </a:p>
        </p:txBody>
      </p:sp>
      <p:sp>
        <p:nvSpPr>
          <p:cNvPr id="5" name="Footer Placeholder 5">
            <a:extLst>
              <a:ext uri="{FF2B5EF4-FFF2-40B4-BE49-F238E27FC236}">
                <a16:creationId xmlns:a16="http://schemas.microsoft.com/office/drawing/2014/main" id="{40AC5D91-B834-197A-B75B-93183FB1CC35}"/>
              </a:ext>
            </a:extLst>
          </p:cNvPr>
          <p:cNvSpPr>
            <a:spLocks noGrp="1"/>
          </p:cNvSpPr>
          <p:nvPr>
            <p:ph type="ftr" sz="quarter" idx="11"/>
          </p:nvPr>
        </p:nvSpPr>
        <p:spPr>
          <a:xfrm>
            <a:off x="0" y="6492875"/>
            <a:ext cx="4713115" cy="365125"/>
          </a:xfrm>
        </p:spPr>
        <p:txBody>
          <a:bodyPr/>
          <a:lstStyle/>
          <a:p>
            <a:r>
              <a:rPr lang="en-US" sz="800" dirty="0"/>
              <a:t>Psychonauts in Space – Nancy Thomas. YFCC. 23/11/22</a:t>
            </a:r>
          </a:p>
        </p:txBody>
      </p:sp>
    </p:spTree>
    <p:extLst>
      <p:ext uri="{BB962C8B-B14F-4D97-AF65-F5344CB8AC3E}">
        <p14:creationId xmlns:p14="http://schemas.microsoft.com/office/powerpoint/2010/main" val="22490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a:lstStyle/>
          <a:p>
            <a:pPr algn="l"/>
            <a:r>
              <a:rPr lang="en-US" dirty="0"/>
              <a:t>Psychedelics: a hot topic</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a:xfrm>
            <a:off x="1709530" y="1906835"/>
            <a:ext cx="9002988" cy="614410"/>
          </a:xfrm>
        </p:spPr>
        <p:txBody>
          <a:bodyPr/>
          <a:lstStyle/>
          <a:p>
            <a:r>
              <a:rPr lang="en-AU" sz="2000" dirty="0">
                <a:effectLst/>
                <a:latin typeface="Calibri" panose="020F0502020204030204" pitchFamily="34" charset="0"/>
                <a:ea typeface="Calibri" panose="020F0502020204030204" pitchFamily="34" charset="0"/>
                <a:cs typeface="Times New Roman" panose="02020603050405020304" pitchFamily="18" charset="0"/>
              </a:rPr>
              <a:t>The term </a:t>
            </a:r>
            <a:r>
              <a:rPr lang="en-AU" sz="2000" b="1" dirty="0">
                <a:effectLst/>
                <a:latin typeface="Calibri" panose="020F0502020204030204" pitchFamily="34" charset="0"/>
                <a:ea typeface="Calibri" panose="020F0502020204030204" pitchFamily="34" charset="0"/>
                <a:cs typeface="Times New Roman" panose="02020603050405020304" pitchFamily="18" charset="0"/>
              </a:rPr>
              <a:t>psychonaut</a:t>
            </a:r>
            <a:r>
              <a:rPr lang="en-AU" sz="2000" dirty="0">
                <a:effectLst/>
                <a:latin typeface="Calibri" panose="020F0502020204030204" pitchFamily="34" charset="0"/>
                <a:ea typeface="Calibri" panose="020F0502020204030204" pitchFamily="34" charset="0"/>
                <a:cs typeface="Times New Roman" panose="02020603050405020304" pitchFamily="18" charset="0"/>
              </a:rPr>
              <a:t> means </a:t>
            </a:r>
            <a:r>
              <a:rPr lang="en-AU" sz="2000" i="1" dirty="0">
                <a:effectLst/>
                <a:latin typeface="Calibri" panose="020F0502020204030204" pitchFamily="34" charset="0"/>
                <a:ea typeface="Calibri" panose="020F0502020204030204" pitchFamily="34" charset="0"/>
                <a:cs typeface="Times New Roman" panose="02020603050405020304" pitchFamily="18" charset="0"/>
              </a:rPr>
              <a:t>“a person who uses altered states for such exploration”. </a:t>
            </a:r>
          </a:p>
          <a:p>
            <a:endParaRPr lang="en-AU" sz="1800" dirty="0">
              <a:latin typeface="Calibri" panose="020F0502020204030204" pitchFamily="34" charset="0"/>
              <a:cs typeface="Times New Roman" panose="02020603050405020304" pitchFamily="18" charset="0"/>
            </a:endParaRPr>
          </a:p>
          <a:p>
            <a:endParaRPr lang="en-US" dirty="0"/>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a:xfrm>
            <a:off x="1557437" y="3358081"/>
            <a:ext cx="2522391" cy="1721355"/>
          </a:xfrm>
        </p:spPr>
        <p:txBody>
          <a:bodyPr/>
          <a:lstStyle/>
          <a:p>
            <a:r>
              <a:rPr lang="en-AU" sz="2400" dirty="0">
                <a:effectLst/>
                <a:latin typeface="Calibri" panose="020F0502020204030204" pitchFamily="34" charset="0"/>
                <a:ea typeface="Calibri" panose="020F0502020204030204" pitchFamily="34" charset="0"/>
                <a:cs typeface="Times New Roman" panose="02020603050405020304" pitchFamily="18" charset="0"/>
              </a:rPr>
              <a:t>Albert Hoffman:</a:t>
            </a:r>
          </a:p>
          <a:p>
            <a:r>
              <a:rPr lang="en-AU" sz="2400" dirty="0">
                <a:latin typeface="Calibri" panose="020F0502020204030204" pitchFamily="34" charset="0"/>
                <a:ea typeface="Calibri" panose="020F0502020204030204" pitchFamily="34" charset="0"/>
                <a:cs typeface="Times New Roman" panose="02020603050405020304" pitchFamily="18" charset="0"/>
              </a:rPr>
              <a:t>c</a:t>
            </a:r>
            <a:r>
              <a:rPr lang="en-AU" sz="2400" dirty="0">
                <a:effectLst/>
                <a:latin typeface="Calibri" panose="020F0502020204030204" pitchFamily="34" charset="0"/>
                <a:ea typeface="Calibri" panose="020F0502020204030204" pitchFamily="34" charset="0"/>
                <a:cs typeface="Times New Roman" panose="02020603050405020304" pitchFamily="18" charset="0"/>
              </a:rPr>
              <a:t>hemist</a:t>
            </a:r>
          </a:p>
          <a:p>
            <a:endParaRPr lang="en-US" dirty="0"/>
          </a:p>
        </p:txBody>
      </p:sp>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a:xfrm>
            <a:off x="4580626" y="3358082"/>
            <a:ext cx="3114135" cy="1721355"/>
          </a:xfrm>
        </p:spPr>
        <p:txBody>
          <a:bodyPr/>
          <a:lstStyle/>
          <a:p>
            <a:r>
              <a:rPr lang="en-AU" sz="2400" dirty="0">
                <a:effectLst/>
                <a:latin typeface="Calibri" panose="020F0502020204030204" pitchFamily="34" charset="0"/>
                <a:ea typeface="Calibri" panose="020F0502020204030204" pitchFamily="34" charset="0"/>
                <a:cs typeface="Times New Roman" panose="02020603050405020304" pitchFamily="18" charset="0"/>
              </a:rPr>
              <a:t>Sacha Shulgin: </a:t>
            </a:r>
            <a:r>
              <a:rPr lang="en-AU" sz="2400" dirty="0">
                <a:latin typeface="Calibri" panose="020F0502020204030204" pitchFamily="34" charset="0"/>
                <a:ea typeface="Calibri" panose="020F0502020204030204" pitchFamily="34" charset="0"/>
                <a:cs typeface="Times New Roman" panose="02020603050405020304" pitchFamily="18" charset="0"/>
              </a:rPr>
              <a:t>c</a:t>
            </a:r>
            <a:r>
              <a:rPr lang="en-AU" sz="2400" dirty="0">
                <a:effectLst/>
                <a:latin typeface="Calibri" panose="020F0502020204030204" pitchFamily="34" charset="0"/>
                <a:ea typeface="Calibri" panose="020F0502020204030204" pitchFamily="34" charset="0"/>
                <a:cs typeface="Times New Roman" panose="02020603050405020304" pitchFamily="18" charset="0"/>
              </a:rPr>
              <a:t>hemist </a:t>
            </a:r>
          </a:p>
          <a:p>
            <a:r>
              <a:rPr lang="en-AU" sz="2400" dirty="0">
                <a:effectLst/>
                <a:latin typeface="Calibri" panose="020F0502020204030204" pitchFamily="34" charset="0"/>
                <a:ea typeface="Calibri" panose="020F0502020204030204" pitchFamily="34" charset="0"/>
                <a:cs typeface="Times New Roman" panose="02020603050405020304" pitchFamily="18" charset="0"/>
              </a:rPr>
              <a:t>Ann Shulgin: </a:t>
            </a:r>
            <a:r>
              <a:rPr lang="en-AU" sz="2400" dirty="0">
                <a:latin typeface="Calibri" panose="020F0502020204030204" pitchFamily="34" charset="0"/>
                <a:ea typeface="Calibri" panose="020F0502020204030204" pitchFamily="34" charset="0"/>
                <a:cs typeface="Times New Roman" panose="02020603050405020304" pitchFamily="18" charset="0"/>
              </a:rPr>
              <a:t>c</a:t>
            </a:r>
            <a:r>
              <a:rPr lang="en-AU" sz="2400" dirty="0">
                <a:effectLst/>
                <a:latin typeface="Calibri" panose="020F0502020204030204" pitchFamily="34" charset="0"/>
                <a:ea typeface="Calibri" panose="020F0502020204030204" pitchFamily="34" charset="0"/>
                <a:cs typeface="Times New Roman" panose="02020603050405020304" pitchFamily="18" charset="0"/>
              </a:rPr>
              <a:t>linical </a:t>
            </a:r>
            <a:r>
              <a:rPr lang="en-AU" sz="2400" dirty="0">
                <a:latin typeface="Calibri" panose="020F0502020204030204" pitchFamily="34" charset="0"/>
                <a:ea typeface="Calibri" panose="020F0502020204030204" pitchFamily="34" charset="0"/>
                <a:cs typeface="Times New Roman" panose="02020603050405020304" pitchFamily="18" charset="0"/>
              </a:rPr>
              <a:t>p</a:t>
            </a:r>
            <a:r>
              <a:rPr lang="en-AU" sz="2400" dirty="0">
                <a:effectLst/>
                <a:latin typeface="Calibri" panose="020F0502020204030204" pitchFamily="34" charset="0"/>
                <a:ea typeface="Calibri" panose="020F0502020204030204" pitchFamily="34" charset="0"/>
                <a:cs typeface="Times New Roman" panose="02020603050405020304" pitchFamily="18" charset="0"/>
              </a:rPr>
              <a:t>sychologist </a:t>
            </a: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p:txBody>
          <a:bodyPr/>
          <a:lstStyle/>
          <a:p>
            <a:endParaRPr lang="en-US" dirty="0"/>
          </a:p>
          <a:p>
            <a:r>
              <a:rPr lang="en-AU" dirty="0">
                <a:effectLst/>
                <a:latin typeface="Calibri" panose="020F0502020204030204" pitchFamily="34" charset="0"/>
                <a:ea typeface="Calibri" panose="020F0502020204030204" pitchFamily="34" charset="0"/>
                <a:cs typeface="Times New Roman" panose="02020603050405020304" pitchFamily="18" charset="0"/>
              </a:rPr>
              <a:t>Terence Mckenna: </a:t>
            </a:r>
            <a:r>
              <a:rPr lang="en-AU" dirty="0">
                <a:latin typeface="Calibri" panose="020F0502020204030204" pitchFamily="34" charset="0"/>
                <a:ea typeface="Calibri" panose="020F0502020204030204" pitchFamily="34" charset="0"/>
                <a:cs typeface="Times New Roman" panose="02020603050405020304" pitchFamily="18" charset="0"/>
              </a:rPr>
              <a:t>e</a:t>
            </a:r>
            <a:r>
              <a:rPr lang="en-AU" dirty="0">
                <a:effectLst/>
                <a:latin typeface="Calibri" panose="020F0502020204030204" pitchFamily="34" charset="0"/>
                <a:ea typeface="Calibri" panose="020F0502020204030204" pitchFamily="34" charset="0"/>
                <a:cs typeface="Times New Roman" panose="02020603050405020304" pitchFamily="18" charset="0"/>
              </a:rPr>
              <a:t>thnobotanist &amp; ecologist </a:t>
            </a:r>
          </a:p>
          <a:p>
            <a:r>
              <a:rPr lang="en-AU" dirty="0">
                <a:effectLst/>
                <a:latin typeface="Calibri" panose="020F0502020204030204" pitchFamily="34" charset="0"/>
                <a:ea typeface="Calibri" panose="020F0502020204030204" pitchFamily="34" charset="0"/>
                <a:cs typeface="Times New Roman" panose="02020603050405020304" pitchFamily="18" charset="0"/>
              </a:rPr>
              <a:t>Dennis Mckenna: botanist</a:t>
            </a:r>
          </a:p>
          <a:p>
            <a:endParaRPr lang="en-US" dirty="0"/>
          </a:p>
        </p:txBody>
      </p:sp>
      <p:sp>
        <p:nvSpPr>
          <p:cNvPr id="10" name="Footer Placeholder 9">
            <a:extLst>
              <a:ext uri="{FF2B5EF4-FFF2-40B4-BE49-F238E27FC236}">
                <a16:creationId xmlns:a16="http://schemas.microsoft.com/office/drawing/2014/main" id="{DD2A3633-9718-8A40-B15C-581BB873165D}"/>
              </a:ext>
            </a:extLst>
          </p:cNvPr>
          <p:cNvSpPr>
            <a:spLocks noGrp="1"/>
          </p:cNvSpPr>
          <p:nvPr>
            <p:ph type="ftr" sz="quarter" idx="11"/>
          </p:nvPr>
        </p:nvSpPr>
        <p:spPr>
          <a:xfrm>
            <a:off x="3467127" y="5678510"/>
            <a:ext cx="5341131" cy="365125"/>
          </a:xfrm>
        </p:spPr>
        <p:txBody>
          <a:bodyPr/>
          <a:lstStyle/>
          <a:p>
            <a:r>
              <a:rPr lang="en-US" sz="1800" dirty="0"/>
              <a:t>The founders of modern psychedelic science</a:t>
            </a:r>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3</a:t>
            </a:fld>
            <a:endParaRPr lang="en-US" dirty="0"/>
          </a:p>
        </p:txBody>
      </p:sp>
      <p:sp>
        <p:nvSpPr>
          <p:cNvPr id="3" name="Footer Placeholder 5">
            <a:extLst>
              <a:ext uri="{FF2B5EF4-FFF2-40B4-BE49-F238E27FC236}">
                <a16:creationId xmlns:a16="http://schemas.microsoft.com/office/drawing/2014/main" id="{9FE9C758-2919-26E6-AFBA-CC16AEE2AD93}"/>
              </a:ext>
            </a:extLst>
          </p:cNvPr>
          <p:cNvSpPr txBox="1">
            <a:spLocks/>
          </p:cNvSpPr>
          <p:nvPr/>
        </p:nvSpPr>
        <p:spPr>
          <a:xfrm>
            <a:off x="0" y="6564266"/>
            <a:ext cx="4713115"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spc="0">
                <a:solidFill>
                  <a:schemeClr val="bg1"/>
                </a:solidFill>
                <a:latin typeface="+mj-lt"/>
                <a:ea typeface="+mn-ea"/>
                <a:cs typeface="Biome" panose="020B05030302040208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Psychonauts in Space – Nancy Thomas. YFCC. 23/11/22</a:t>
            </a:r>
          </a:p>
        </p:txBody>
      </p:sp>
    </p:spTree>
    <p:extLst>
      <p:ext uri="{BB962C8B-B14F-4D97-AF65-F5344CB8AC3E}">
        <p14:creationId xmlns:p14="http://schemas.microsoft.com/office/powerpoint/2010/main" val="39841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a:xfrm>
            <a:off x="835370" y="365125"/>
            <a:ext cx="10671686" cy="1325563"/>
          </a:xfrm>
        </p:spPr>
        <p:txBody>
          <a:bodyPr/>
          <a:lstStyle/>
          <a:p>
            <a:pPr algn="l"/>
            <a:r>
              <a:rPr lang="en-US" dirty="0"/>
              <a:t>What we know about psychedelics</a:t>
            </a:r>
          </a:p>
        </p:txBody>
      </p:sp>
      <p:sp>
        <p:nvSpPr>
          <p:cNvPr id="3" name="Text Placeholder 2">
            <a:extLst>
              <a:ext uri="{FF2B5EF4-FFF2-40B4-BE49-F238E27FC236}">
                <a16:creationId xmlns:a16="http://schemas.microsoft.com/office/drawing/2014/main" id="{8D1CE76A-8255-CCDE-9E27-EDF3F5B73F48}"/>
              </a:ext>
            </a:extLst>
          </p:cNvPr>
          <p:cNvSpPr>
            <a:spLocks noGrp="1"/>
          </p:cNvSpPr>
          <p:nvPr>
            <p:ph type="body" sz="quarter" idx="30"/>
          </p:nvPr>
        </p:nvSpPr>
        <p:spPr>
          <a:xfrm>
            <a:off x="2142405" y="3337750"/>
            <a:ext cx="3953594" cy="509671"/>
          </a:xfrm>
        </p:spPr>
        <p:txBody>
          <a:bodyPr/>
          <a:lstStyle/>
          <a:p>
            <a:r>
              <a:rPr lang="en-US" dirty="0"/>
              <a:t>Psychedelics such as;</a:t>
            </a:r>
          </a:p>
        </p:txBody>
      </p:sp>
      <p:sp>
        <p:nvSpPr>
          <p:cNvPr id="4" name="Text Placeholder 3">
            <a:extLst>
              <a:ext uri="{FF2B5EF4-FFF2-40B4-BE49-F238E27FC236}">
                <a16:creationId xmlns:a16="http://schemas.microsoft.com/office/drawing/2014/main" id="{BDF837F0-12C8-AED0-CCBA-DEE5E6CB61AC}"/>
              </a:ext>
            </a:extLst>
          </p:cNvPr>
          <p:cNvSpPr>
            <a:spLocks noGrp="1"/>
          </p:cNvSpPr>
          <p:nvPr>
            <p:ph type="body" sz="quarter" idx="32"/>
          </p:nvPr>
        </p:nvSpPr>
        <p:spPr>
          <a:xfrm>
            <a:off x="568503" y="1846364"/>
            <a:ext cx="11054993" cy="1164216"/>
          </a:xfrm>
        </p:spPr>
        <p:txBody>
          <a:bodyPr/>
          <a:lstStyle/>
          <a:p>
            <a:pPr algn="just"/>
            <a:r>
              <a:rPr lang="en-AU" sz="1800" dirty="0">
                <a:effectLst/>
                <a:latin typeface="Calibri" panose="020F0502020204030204" pitchFamily="34" charset="0"/>
                <a:ea typeface="Calibri" panose="020F0502020204030204" pitchFamily="34" charset="0"/>
                <a:cs typeface="Times New Roman" panose="02020603050405020304" pitchFamily="18" charset="0"/>
              </a:rPr>
              <a:t>Psychedelics change and enhance sensory perceptions, thought process and energy levels</a:t>
            </a:r>
            <a:r>
              <a:rPr lang="en-AU" sz="1800" dirty="0">
                <a:latin typeface="Calibri" panose="020F0502020204030204" pitchFamily="34" charset="0"/>
                <a:ea typeface="Calibri" panose="020F0502020204030204" pitchFamily="34" charset="0"/>
                <a:cs typeface="Times New Roman" panose="02020603050405020304" pitchFamily="18" charset="0"/>
              </a:rPr>
              <a:t>. They a</a:t>
            </a:r>
            <a:r>
              <a:rPr lang="en-AU" sz="1800" dirty="0">
                <a:effectLst/>
                <a:latin typeface="Calibri" panose="020F0502020204030204" pitchFamily="34" charset="0"/>
                <a:ea typeface="Calibri" panose="020F0502020204030204" pitchFamily="34" charset="0"/>
                <a:cs typeface="Times New Roman" panose="02020603050405020304" pitchFamily="18" charset="0"/>
              </a:rPr>
              <a:t>lter neural pathways which open the brain’s architecture allowing the user to process, transmute and transform information via accessing a higher state of conscious awareness of themselves, situations past, present and environment. </a:t>
            </a:r>
          </a:p>
        </p:txBody>
      </p:sp>
      <p:sp>
        <p:nvSpPr>
          <p:cNvPr id="5" name="Text Placeholder 4">
            <a:extLst>
              <a:ext uri="{FF2B5EF4-FFF2-40B4-BE49-F238E27FC236}">
                <a16:creationId xmlns:a16="http://schemas.microsoft.com/office/drawing/2014/main" id="{8D99B8E1-044C-B1DF-0949-80D67925F556}"/>
              </a:ext>
            </a:extLst>
          </p:cNvPr>
          <p:cNvSpPr>
            <a:spLocks noGrp="1"/>
          </p:cNvSpPr>
          <p:nvPr>
            <p:ph type="body" sz="quarter" idx="35"/>
          </p:nvPr>
        </p:nvSpPr>
        <p:spPr>
          <a:xfrm>
            <a:off x="2024475" y="3909214"/>
            <a:ext cx="3911982" cy="2307568"/>
          </a:xfrm>
        </p:spPr>
        <p:txBody>
          <a:bodyPr/>
          <a:lstStyle/>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psilocybin (magic mushrooms)</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ayahuasca</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mescaline (cactus such as peyote and San Pedro)</a:t>
            </a:r>
          </a:p>
          <a:p>
            <a:endParaRPr lang="en-US" dirty="0"/>
          </a:p>
        </p:txBody>
      </p:sp>
      <p:sp>
        <p:nvSpPr>
          <p:cNvPr id="6" name="Text Placeholder 5">
            <a:extLst>
              <a:ext uri="{FF2B5EF4-FFF2-40B4-BE49-F238E27FC236}">
                <a16:creationId xmlns:a16="http://schemas.microsoft.com/office/drawing/2014/main" id="{65568B5F-6318-65E2-CEDA-18DE9E9733EF}"/>
              </a:ext>
            </a:extLst>
          </p:cNvPr>
          <p:cNvSpPr>
            <a:spLocks noGrp="1"/>
          </p:cNvSpPr>
          <p:nvPr>
            <p:ph type="body" sz="quarter" idx="36"/>
          </p:nvPr>
        </p:nvSpPr>
        <p:spPr>
          <a:xfrm>
            <a:off x="6171213" y="3908198"/>
            <a:ext cx="3911982" cy="2307568"/>
          </a:xfrm>
        </p:spPr>
        <p:txBody>
          <a:bodyPr/>
          <a:lstStyle/>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bufo toad secretions (5-meo-DMT)</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opium</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cannabis </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coca leaf </a:t>
            </a:r>
          </a:p>
          <a:p>
            <a:pPr marL="342900" lvl="0" indent="-342900">
              <a:lnSpc>
                <a:spcPct val="107000"/>
              </a:lnSpc>
              <a:spcAft>
                <a:spcPts val="800"/>
              </a:spcAft>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iboga </a:t>
            </a:r>
          </a:p>
          <a:p>
            <a:endParaRPr lang="en-US" dirty="0"/>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4</a:t>
            </a:fld>
            <a:endParaRPr lang="en-US" dirty="0"/>
          </a:p>
        </p:txBody>
      </p:sp>
      <p:sp>
        <p:nvSpPr>
          <p:cNvPr id="9" name="Footer Placeholder 5">
            <a:extLst>
              <a:ext uri="{FF2B5EF4-FFF2-40B4-BE49-F238E27FC236}">
                <a16:creationId xmlns:a16="http://schemas.microsoft.com/office/drawing/2014/main" id="{9ACEA88B-2F59-FDB7-DA77-7EEF0A40EF9B}"/>
              </a:ext>
            </a:extLst>
          </p:cNvPr>
          <p:cNvSpPr>
            <a:spLocks noGrp="1"/>
          </p:cNvSpPr>
          <p:nvPr>
            <p:ph type="ftr" sz="quarter" idx="11"/>
          </p:nvPr>
        </p:nvSpPr>
        <p:spPr>
          <a:xfrm>
            <a:off x="0" y="6492875"/>
            <a:ext cx="4713115" cy="365125"/>
          </a:xfrm>
        </p:spPr>
        <p:txBody>
          <a:bodyPr/>
          <a:lstStyle/>
          <a:p>
            <a:r>
              <a:rPr lang="en-US" sz="800" dirty="0"/>
              <a:t>Psychonauts in Space – Nancy Thomas. YFCC. 23/11/22</a:t>
            </a:r>
          </a:p>
        </p:txBody>
      </p:sp>
    </p:spTree>
    <p:extLst>
      <p:ext uri="{BB962C8B-B14F-4D97-AF65-F5344CB8AC3E}">
        <p14:creationId xmlns:p14="http://schemas.microsoft.com/office/powerpoint/2010/main" val="304902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a:xfrm>
            <a:off x="835370" y="365125"/>
            <a:ext cx="10671686" cy="1325563"/>
          </a:xfrm>
        </p:spPr>
        <p:txBody>
          <a:bodyPr/>
          <a:lstStyle/>
          <a:p>
            <a:pPr algn="l"/>
            <a:r>
              <a:rPr lang="en-US" dirty="0"/>
              <a:t>What we know about psychedelics</a:t>
            </a:r>
          </a:p>
        </p:txBody>
      </p:sp>
      <p:sp>
        <p:nvSpPr>
          <p:cNvPr id="3" name="Text Placeholder 2">
            <a:extLst>
              <a:ext uri="{FF2B5EF4-FFF2-40B4-BE49-F238E27FC236}">
                <a16:creationId xmlns:a16="http://schemas.microsoft.com/office/drawing/2014/main" id="{8D1CE76A-8255-CCDE-9E27-EDF3F5B73F48}"/>
              </a:ext>
            </a:extLst>
          </p:cNvPr>
          <p:cNvSpPr>
            <a:spLocks noGrp="1"/>
          </p:cNvSpPr>
          <p:nvPr>
            <p:ph type="body" sz="quarter" idx="30"/>
          </p:nvPr>
        </p:nvSpPr>
        <p:spPr>
          <a:xfrm>
            <a:off x="2024475" y="3082914"/>
            <a:ext cx="3953594" cy="509671"/>
          </a:xfrm>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Used for (+’s)</a:t>
            </a:r>
          </a:p>
          <a:p>
            <a:endParaRPr lang="en-US" dirty="0"/>
          </a:p>
        </p:txBody>
      </p:sp>
      <p:sp>
        <p:nvSpPr>
          <p:cNvPr id="4" name="Text Placeholder 3">
            <a:extLst>
              <a:ext uri="{FF2B5EF4-FFF2-40B4-BE49-F238E27FC236}">
                <a16:creationId xmlns:a16="http://schemas.microsoft.com/office/drawing/2014/main" id="{BDF837F0-12C8-AED0-CCBA-DEE5E6CB61AC}"/>
              </a:ext>
            </a:extLst>
          </p:cNvPr>
          <p:cNvSpPr>
            <a:spLocks noGrp="1"/>
          </p:cNvSpPr>
          <p:nvPr>
            <p:ph type="body" sz="quarter" idx="32"/>
          </p:nvPr>
        </p:nvSpPr>
        <p:spPr>
          <a:xfrm>
            <a:off x="568503" y="1846364"/>
            <a:ext cx="11054993" cy="1164216"/>
          </a:xfrm>
        </p:spPr>
        <p:txBody>
          <a:bodyPr/>
          <a:lstStyle/>
          <a:p>
            <a:pPr algn="ctr"/>
            <a:r>
              <a:rPr lang="en-AU" sz="2400" dirty="0">
                <a:latin typeface="Calibri" panose="020F0502020204030204" pitchFamily="34" charset="0"/>
                <a:ea typeface="Calibri" panose="020F0502020204030204" pitchFamily="34" charset="0"/>
                <a:cs typeface="Times New Roman" panose="02020603050405020304" pitchFamily="18" charset="0"/>
              </a:rPr>
              <a:t>Have been consumed by humans for 9000+ years!!!</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8D99B8E1-044C-B1DF-0949-80D67925F556}"/>
              </a:ext>
            </a:extLst>
          </p:cNvPr>
          <p:cNvSpPr>
            <a:spLocks noGrp="1"/>
          </p:cNvSpPr>
          <p:nvPr>
            <p:ph type="body" sz="quarter" idx="35"/>
          </p:nvPr>
        </p:nvSpPr>
        <p:spPr>
          <a:xfrm>
            <a:off x="2024475" y="3337749"/>
            <a:ext cx="3911982" cy="2307568"/>
          </a:xfrm>
        </p:spPr>
        <p:txBody>
          <a:bodyPr/>
          <a:lstStyle/>
          <a:p>
            <a:pPr marL="342900" lvl="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P</a:t>
            </a:r>
            <a:r>
              <a:rPr lang="en-AU" sz="1800" dirty="0">
                <a:effectLst/>
                <a:latin typeface="Calibri" panose="020F0502020204030204" pitchFamily="34" charset="0"/>
                <a:ea typeface="Calibri" panose="020F0502020204030204" pitchFamily="34" charset="0"/>
                <a:cs typeface="Times New Roman" panose="02020603050405020304" pitchFamily="18" charset="0"/>
              </a:rPr>
              <a:t>art of cultural tradition</a:t>
            </a:r>
          </a:p>
          <a:p>
            <a:pPr marL="342900" lvl="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M</a:t>
            </a:r>
            <a:r>
              <a:rPr lang="en-AU" sz="1800" dirty="0">
                <a:effectLst/>
                <a:latin typeface="Calibri" panose="020F0502020204030204" pitchFamily="34" charset="0"/>
                <a:ea typeface="Calibri" panose="020F0502020204030204" pitchFamily="34" charset="0"/>
                <a:cs typeface="Times New Roman" panose="02020603050405020304" pitchFamily="18" charset="0"/>
              </a:rPr>
              <a:t>edicinal healing  </a:t>
            </a:r>
          </a:p>
          <a:p>
            <a:pPr marL="342900" lvl="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S</a:t>
            </a:r>
            <a:r>
              <a:rPr lang="en-AU" sz="1800" dirty="0">
                <a:effectLst/>
                <a:latin typeface="Calibri" panose="020F0502020204030204" pitchFamily="34" charset="0"/>
                <a:ea typeface="Calibri" panose="020F0502020204030204" pitchFamily="34" charset="0"/>
                <a:cs typeface="Times New Roman" panose="02020603050405020304" pitchFamily="18" charset="0"/>
              </a:rPr>
              <a:t>piritual awakening and enlightenment</a:t>
            </a:r>
          </a:p>
          <a:p>
            <a:pPr marL="342900" lvl="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Woodstock</a:t>
            </a:r>
          </a:p>
          <a:p>
            <a:pPr marL="342900" lvl="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Creativity</a:t>
            </a:r>
          </a:p>
          <a:p>
            <a:pPr marL="342900" lvl="0" indent="-342900">
              <a:lnSpc>
                <a:spcPct val="107000"/>
              </a:lnSpc>
              <a:buFont typeface="Symbol" panose="05050102010706020507" pitchFamily="18" charset="2"/>
              <a:buChar char=""/>
            </a:pPr>
            <a:endParaRPr lang="en-US" dirty="0"/>
          </a:p>
        </p:txBody>
      </p:sp>
      <p:sp>
        <p:nvSpPr>
          <p:cNvPr id="6" name="Text Placeholder 5">
            <a:extLst>
              <a:ext uri="{FF2B5EF4-FFF2-40B4-BE49-F238E27FC236}">
                <a16:creationId xmlns:a16="http://schemas.microsoft.com/office/drawing/2014/main" id="{65568B5F-6318-65E2-CEDA-18DE9E9733EF}"/>
              </a:ext>
            </a:extLst>
          </p:cNvPr>
          <p:cNvSpPr>
            <a:spLocks noGrp="1"/>
          </p:cNvSpPr>
          <p:nvPr>
            <p:ph type="body" sz="quarter" idx="36"/>
          </p:nvPr>
        </p:nvSpPr>
        <p:spPr>
          <a:xfrm>
            <a:off x="6171213" y="3259349"/>
            <a:ext cx="3911982" cy="2307568"/>
          </a:xfrm>
        </p:spPr>
        <p:txBody>
          <a:bodyPr/>
          <a:lstStyle/>
          <a:p>
            <a:pPr marL="342900" lvl="0" indent="-342900">
              <a:lnSpc>
                <a:spcPct val="107000"/>
              </a:lnSpc>
              <a:buFont typeface="Symbol" panose="05050102010706020507" pitchFamily="18" charset="2"/>
              <a:buChar char=""/>
            </a:pPr>
            <a:r>
              <a:rPr lang="en-AU" sz="1800" dirty="0">
                <a:latin typeface="Calibri" panose="020F0502020204030204" pitchFamily="34" charset="0"/>
                <a:ea typeface="Calibri" panose="020F0502020204030204" pitchFamily="34" charset="0"/>
                <a:cs typeface="Times New Roman" panose="02020603050405020304" pitchFamily="18" charset="0"/>
              </a:rPr>
              <a:t>Experiments</a:t>
            </a:r>
          </a:p>
          <a:p>
            <a:pPr marL="342900" lvl="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War time </a:t>
            </a:r>
          </a:p>
          <a:p>
            <a:pPr marL="342900" lvl="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Psychiatric</a:t>
            </a:r>
          </a:p>
          <a:p>
            <a:pPr marL="342900" lvl="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Social</a:t>
            </a:r>
            <a:endParaRPr lang="en-US" dirty="0"/>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
        <p:nvSpPr>
          <p:cNvPr id="9" name="Footer Placeholder 5">
            <a:extLst>
              <a:ext uri="{FF2B5EF4-FFF2-40B4-BE49-F238E27FC236}">
                <a16:creationId xmlns:a16="http://schemas.microsoft.com/office/drawing/2014/main" id="{9ACEA88B-2F59-FDB7-DA77-7EEF0A40EF9B}"/>
              </a:ext>
            </a:extLst>
          </p:cNvPr>
          <p:cNvSpPr>
            <a:spLocks noGrp="1"/>
          </p:cNvSpPr>
          <p:nvPr>
            <p:ph type="ftr" sz="quarter" idx="11"/>
          </p:nvPr>
        </p:nvSpPr>
        <p:spPr>
          <a:xfrm>
            <a:off x="0" y="6492875"/>
            <a:ext cx="4713115" cy="365125"/>
          </a:xfrm>
        </p:spPr>
        <p:txBody>
          <a:bodyPr/>
          <a:lstStyle/>
          <a:p>
            <a:r>
              <a:rPr lang="en-US" sz="800" dirty="0"/>
              <a:t>Psychonauts in Space – Nancy Thomas. YFCC. 23/11/22</a:t>
            </a:r>
          </a:p>
        </p:txBody>
      </p:sp>
      <p:sp>
        <p:nvSpPr>
          <p:cNvPr id="8" name="Text Placeholder 2">
            <a:extLst>
              <a:ext uri="{FF2B5EF4-FFF2-40B4-BE49-F238E27FC236}">
                <a16:creationId xmlns:a16="http://schemas.microsoft.com/office/drawing/2014/main" id="{5FA7CC55-5175-7968-FDF7-31BD9D8E8C2A}"/>
              </a:ext>
            </a:extLst>
          </p:cNvPr>
          <p:cNvSpPr txBox="1">
            <a:spLocks/>
          </p:cNvSpPr>
          <p:nvPr/>
        </p:nvSpPr>
        <p:spPr>
          <a:xfrm>
            <a:off x="6171213" y="2911420"/>
            <a:ext cx="3953594" cy="50967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3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latin typeface="Calibri" panose="020F0502020204030204" pitchFamily="34" charset="0"/>
                <a:ea typeface="Calibri" panose="020F0502020204030204" pitchFamily="34" charset="0"/>
                <a:cs typeface="Times New Roman" panose="02020603050405020304" pitchFamily="18" charset="0"/>
              </a:rPr>
              <a:t>Used for (-’s)</a:t>
            </a:r>
          </a:p>
        </p:txBody>
      </p:sp>
    </p:spTree>
    <p:extLst>
      <p:ext uri="{BB962C8B-B14F-4D97-AF65-F5344CB8AC3E}">
        <p14:creationId xmlns:p14="http://schemas.microsoft.com/office/powerpoint/2010/main" val="7006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a:xfrm>
            <a:off x="835370" y="365125"/>
            <a:ext cx="10671686" cy="1325563"/>
          </a:xfrm>
        </p:spPr>
        <p:txBody>
          <a:bodyPr/>
          <a:lstStyle/>
          <a:p>
            <a:pPr algn="l"/>
            <a:r>
              <a:rPr lang="en-US" dirty="0"/>
              <a:t>How do psychedelics treat addiction and trauma?</a:t>
            </a:r>
          </a:p>
        </p:txBody>
      </p:sp>
      <p:sp>
        <p:nvSpPr>
          <p:cNvPr id="4" name="Text Placeholder 3">
            <a:extLst>
              <a:ext uri="{FF2B5EF4-FFF2-40B4-BE49-F238E27FC236}">
                <a16:creationId xmlns:a16="http://schemas.microsoft.com/office/drawing/2014/main" id="{BDF837F0-12C8-AED0-CCBA-DEE5E6CB61AC}"/>
              </a:ext>
            </a:extLst>
          </p:cNvPr>
          <p:cNvSpPr>
            <a:spLocks noGrp="1"/>
          </p:cNvSpPr>
          <p:nvPr>
            <p:ph type="body" sz="quarter" idx="32"/>
          </p:nvPr>
        </p:nvSpPr>
        <p:spPr>
          <a:xfrm>
            <a:off x="568503" y="1846364"/>
            <a:ext cx="11054993" cy="1164216"/>
          </a:xfrm>
        </p:spPr>
        <p:txBody>
          <a:bodyPr/>
          <a:lstStyle/>
          <a:p>
            <a:pPr algn="ctr"/>
            <a:r>
              <a:rPr lang="en-AU" sz="2800" dirty="0">
                <a:latin typeface="Calibri" panose="020F0502020204030204" pitchFamily="34" charset="0"/>
                <a:cs typeface="Times New Roman" panose="02020603050405020304" pitchFamily="18" charset="0"/>
              </a:rPr>
              <a:t>WHAT WE KNOW NOW IS</a:t>
            </a:r>
            <a:r>
              <a:rPr lang="en-AU" sz="1800" dirty="0">
                <a:latin typeface="Calibri" panose="020F0502020204030204" pitchFamily="34" charset="0"/>
                <a:cs typeface="Times New Roman" panose="02020603050405020304" pitchFamily="18" charset="0"/>
              </a:rPr>
              <a:t>…</a:t>
            </a:r>
            <a:endParaRPr lang="en-US" dirty="0"/>
          </a:p>
        </p:txBody>
      </p:sp>
      <p:sp>
        <p:nvSpPr>
          <p:cNvPr id="5" name="Text Placeholder 4">
            <a:extLst>
              <a:ext uri="{FF2B5EF4-FFF2-40B4-BE49-F238E27FC236}">
                <a16:creationId xmlns:a16="http://schemas.microsoft.com/office/drawing/2014/main" id="{8D99B8E1-044C-B1DF-0949-80D67925F556}"/>
              </a:ext>
            </a:extLst>
          </p:cNvPr>
          <p:cNvSpPr>
            <a:spLocks noGrp="1"/>
          </p:cNvSpPr>
          <p:nvPr>
            <p:ph type="body" sz="quarter" idx="35"/>
          </p:nvPr>
        </p:nvSpPr>
        <p:spPr>
          <a:xfrm>
            <a:off x="491706" y="3015659"/>
            <a:ext cx="5170047" cy="2626015"/>
          </a:xfrm>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Trauma and addiction are emotional disorders</a:t>
            </a:r>
          </a:p>
          <a:p>
            <a:r>
              <a:rPr lang="en-AU" sz="1800" dirty="0">
                <a:latin typeface="Calibri" panose="020F0502020204030204" pitchFamily="34" charset="0"/>
                <a:ea typeface="Calibri" panose="020F0502020204030204" pitchFamily="34" charset="0"/>
                <a:cs typeface="Times New Roman" panose="02020603050405020304" pitchFamily="18" charset="0"/>
              </a:rPr>
              <a:t>C</a:t>
            </a:r>
            <a:r>
              <a:rPr lang="en-AU" sz="1800" dirty="0">
                <a:effectLst/>
                <a:latin typeface="Calibri" panose="020F0502020204030204" pitchFamily="34" charset="0"/>
                <a:ea typeface="Calibri" panose="020F0502020204030204" pitchFamily="34" charset="0"/>
                <a:cs typeface="Times New Roman" panose="02020603050405020304" pitchFamily="18" charset="0"/>
              </a:rPr>
              <a:t>omplex emotional states are hard to treat using conventional CBT</a:t>
            </a:r>
          </a:p>
          <a:p>
            <a:r>
              <a:rPr lang="en-AU" sz="1800" dirty="0">
                <a:latin typeface="Calibri" panose="020F0502020204030204" pitchFamily="34" charset="0"/>
                <a:ea typeface="Calibri" panose="020F0502020204030204" pitchFamily="34" charset="0"/>
                <a:cs typeface="Times New Roman" panose="02020603050405020304" pitchFamily="18" charset="0"/>
              </a:rPr>
              <a:t>Emotional states include;</a:t>
            </a:r>
            <a:r>
              <a:rPr lang="en-AU" sz="1800" dirty="0">
                <a:effectLst/>
                <a:latin typeface="Calibri" panose="020F0502020204030204" pitchFamily="34" charset="0"/>
                <a:ea typeface="Calibri" panose="020F0502020204030204" pitchFamily="34" charset="0"/>
                <a:cs typeface="Times New Roman" panose="02020603050405020304" pitchFamily="18" charset="0"/>
              </a:rPr>
              <a:t> shame, guilt, disgust, self loathing, hatred, acceptance, negative beliefs</a:t>
            </a:r>
          </a:p>
          <a:p>
            <a:endParaRPr lang="en-US" dirty="0"/>
          </a:p>
        </p:txBody>
      </p:sp>
      <p:sp>
        <p:nvSpPr>
          <p:cNvPr id="6" name="Text Placeholder 5">
            <a:extLst>
              <a:ext uri="{FF2B5EF4-FFF2-40B4-BE49-F238E27FC236}">
                <a16:creationId xmlns:a16="http://schemas.microsoft.com/office/drawing/2014/main" id="{65568B5F-6318-65E2-CEDA-18DE9E9733EF}"/>
              </a:ext>
            </a:extLst>
          </p:cNvPr>
          <p:cNvSpPr>
            <a:spLocks noGrp="1"/>
          </p:cNvSpPr>
          <p:nvPr>
            <p:ph type="body" sz="quarter" idx="36"/>
          </p:nvPr>
        </p:nvSpPr>
        <p:spPr>
          <a:xfrm>
            <a:off x="5794098" y="3071585"/>
            <a:ext cx="5712958" cy="2307568"/>
          </a:xfrm>
        </p:spPr>
        <p:txBody>
          <a:bodyPr/>
          <a:lstStyle/>
          <a:p>
            <a:pPr marL="34290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MDMA/ Psilocybin – facilitate the resolution of complex emotional states without the discomfort of distress or Vagal dysregulation</a:t>
            </a:r>
          </a:p>
          <a:p>
            <a:pPr marL="342900" indent="-342900">
              <a:lnSpc>
                <a:spcPct val="107000"/>
              </a:lnSpc>
              <a:buFont typeface="Symbol" panose="05050102010706020507" pitchFamily="18" charset="2"/>
              <a:buChar char=""/>
            </a:pPr>
            <a:r>
              <a:rPr lang="en-AU" sz="1800" dirty="0">
                <a:latin typeface="Calibri" panose="020F0502020204030204" pitchFamily="34" charset="0"/>
                <a:cs typeface="Times New Roman" panose="02020603050405020304" pitchFamily="18" charset="0"/>
              </a:rPr>
              <a:t>People can access self love and acceptance, can rationalise, reprocess, apply advanced empathy</a:t>
            </a:r>
            <a:endParaRPr lang="en-US" dirty="0"/>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6</a:t>
            </a:fld>
            <a:endParaRPr lang="en-US" dirty="0"/>
          </a:p>
        </p:txBody>
      </p:sp>
      <p:sp>
        <p:nvSpPr>
          <p:cNvPr id="9" name="Footer Placeholder 5">
            <a:extLst>
              <a:ext uri="{FF2B5EF4-FFF2-40B4-BE49-F238E27FC236}">
                <a16:creationId xmlns:a16="http://schemas.microsoft.com/office/drawing/2014/main" id="{D7FD90BB-6A61-57F9-627D-9BED49F4547B}"/>
              </a:ext>
            </a:extLst>
          </p:cNvPr>
          <p:cNvSpPr>
            <a:spLocks noGrp="1"/>
          </p:cNvSpPr>
          <p:nvPr>
            <p:ph type="ftr" sz="quarter" idx="11"/>
          </p:nvPr>
        </p:nvSpPr>
        <p:spPr>
          <a:xfrm>
            <a:off x="0" y="6491922"/>
            <a:ext cx="4713115" cy="365125"/>
          </a:xfrm>
        </p:spPr>
        <p:txBody>
          <a:bodyPr/>
          <a:lstStyle/>
          <a:p>
            <a:r>
              <a:rPr lang="en-US" sz="800" dirty="0"/>
              <a:t>Psychonauts in Space – Nancy Thomas. YFCC. 23/11/22</a:t>
            </a:r>
          </a:p>
        </p:txBody>
      </p:sp>
      <p:sp>
        <p:nvSpPr>
          <p:cNvPr id="10" name="TextBox 9">
            <a:extLst>
              <a:ext uri="{FF2B5EF4-FFF2-40B4-BE49-F238E27FC236}">
                <a16:creationId xmlns:a16="http://schemas.microsoft.com/office/drawing/2014/main" id="{9C06681B-89E7-1C27-866A-9296556AF699}"/>
              </a:ext>
            </a:extLst>
          </p:cNvPr>
          <p:cNvSpPr txBox="1"/>
          <p:nvPr/>
        </p:nvSpPr>
        <p:spPr>
          <a:xfrm>
            <a:off x="396696" y="5555382"/>
            <a:ext cx="11226800" cy="707886"/>
          </a:xfrm>
          <a:prstGeom prst="rect">
            <a:avLst/>
          </a:prstGeom>
          <a:noFill/>
        </p:spPr>
        <p:txBody>
          <a:bodyPr wrap="square" rtlCol="0">
            <a:spAutoFit/>
          </a:bodyPr>
          <a:lstStyle/>
          <a:p>
            <a:pPr algn="ctr"/>
            <a:r>
              <a:rPr lang="en-AU" sz="2000" dirty="0">
                <a:solidFill>
                  <a:schemeClr val="bg1"/>
                </a:solidFill>
              </a:rPr>
              <a:t>It is well founded that the named emotional states are what are underly addiction/lapse/relapse and ongoing trauma symptomology.</a:t>
            </a:r>
          </a:p>
        </p:txBody>
      </p:sp>
    </p:spTree>
    <p:extLst>
      <p:ext uri="{BB962C8B-B14F-4D97-AF65-F5344CB8AC3E}">
        <p14:creationId xmlns:p14="http://schemas.microsoft.com/office/powerpoint/2010/main" val="3783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p:txBody>
          <a:bodyPr/>
          <a:lstStyle/>
          <a:p>
            <a:r>
              <a:rPr lang="en-US" dirty="0"/>
              <a:t>Mind Medicine Australia</a:t>
            </a:r>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
        <p:nvSpPr>
          <p:cNvPr id="10" name="Text Placeholder 3">
            <a:extLst>
              <a:ext uri="{FF2B5EF4-FFF2-40B4-BE49-F238E27FC236}">
                <a16:creationId xmlns:a16="http://schemas.microsoft.com/office/drawing/2014/main" id="{BBFFCCC0-FB47-BFF1-21B4-7675E7A4B1D2}"/>
              </a:ext>
            </a:extLst>
          </p:cNvPr>
          <p:cNvSpPr txBox="1">
            <a:spLocks/>
          </p:cNvSpPr>
          <p:nvPr/>
        </p:nvSpPr>
        <p:spPr>
          <a:xfrm>
            <a:off x="568503" y="1846364"/>
            <a:ext cx="11054993" cy="11642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dirty="0">
                <a:latin typeface="Calibri" panose="020F0502020204030204" pitchFamily="34" charset="0"/>
                <a:cs typeface="Times New Roman" panose="02020603050405020304" pitchFamily="18" charset="0"/>
              </a:rPr>
              <a:t>WHAT HAVE THEY BEEN UP TO?</a:t>
            </a:r>
            <a:endParaRPr lang="en-US" dirty="0"/>
          </a:p>
        </p:txBody>
      </p:sp>
      <p:pic>
        <p:nvPicPr>
          <p:cNvPr id="12" name="Picture 2" descr="Psychedelic therapy: Treating depression with MDMA, magic mushrooms">
            <a:extLst>
              <a:ext uri="{FF2B5EF4-FFF2-40B4-BE49-F238E27FC236}">
                <a16:creationId xmlns:a16="http://schemas.microsoft.com/office/drawing/2014/main" id="{1D378791-5DD6-25F7-B481-67BF9969848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423940" y="2428472"/>
            <a:ext cx="5366421" cy="4019635"/>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5">
            <a:extLst>
              <a:ext uri="{FF2B5EF4-FFF2-40B4-BE49-F238E27FC236}">
                <a16:creationId xmlns:a16="http://schemas.microsoft.com/office/drawing/2014/main" id="{7D734198-7C32-7B72-20F5-D8508656EAD2}"/>
              </a:ext>
            </a:extLst>
          </p:cNvPr>
          <p:cNvSpPr>
            <a:spLocks noGrp="1"/>
          </p:cNvSpPr>
          <p:nvPr>
            <p:ph type="ftr" sz="quarter" idx="11"/>
          </p:nvPr>
        </p:nvSpPr>
        <p:spPr>
          <a:xfrm>
            <a:off x="0" y="6492875"/>
            <a:ext cx="4713115" cy="365125"/>
          </a:xfrm>
        </p:spPr>
        <p:txBody>
          <a:bodyPr/>
          <a:lstStyle/>
          <a:p>
            <a:r>
              <a:rPr lang="en-US" sz="800" dirty="0"/>
              <a:t>Psychonauts in Space – Nancy Thomas. YFCC. 23/11/22</a:t>
            </a:r>
          </a:p>
        </p:txBody>
      </p:sp>
    </p:spTree>
    <p:extLst>
      <p:ext uri="{BB962C8B-B14F-4D97-AF65-F5344CB8AC3E}">
        <p14:creationId xmlns:p14="http://schemas.microsoft.com/office/powerpoint/2010/main" val="12506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8D1BD37-545A-1D24-D478-AF2596765721}"/>
              </a:ext>
            </a:extLst>
          </p:cNvPr>
          <p:cNvSpPr>
            <a:spLocks noGrp="1"/>
          </p:cNvSpPr>
          <p:nvPr>
            <p:ph type="ftr" sz="quarter" idx="11"/>
          </p:nvPr>
        </p:nvSpPr>
        <p:spPr>
          <a:xfrm>
            <a:off x="6432536" y="6518246"/>
            <a:ext cx="5850904" cy="365125"/>
          </a:xfrm>
        </p:spPr>
        <p:txBody>
          <a:bodyPr/>
          <a:lstStyle/>
          <a:p>
            <a:r>
              <a:rPr lang="en-US" dirty="0"/>
              <a:t>Sourced 31/10/2022 – </a:t>
            </a:r>
            <a:r>
              <a:rPr lang="en-US" dirty="0">
                <a:hlinkClick r:id="rId2"/>
              </a:rPr>
              <a:t>www.mindmedicineaustralia.com.au</a:t>
            </a:r>
            <a:r>
              <a:rPr lang="en-US" dirty="0"/>
              <a:t>. Slides 7-10 </a:t>
            </a:r>
          </a:p>
        </p:txBody>
      </p:sp>
      <p:sp>
        <p:nvSpPr>
          <p:cNvPr id="8" name="Slide Number Placeholder 7">
            <a:extLst>
              <a:ext uri="{FF2B5EF4-FFF2-40B4-BE49-F238E27FC236}">
                <a16:creationId xmlns:a16="http://schemas.microsoft.com/office/drawing/2014/main" id="{18AF1A45-96E7-8AE8-20C9-11D4E158F93C}"/>
              </a:ext>
            </a:extLst>
          </p:cNvPr>
          <p:cNvSpPr>
            <a:spLocks noGrp="1"/>
          </p:cNvSpPr>
          <p:nvPr>
            <p:ph type="sldNum" sz="quarter" idx="12"/>
          </p:nvPr>
        </p:nvSpPr>
        <p:spPr/>
        <p:txBody>
          <a:bodyPr/>
          <a:lstStyle/>
          <a:p>
            <a:fld id="{FE024F78-56A6-7740-B68D-8D4D026EDF3F}" type="slidenum">
              <a:rPr lang="en-US" smtClean="0"/>
              <a:pPr/>
              <a:t>8</a:t>
            </a:fld>
            <a:endParaRPr lang="en-US" dirty="0"/>
          </a:p>
        </p:txBody>
      </p:sp>
      <p:pic>
        <p:nvPicPr>
          <p:cNvPr id="10" name="Picture 9" descr="Text&#10;&#10;Description automatically generated">
            <a:extLst>
              <a:ext uri="{FF2B5EF4-FFF2-40B4-BE49-F238E27FC236}">
                <a16:creationId xmlns:a16="http://schemas.microsoft.com/office/drawing/2014/main" id="{3AEA78AF-A056-32B9-BA2F-84B041F6AA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27" y="92278"/>
            <a:ext cx="3721464" cy="6425967"/>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E0C6F963-DA67-0C98-2052-48B77E9303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6561" y="92279"/>
            <a:ext cx="4182155" cy="6425967"/>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D94252F7-5363-B3B7-8D33-15B7C0AD55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4186" y="92279"/>
            <a:ext cx="3934350" cy="6425967"/>
          </a:xfrm>
          <a:prstGeom prst="rect">
            <a:avLst/>
          </a:prstGeom>
        </p:spPr>
      </p:pic>
      <p:sp>
        <p:nvSpPr>
          <p:cNvPr id="13" name="Footer Placeholder 5">
            <a:extLst>
              <a:ext uri="{FF2B5EF4-FFF2-40B4-BE49-F238E27FC236}">
                <a16:creationId xmlns:a16="http://schemas.microsoft.com/office/drawing/2014/main" id="{CFB11F63-F5BA-87D6-A5CC-E625DD54E19C}"/>
              </a:ext>
            </a:extLst>
          </p:cNvPr>
          <p:cNvSpPr txBox="1">
            <a:spLocks/>
          </p:cNvSpPr>
          <p:nvPr/>
        </p:nvSpPr>
        <p:spPr>
          <a:xfrm>
            <a:off x="0" y="6501153"/>
            <a:ext cx="4713115"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spc="0">
                <a:solidFill>
                  <a:schemeClr val="bg1"/>
                </a:solidFill>
                <a:latin typeface="+mj-lt"/>
                <a:ea typeface="+mn-ea"/>
                <a:cs typeface="Biome" panose="020B05030302040208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Psychonauts in Space – Nancy Thomas. YFCC. 23/11/22</a:t>
            </a:r>
            <a:endParaRPr lang="en-US" sz="800" dirty="0"/>
          </a:p>
        </p:txBody>
      </p:sp>
    </p:spTree>
    <p:extLst>
      <p:ext uri="{BB962C8B-B14F-4D97-AF65-F5344CB8AC3E}">
        <p14:creationId xmlns:p14="http://schemas.microsoft.com/office/powerpoint/2010/main" val="335864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C8FB233-91DB-49D1-B082-59AFE39EF8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849" y="238124"/>
            <a:ext cx="3815128" cy="6381752"/>
          </a:xfrm>
          <a:prstGeom prst="rect">
            <a:avLst/>
          </a:prstGeom>
        </p:spPr>
      </p:pic>
      <p:pic>
        <p:nvPicPr>
          <p:cNvPr id="5" name="Picture 4" descr="Diagram&#10;&#10;Description automatically generated">
            <a:extLst>
              <a:ext uri="{FF2B5EF4-FFF2-40B4-BE49-F238E27FC236}">
                <a16:creationId xmlns:a16="http://schemas.microsoft.com/office/drawing/2014/main" id="{D23C259D-E70E-4CF5-A211-58EE3B1D4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976" y="238124"/>
            <a:ext cx="3815128" cy="6372098"/>
          </a:xfrm>
          <a:prstGeom prst="rect">
            <a:avLst/>
          </a:prstGeom>
        </p:spPr>
      </p:pic>
      <p:pic>
        <p:nvPicPr>
          <p:cNvPr id="7" name="Picture 6" descr="Diagram&#10;&#10;Description automatically generated">
            <a:extLst>
              <a:ext uri="{FF2B5EF4-FFF2-40B4-BE49-F238E27FC236}">
                <a16:creationId xmlns:a16="http://schemas.microsoft.com/office/drawing/2014/main" id="{A0B70C5F-A6A3-4D33-8150-64D002068C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9651" y="238124"/>
            <a:ext cx="4210048" cy="6372098"/>
          </a:xfrm>
          <a:prstGeom prst="rect">
            <a:avLst/>
          </a:prstGeom>
        </p:spPr>
      </p:pic>
      <p:sp>
        <p:nvSpPr>
          <p:cNvPr id="2" name="Footer Placeholder 5">
            <a:extLst>
              <a:ext uri="{FF2B5EF4-FFF2-40B4-BE49-F238E27FC236}">
                <a16:creationId xmlns:a16="http://schemas.microsoft.com/office/drawing/2014/main" id="{D1128353-7B2D-7262-772B-B312AAE50BAF}"/>
              </a:ext>
            </a:extLst>
          </p:cNvPr>
          <p:cNvSpPr>
            <a:spLocks noGrp="1"/>
          </p:cNvSpPr>
          <p:nvPr>
            <p:ph type="ftr" sz="quarter" idx="11"/>
          </p:nvPr>
        </p:nvSpPr>
        <p:spPr>
          <a:xfrm>
            <a:off x="0" y="6602412"/>
            <a:ext cx="4713115" cy="365125"/>
          </a:xfrm>
        </p:spPr>
        <p:txBody>
          <a:bodyPr/>
          <a:lstStyle/>
          <a:p>
            <a:pPr algn="l"/>
            <a:r>
              <a:rPr lang="en-US" sz="800" dirty="0"/>
              <a:t>Psychonauts in Space – Nancy Thomas. YFCC. 23/11/22</a:t>
            </a:r>
          </a:p>
        </p:txBody>
      </p:sp>
    </p:spTree>
    <p:extLst>
      <p:ext uri="{BB962C8B-B14F-4D97-AF65-F5344CB8AC3E}">
        <p14:creationId xmlns:p14="http://schemas.microsoft.com/office/powerpoint/2010/main" val="3134803691"/>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6D7367-F508-4F80-B02C-79260B726607}">
  <ds:schemaRefs>
    <ds:schemaRef ds:uri="http://schemas.microsoft.com/office/2006/metadata/properties"/>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16c05727-aa75-4e4a-9b5f-8a80a1165891"/>
    <ds:schemaRef ds:uri="http://purl.org/dc/dcmitype/"/>
    <ds:schemaRef ds:uri="http://schemas.openxmlformats.org/package/2006/metadata/core-properties"/>
    <ds:schemaRef ds:uri="230e9df3-be65-4c73-a93b-d1236ebd677e"/>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4C44BFB8-0B48-48D5-A0BA-9317960E8F6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115</TotalTime>
  <Words>793</Words>
  <Application>Microsoft Office PowerPoint</Application>
  <PresentationFormat>Widescreen</PresentationFormat>
  <Paragraphs>115</Paragraphs>
  <Slides>15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Nova</vt:lpstr>
      <vt:lpstr>Biome</vt:lpstr>
      <vt:lpstr>Biome Light</vt:lpstr>
      <vt:lpstr>Calibri</vt:lpstr>
      <vt:lpstr>Segoe UI</vt:lpstr>
      <vt:lpstr>Symbol</vt:lpstr>
      <vt:lpstr>Times New Roman</vt:lpstr>
      <vt:lpstr>Office Theme</vt:lpstr>
      <vt:lpstr>Psychonauts</vt:lpstr>
      <vt:lpstr>Introduction</vt:lpstr>
      <vt:lpstr>Psychedelics: a hot topic</vt:lpstr>
      <vt:lpstr>What we know about psychedelics</vt:lpstr>
      <vt:lpstr>What we know about psychedelics</vt:lpstr>
      <vt:lpstr>How do psychedelics treat addiction and trauma?</vt:lpstr>
      <vt:lpstr>Mind Medicine Australia</vt:lpstr>
      <vt:lpstr>PowerPoint Presentation</vt:lpstr>
      <vt:lpstr>PowerPoint Presentation</vt:lpstr>
      <vt:lpstr>PowerPoint Presentation</vt:lpstr>
      <vt:lpstr>The legal stuff...</vt:lpstr>
      <vt:lpstr>What next?</vt:lpstr>
      <vt:lpstr>PowerPoint Presentation</vt:lpstr>
      <vt:lpstr>Break out groups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Psychonauts</dc:title>
  <dc:creator>Nancy Thomas</dc:creator>
  <cp:lastModifiedBy>Eddie Mitts</cp:lastModifiedBy>
  <cp:revision>5</cp:revision>
  <dcterms:created xsi:type="dcterms:W3CDTF">2022-10-31T02:07:35Z</dcterms:created>
  <dcterms:modified xsi:type="dcterms:W3CDTF">2022-12-06T04:02:52Z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