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9"/>
  </p:notesMasterIdLst>
  <p:sldIdLst>
    <p:sldId id="256" r:id="rId2"/>
    <p:sldId id="257" r:id="rId3"/>
    <p:sldId id="295" r:id="rId4"/>
    <p:sldId id="417" r:id="rId5"/>
    <p:sldId id="371" r:id="rId6"/>
    <p:sldId id="302" r:id="rId7"/>
    <p:sldId id="301" r:id="rId8"/>
    <p:sldId id="298" r:id="rId9"/>
    <p:sldId id="299" r:id="rId10"/>
    <p:sldId id="297" r:id="rId11"/>
    <p:sldId id="300" r:id="rId12"/>
    <p:sldId id="401" r:id="rId13"/>
    <p:sldId id="411" r:id="rId14"/>
    <p:sldId id="425" r:id="rId15"/>
    <p:sldId id="305" r:id="rId16"/>
    <p:sldId id="408" r:id="rId17"/>
    <p:sldId id="409" r:id="rId18"/>
    <p:sldId id="306" r:id="rId19"/>
    <p:sldId id="261" r:id="rId20"/>
    <p:sldId id="410" r:id="rId21"/>
    <p:sldId id="412" r:id="rId22"/>
    <p:sldId id="426" r:id="rId23"/>
    <p:sldId id="312" r:id="rId24"/>
    <p:sldId id="313" r:id="rId25"/>
    <p:sldId id="289" r:id="rId26"/>
    <p:sldId id="379" r:id="rId27"/>
    <p:sldId id="380" r:id="rId28"/>
    <p:sldId id="333" r:id="rId29"/>
    <p:sldId id="374" r:id="rId30"/>
    <p:sldId id="317" r:id="rId31"/>
    <p:sldId id="319" r:id="rId32"/>
    <p:sldId id="321" r:id="rId33"/>
    <p:sldId id="264" r:id="rId34"/>
    <p:sldId id="423" r:id="rId35"/>
    <p:sldId id="279" r:id="rId36"/>
    <p:sldId id="340" r:id="rId37"/>
    <p:sldId id="281" r:id="rId38"/>
    <p:sldId id="282" r:id="rId39"/>
    <p:sldId id="346" r:id="rId40"/>
    <p:sldId id="283" r:id="rId41"/>
    <p:sldId id="269" r:id="rId42"/>
    <p:sldId id="414" r:id="rId43"/>
    <p:sldId id="339" r:id="rId44"/>
    <p:sldId id="334" r:id="rId45"/>
    <p:sldId id="336" r:id="rId46"/>
    <p:sldId id="337" r:id="rId47"/>
    <p:sldId id="338" r:id="rId48"/>
    <p:sldId id="284" r:id="rId49"/>
    <p:sldId id="285" r:id="rId50"/>
    <p:sldId id="271" r:id="rId51"/>
    <p:sldId id="415" r:id="rId52"/>
    <p:sldId id="341" r:id="rId53"/>
    <p:sldId id="270" r:id="rId54"/>
    <p:sldId id="335" r:id="rId55"/>
    <p:sldId id="342" r:id="rId56"/>
    <p:sldId id="421" r:id="rId57"/>
    <p:sldId id="273" r:id="rId58"/>
    <p:sldId id="348" r:id="rId59"/>
    <p:sldId id="347" r:id="rId60"/>
    <p:sldId id="406" r:id="rId61"/>
    <p:sldId id="422" r:id="rId62"/>
    <p:sldId id="280" r:id="rId63"/>
    <p:sldId id="291" r:id="rId64"/>
    <p:sldId id="292" r:id="rId65"/>
    <p:sldId id="386" r:id="rId66"/>
    <p:sldId id="350" r:id="rId67"/>
    <p:sldId id="277" r:id="rId68"/>
    <p:sldId id="293" r:id="rId69"/>
    <p:sldId id="424" r:id="rId70"/>
    <p:sldId id="376" r:id="rId71"/>
    <p:sldId id="375" r:id="rId72"/>
    <p:sldId id="377" r:id="rId73"/>
    <p:sldId id="419" r:id="rId74"/>
    <p:sldId id="418" r:id="rId75"/>
    <p:sldId id="382" r:id="rId76"/>
    <p:sldId id="361" r:id="rId77"/>
    <p:sldId id="364" r:id="rId78"/>
    <p:sldId id="359" r:id="rId79"/>
    <p:sldId id="383" r:id="rId80"/>
    <p:sldId id="420" r:id="rId81"/>
    <p:sldId id="360" r:id="rId82"/>
    <p:sldId id="365" r:id="rId83"/>
    <p:sldId id="356" r:id="rId84"/>
    <p:sldId id="351" r:id="rId85"/>
    <p:sldId id="366" r:id="rId86"/>
    <p:sldId id="327" r:id="rId87"/>
    <p:sldId id="384"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162" autoAdjust="0"/>
  </p:normalViewPr>
  <p:slideViewPr>
    <p:cSldViewPr snapToGrid="0">
      <p:cViewPr varScale="1">
        <p:scale>
          <a:sx n="102" d="100"/>
          <a:sy n="102" d="100"/>
        </p:scale>
        <p:origin x="954" y="102"/>
      </p:cViewPr>
      <p:guideLst/>
    </p:cSldViewPr>
  </p:slideViewPr>
  <p:outlineViewPr>
    <p:cViewPr>
      <p:scale>
        <a:sx n="33" d="100"/>
        <a:sy n="33" d="100"/>
      </p:scale>
      <p:origin x="0" y="-77122"/>
    </p:cViewPr>
  </p:outlineViewPr>
  <p:notesTextViewPr>
    <p:cViewPr>
      <p:scale>
        <a:sx n="1" d="1"/>
        <a:sy n="1" d="1"/>
      </p:scale>
      <p:origin x="0" y="0"/>
    </p:cViewPr>
  </p:notesTextViewPr>
  <p:notesViewPr>
    <p:cSldViewPr snapToGrid="0">
      <p:cViewPr varScale="1">
        <p:scale>
          <a:sx n="63" d="100"/>
          <a:sy n="63" d="100"/>
        </p:scale>
        <p:origin x="3197"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bubbleSize>
            <c:numRef>
              <c:f>Sheet1!$C$2:$C$4</c:f>
              <c:numCache>
                <c:formatCode>General</c:formatCode>
                <c:ptCount val="3"/>
                <c:pt idx="0">
                  <c:v>10</c:v>
                </c:pt>
                <c:pt idx="1">
                  <c:v>4</c:v>
                </c:pt>
                <c:pt idx="2">
                  <c:v>8</c:v>
                </c:pt>
              </c:numCache>
            </c:numRef>
          </c:bubbleSize>
          <c:bubble3D val="1"/>
          <c:extLst>
            <c:ext xmlns:c16="http://schemas.microsoft.com/office/drawing/2014/chart" uri="{C3380CC4-5D6E-409C-BE32-E72D297353CC}">
              <c16:uniqueId val="{00000000-04F8-4104-B7F3-89B42E55F27E}"/>
            </c:ext>
          </c:extLst>
        </c:ser>
        <c:dLbls>
          <c:showLegendKey val="0"/>
          <c:showVal val="0"/>
          <c:showCatName val="0"/>
          <c:showSerName val="0"/>
          <c:showPercent val="0"/>
          <c:showBubbleSize val="0"/>
        </c:dLbls>
        <c:bubbleScale val="100"/>
        <c:showNegBubbles val="0"/>
        <c:axId val="895697856"/>
        <c:axId val="895689952"/>
      </c:bubbleChart>
      <c:valAx>
        <c:axId val="895697856"/>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Quality of Pathology</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crossAx val="895689952"/>
        <c:crosses val="autoZero"/>
        <c:crossBetween val="midCat"/>
      </c:valAx>
      <c:valAx>
        <c:axId val="89568995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Depth of Pathology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8956978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204EE-37C9-46DE-AFF5-3DA5BA066DF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4FA1C5F-0EA3-496F-A099-CCAE5640193F}">
      <dgm:prSet/>
      <dgm:spPr/>
      <dgm:t>
        <a:bodyPr/>
        <a:lstStyle/>
        <a:p>
          <a:r>
            <a:rPr lang="en-US"/>
            <a:t>Lots of positive emotional experiences</a:t>
          </a:r>
        </a:p>
      </dgm:t>
    </dgm:pt>
    <dgm:pt modelId="{DECB9FE3-AB79-40E3-867F-9ED6D60C286A}" type="parTrans" cxnId="{B3120AA6-9C58-48CD-9F68-B779F3137825}">
      <dgm:prSet/>
      <dgm:spPr/>
      <dgm:t>
        <a:bodyPr/>
        <a:lstStyle/>
        <a:p>
          <a:endParaRPr lang="en-US"/>
        </a:p>
      </dgm:t>
    </dgm:pt>
    <dgm:pt modelId="{87EF1135-F9F8-43BE-AEDC-541B4C94E89B}" type="sibTrans" cxnId="{B3120AA6-9C58-48CD-9F68-B779F3137825}">
      <dgm:prSet/>
      <dgm:spPr/>
      <dgm:t>
        <a:bodyPr/>
        <a:lstStyle/>
        <a:p>
          <a:endParaRPr lang="en-US"/>
        </a:p>
      </dgm:t>
    </dgm:pt>
    <dgm:pt modelId="{B3802673-A4A6-456D-8DD9-1EB2B69F363E}">
      <dgm:prSet/>
      <dgm:spPr/>
      <dgm:t>
        <a:bodyPr/>
        <a:lstStyle/>
        <a:p>
          <a:r>
            <a:rPr lang="en-US"/>
            <a:t>Learn healthy patterns to get my needs met</a:t>
          </a:r>
        </a:p>
      </dgm:t>
    </dgm:pt>
    <dgm:pt modelId="{3CFB41F7-2A26-4AF5-A7FA-EC43967F2457}" type="parTrans" cxnId="{057177FA-D9DC-4BB7-A1B1-13B1D2F64C2A}">
      <dgm:prSet/>
      <dgm:spPr/>
      <dgm:t>
        <a:bodyPr/>
        <a:lstStyle/>
        <a:p>
          <a:endParaRPr lang="en-US"/>
        </a:p>
      </dgm:t>
    </dgm:pt>
    <dgm:pt modelId="{335D7A13-2848-4E87-BA2B-395BCEE88EBB}" type="sibTrans" cxnId="{057177FA-D9DC-4BB7-A1B1-13B1D2F64C2A}">
      <dgm:prSet/>
      <dgm:spPr/>
      <dgm:t>
        <a:bodyPr/>
        <a:lstStyle/>
        <a:p>
          <a:endParaRPr lang="en-US"/>
        </a:p>
      </dgm:t>
    </dgm:pt>
    <dgm:pt modelId="{99104C4D-6EBF-46CA-9AE9-769096CB2886}" type="pres">
      <dgm:prSet presAssocID="{0B7204EE-37C9-46DE-AFF5-3DA5BA066DF8}" presName="root" presStyleCnt="0">
        <dgm:presLayoutVars>
          <dgm:dir/>
          <dgm:resizeHandles val="exact"/>
        </dgm:presLayoutVars>
      </dgm:prSet>
      <dgm:spPr/>
    </dgm:pt>
    <dgm:pt modelId="{BF2514E0-7BFD-4846-8542-C29475D853F6}" type="pres">
      <dgm:prSet presAssocID="{64FA1C5F-0EA3-496F-A099-CCAE5640193F}" presName="compNode" presStyleCnt="0"/>
      <dgm:spPr/>
    </dgm:pt>
    <dgm:pt modelId="{78E2AB3B-3341-4792-8C77-5A04DD84AB19}" type="pres">
      <dgm:prSet presAssocID="{64FA1C5F-0EA3-496F-A099-CCAE564019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5748DB1C-FB47-44A2-8919-3363A25548DD}" type="pres">
      <dgm:prSet presAssocID="{64FA1C5F-0EA3-496F-A099-CCAE5640193F}" presName="spaceRect" presStyleCnt="0"/>
      <dgm:spPr/>
    </dgm:pt>
    <dgm:pt modelId="{08BD6B8A-4C6D-460F-A268-22A35B6AA599}" type="pres">
      <dgm:prSet presAssocID="{64FA1C5F-0EA3-496F-A099-CCAE5640193F}" presName="textRect" presStyleLbl="revTx" presStyleIdx="0" presStyleCnt="2">
        <dgm:presLayoutVars>
          <dgm:chMax val="1"/>
          <dgm:chPref val="1"/>
        </dgm:presLayoutVars>
      </dgm:prSet>
      <dgm:spPr/>
    </dgm:pt>
    <dgm:pt modelId="{02B1857E-A13A-4F0C-B125-64B7B5E578AA}" type="pres">
      <dgm:prSet presAssocID="{87EF1135-F9F8-43BE-AEDC-541B4C94E89B}" presName="sibTrans" presStyleCnt="0"/>
      <dgm:spPr/>
    </dgm:pt>
    <dgm:pt modelId="{AD7E9859-593B-4C4B-BBB5-F5C9B76A0A68}" type="pres">
      <dgm:prSet presAssocID="{B3802673-A4A6-456D-8DD9-1EB2B69F363E}" presName="compNode" presStyleCnt="0"/>
      <dgm:spPr/>
    </dgm:pt>
    <dgm:pt modelId="{DDCDFC6F-2ACD-4B88-9856-F77293119951}" type="pres">
      <dgm:prSet presAssocID="{B3802673-A4A6-456D-8DD9-1EB2B69F363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E7267FF3-3DFF-49F5-A94D-877D6BE848F4}" type="pres">
      <dgm:prSet presAssocID="{B3802673-A4A6-456D-8DD9-1EB2B69F363E}" presName="spaceRect" presStyleCnt="0"/>
      <dgm:spPr/>
    </dgm:pt>
    <dgm:pt modelId="{6A55D23B-599A-4B84-92B4-CA7A69488922}" type="pres">
      <dgm:prSet presAssocID="{B3802673-A4A6-456D-8DD9-1EB2B69F363E}" presName="textRect" presStyleLbl="revTx" presStyleIdx="1" presStyleCnt="2">
        <dgm:presLayoutVars>
          <dgm:chMax val="1"/>
          <dgm:chPref val="1"/>
        </dgm:presLayoutVars>
      </dgm:prSet>
      <dgm:spPr/>
    </dgm:pt>
  </dgm:ptLst>
  <dgm:cxnLst>
    <dgm:cxn modelId="{0C92CE0E-5680-419B-9BFC-A8B6676A9F94}" type="presOf" srcId="{B3802673-A4A6-456D-8DD9-1EB2B69F363E}" destId="{6A55D23B-599A-4B84-92B4-CA7A69488922}" srcOrd="0" destOrd="0" presId="urn:microsoft.com/office/officeart/2018/2/layout/IconLabelList"/>
    <dgm:cxn modelId="{1CD90729-B12A-4949-97BC-7E586279A319}" type="presOf" srcId="{64FA1C5F-0EA3-496F-A099-CCAE5640193F}" destId="{08BD6B8A-4C6D-460F-A268-22A35B6AA599}" srcOrd="0" destOrd="0" presId="urn:microsoft.com/office/officeart/2018/2/layout/IconLabelList"/>
    <dgm:cxn modelId="{8EB2969C-BB83-45CE-8968-B7C95A4C22E9}" type="presOf" srcId="{0B7204EE-37C9-46DE-AFF5-3DA5BA066DF8}" destId="{99104C4D-6EBF-46CA-9AE9-769096CB2886}" srcOrd="0" destOrd="0" presId="urn:microsoft.com/office/officeart/2018/2/layout/IconLabelList"/>
    <dgm:cxn modelId="{B3120AA6-9C58-48CD-9F68-B779F3137825}" srcId="{0B7204EE-37C9-46DE-AFF5-3DA5BA066DF8}" destId="{64FA1C5F-0EA3-496F-A099-CCAE5640193F}" srcOrd="0" destOrd="0" parTransId="{DECB9FE3-AB79-40E3-867F-9ED6D60C286A}" sibTransId="{87EF1135-F9F8-43BE-AEDC-541B4C94E89B}"/>
    <dgm:cxn modelId="{057177FA-D9DC-4BB7-A1B1-13B1D2F64C2A}" srcId="{0B7204EE-37C9-46DE-AFF5-3DA5BA066DF8}" destId="{B3802673-A4A6-456D-8DD9-1EB2B69F363E}" srcOrd="1" destOrd="0" parTransId="{3CFB41F7-2A26-4AF5-A7FA-EC43967F2457}" sibTransId="{335D7A13-2848-4E87-BA2B-395BCEE88EBB}"/>
    <dgm:cxn modelId="{4B39CDE9-9786-4BDA-8584-8B8470DFFCE1}" type="presParOf" srcId="{99104C4D-6EBF-46CA-9AE9-769096CB2886}" destId="{BF2514E0-7BFD-4846-8542-C29475D853F6}" srcOrd="0" destOrd="0" presId="urn:microsoft.com/office/officeart/2018/2/layout/IconLabelList"/>
    <dgm:cxn modelId="{DE899402-FAAD-47BB-92FC-DCD6CF6DDE1B}" type="presParOf" srcId="{BF2514E0-7BFD-4846-8542-C29475D853F6}" destId="{78E2AB3B-3341-4792-8C77-5A04DD84AB19}" srcOrd="0" destOrd="0" presId="urn:microsoft.com/office/officeart/2018/2/layout/IconLabelList"/>
    <dgm:cxn modelId="{738F217A-C8E9-4252-A42F-02B54ADE310E}" type="presParOf" srcId="{BF2514E0-7BFD-4846-8542-C29475D853F6}" destId="{5748DB1C-FB47-44A2-8919-3363A25548DD}" srcOrd="1" destOrd="0" presId="urn:microsoft.com/office/officeart/2018/2/layout/IconLabelList"/>
    <dgm:cxn modelId="{3E7F8FF3-3C7A-4AEC-BDE2-742FBB8F41F0}" type="presParOf" srcId="{BF2514E0-7BFD-4846-8542-C29475D853F6}" destId="{08BD6B8A-4C6D-460F-A268-22A35B6AA599}" srcOrd="2" destOrd="0" presId="urn:microsoft.com/office/officeart/2018/2/layout/IconLabelList"/>
    <dgm:cxn modelId="{B4EB1AA0-326B-4CB1-A419-886509F72E9C}" type="presParOf" srcId="{99104C4D-6EBF-46CA-9AE9-769096CB2886}" destId="{02B1857E-A13A-4F0C-B125-64B7B5E578AA}" srcOrd="1" destOrd="0" presId="urn:microsoft.com/office/officeart/2018/2/layout/IconLabelList"/>
    <dgm:cxn modelId="{AB8E5C94-5114-4252-8FDD-272ECEA574E6}" type="presParOf" srcId="{99104C4D-6EBF-46CA-9AE9-769096CB2886}" destId="{AD7E9859-593B-4C4B-BBB5-F5C9B76A0A68}" srcOrd="2" destOrd="0" presId="urn:microsoft.com/office/officeart/2018/2/layout/IconLabelList"/>
    <dgm:cxn modelId="{563AB9EF-E2D7-4DAC-B60C-C77CF41E1E14}" type="presParOf" srcId="{AD7E9859-593B-4C4B-BBB5-F5C9B76A0A68}" destId="{DDCDFC6F-2ACD-4B88-9856-F77293119951}" srcOrd="0" destOrd="0" presId="urn:microsoft.com/office/officeart/2018/2/layout/IconLabelList"/>
    <dgm:cxn modelId="{F40D928A-C8C8-47A5-BCAA-3A7A562B22AF}" type="presParOf" srcId="{AD7E9859-593B-4C4B-BBB5-F5C9B76A0A68}" destId="{E7267FF3-3DFF-49F5-A94D-877D6BE848F4}" srcOrd="1" destOrd="0" presId="urn:microsoft.com/office/officeart/2018/2/layout/IconLabelList"/>
    <dgm:cxn modelId="{3BA73B72-D72C-4825-9A92-2F64920383B6}" type="presParOf" srcId="{AD7E9859-593B-4C4B-BBB5-F5C9B76A0A68}" destId="{6A55D23B-599A-4B84-92B4-CA7A6948892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A2907-3985-4EE3-ABD6-770056867C1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C104C2CF-826F-492F-A63E-F61356C49EEE}">
      <dgm:prSet/>
      <dgm:spPr/>
      <dgm:t>
        <a:bodyPr/>
        <a:lstStyle/>
        <a:p>
          <a:r>
            <a:rPr lang="en-US"/>
            <a:t>Brain changes reflect neurodevelopmental, experientially associated alternations</a:t>
          </a:r>
        </a:p>
      </dgm:t>
    </dgm:pt>
    <dgm:pt modelId="{54F3612F-0FBC-4423-922F-40EE83C3A33C}" type="parTrans" cxnId="{D78DCB41-4AF4-4F3B-AF65-12116C7C1CC9}">
      <dgm:prSet/>
      <dgm:spPr/>
      <dgm:t>
        <a:bodyPr/>
        <a:lstStyle/>
        <a:p>
          <a:endParaRPr lang="en-US"/>
        </a:p>
      </dgm:t>
    </dgm:pt>
    <dgm:pt modelId="{A826B3DD-908A-49B4-A041-573EED75D924}" type="sibTrans" cxnId="{D78DCB41-4AF4-4F3B-AF65-12116C7C1CC9}">
      <dgm:prSet/>
      <dgm:spPr/>
      <dgm:t>
        <a:bodyPr/>
        <a:lstStyle/>
        <a:p>
          <a:endParaRPr lang="en-US"/>
        </a:p>
      </dgm:t>
    </dgm:pt>
    <dgm:pt modelId="{F07BBA7F-2C55-4A2D-87A7-9CC118C1C96A}">
      <dgm:prSet/>
      <dgm:spPr/>
      <dgm:t>
        <a:bodyPr/>
        <a:lstStyle/>
        <a:p>
          <a:r>
            <a:rPr lang="en-US"/>
            <a:t>Includes trauma, attachment and self-medication theories</a:t>
          </a:r>
        </a:p>
      </dgm:t>
    </dgm:pt>
    <dgm:pt modelId="{EAB08327-7FD9-4787-90FB-49B0A2296428}" type="parTrans" cxnId="{E4868A97-DA14-4DD4-9A1E-ED61912F3730}">
      <dgm:prSet/>
      <dgm:spPr/>
      <dgm:t>
        <a:bodyPr/>
        <a:lstStyle/>
        <a:p>
          <a:endParaRPr lang="en-US"/>
        </a:p>
      </dgm:t>
    </dgm:pt>
    <dgm:pt modelId="{C62F643C-254C-4461-938D-8DCDD4828CBD}" type="sibTrans" cxnId="{E4868A97-DA14-4DD4-9A1E-ED61912F3730}">
      <dgm:prSet/>
      <dgm:spPr/>
      <dgm:t>
        <a:bodyPr/>
        <a:lstStyle/>
        <a:p>
          <a:endParaRPr lang="en-US"/>
        </a:p>
      </dgm:t>
    </dgm:pt>
    <dgm:pt modelId="{8FE6A0E2-0889-4896-9136-E4DBD119CCD3}" type="pres">
      <dgm:prSet presAssocID="{0D9A2907-3985-4EE3-ABD6-770056867C15}" presName="vert0" presStyleCnt="0">
        <dgm:presLayoutVars>
          <dgm:dir/>
          <dgm:animOne val="branch"/>
          <dgm:animLvl val="lvl"/>
        </dgm:presLayoutVars>
      </dgm:prSet>
      <dgm:spPr/>
    </dgm:pt>
    <dgm:pt modelId="{90099EC9-F98A-4A24-BAC4-B4C7C5F4674B}" type="pres">
      <dgm:prSet presAssocID="{C104C2CF-826F-492F-A63E-F61356C49EEE}" presName="thickLine" presStyleLbl="alignNode1" presStyleIdx="0" presStyleCnt="2"/>
      <dgm:spPr/>
    </dgm:pt>
    <dgm:pt modelId="{5ABD9328-279E-40F5-8AC0-42789DE1FAF7}" type="pres">
      <dgm:prSet presAssocID="{C104C2CF-826F-492F-A63E-F61356C49EEE}" presName="horz1" presStyleCnt="0"/>
      <dgm:spPr/>
    </dgm:pt>
    <dgm:pt modelId="{DE3D25DC-9058-49D4-98B2-BDAB9AE5B03C}" type="pres">
      <dgm:prSet presAssocID="{C104C2CF-826F-492F-A63E-F61356C49EEE}" presName="tx1" presStyleLbl="revTx" presStyleIdx="0" presStyleCnt="2"/>
      <dgm:spPr/>
    </dgm:pt>
    <dgm:pt modelId="{1AA7521F-2917-4991-9FA8-CC4F4D34FD16}" type="pres">
      <dgm:prSet presAssocID="{C104C2CF-826F-492F-A63E-F61356C49EEE}" presName="vert1" presStyleCnt="0"/>
      <dgm:spPr/>
    </dgm:pt>
    <dgm:pt modelId="{CAEBE0AC-70B4-4DFA-847E-165F0CD6B68C}" type="pres">
      <dgm:prSet presAssocID="{F07BBA7F-2C55-4A2D-87A7-9CC118C1C96A}" presName="thickLine" presStyleLbl="alignNode1" presStyleIdx="1" presStyleCnt="2"/>
      <dgm:spPr/>
    </dgm:pt>
    <dgm:pt modelId="{81570962-0730-4F45-A700-35BF9F2D52F9}" type="pres">
      <dgm:prSet presAssocID="{F07BBA7F-2C55-4A2D-87A7-9CC118C1C96A}" presName="horz1" presStyleCnt="0"/>
      <dgm:spPr/>
    </dgm:pt>
    <dgm:pt modelId="{5DF4BABD-188F-4DB8-A40F-37F91C4874AF}" type="pres">
      <dgm:prSet presAssocID="{F07BBA7F-2C55-4A2D-87A7-9CC118C1C96A}" presName="tx1" presStyleLbl="revTx" presStyleIdx="1" presStyleCnt="2"/>
      <dgm:spPr/>
    </dgm:pt>
    <dgm:pt modelId="{24C2FDEE-9B2C-4B2C-ACD9-91DA00B64EC5}" type="pres">
      <dgm:prSet presAssocID="{F07BBA7F-2C55-4A2D-87A7-9CC118C1C96A}" presName="vert1" presStyleCnt="0"/>
      <dgm:spPr/>
    </dgm:pt>
  </dgm:ptLst>
  <dgm:cxnLst>
    <dgm:cxn modelId="{B0A88E00-1F09-45B8-AAD1-17BAA322C60F}" type="presOf" srcId="{0D9A2907-3985-4EE3-ABD6-770056867C15}" destId="{8FE6A0E2-0889-4896-9136-E4DBD119CCD3}" srcOrd="0" destOrd="0" presId="urn:microsoft.com/office/officeart/2008/layout/LinedList"/>
    <dgm:cxn modelId="{D78DCB41-4AF4-4F3B-AF65-12116C7C1CC9}" srcId="{0D9A2907-3985-4EE3-ABD6-770056867C15}" destId="{C104C2CF-826F-492F-A63E-F61356C49EEE}" srcOrd="0" destOrd="0" parTransId="{54F3612F-0FBC-4423-922F-40EE83C3A33C}" sibTransId="{A826B3DD-908A-49B4-A041-573EED75D924}"/>
    <dgm:cxn modelId="{E4868A97-DA14-4DD4-9A1E-ED61912F3730}" srcId="{0D9A2907-3985-4EE3-ABD6-770056867C15}" destId="{F07BBA7F-2C55-4A2D-87A7-9CC118C1C96A}" srcOrd="1" destOrd="0" parTransId="{EAB08327-7FD9-4787-90FB-49B0A2296428}" sibTransId="{C62F643C-254C-4461-938D-8DCDD4828CBD}"/>
    <dgm:cxn modelId="{F7A84BBB-9158-4CAD-8C18-40882650BF36}" type="presOf" srcId="{F07BBA7F-2C55-4A2D-87A7-9CC118C1C96A}" destId="{5DF4BABD-188F-4DB8-A40F-37F91C4874AF}" srcOrd="0" destOrd="0" presId="urn:microsoft.com/office/officeart/2008/layout/LinedList"/>
    <dgm:cxn modelId="{BB0AE3CF-1990-4E54-8778-8A1E65C7FAE5}" type="presOf" srcId="{C104C2CF-826F-492F-A63E-F61356C49EEE}" destId="{DE3D25DC-9058-49D4-98B2-BDAB9AE5B03C}" srcOrd="0" destOrd="0" presId="urn:microsoft.com/office/officeart/2008/layout/LinedList"/>
    <dgm:cxn modelId="{61EE8ED1-A865-48B1-917C-7474A29A1B82}" type="presParOf" srcId="{8FE6A0E2-0889-4896-9136-E4DBD119CCD3}" destId="{90099EC9-F98A-4A24-BAC4-B4C7C5F4674B}" srcOrd="0" destOrd="0" presId="urn:microsoft.com/office/officeart/2008/layout/LinedList"/>
    <dgm:cxn modelId="{578D2F5B-B99B-4316-BF0D-4804EA24DB37}" type="presParOf" srcId="{8FE6A0E2-0889-4896-9136-E4DBD119CCD3}" destId="{5ABD9328-279E-40F5-8AC0-42789DE1FAF7}" srcOrd="1" destOrd="0" presId="urn:microsoft.com/office/officeart/2008/layout/LinedList"/>
    <dgm:cxn modelId="{EDD62B81-269C-4F0C-9CCD-A296153C98D0}" type="presParOf" srcId="{5ABD9328-279E-40F5-8AC0-42789DE1FAF7}" destId="{DE3D25DC-9058-49D4-98B2-BDAB9AE5B03C}" srcOrd="0" destOrd="0" presId="urn:microsoft.com/office/officeart/2008/layout/LinedList"/>
    <dgm:cxn modelId="{F00D38C5-1D5A-438C-8219-87AD18E441F1}" type="presParOf" srcId="{5ABD9328-279E-40F5-8AC0-42789DE1FAF7}" destId="{1AA7521F-2917-4991-9FA8-CC4F4D34FD16}" srcOrd="1" destOrd="0" presId="urn:microsoft.com/office/officeart/2008/layout/LinedList"/>
    <dgm:cxn modelId="{105065F1-DF88-4034-8FF8-2807AABCD5BA}" type="presParOf" srcId="{8FE6A0E2-0889-4896-9136-E4DBD119CCD3}" destId="{CAEBE0AC-70B4-4DFA-847E-165F0CD6B68C}" srcOrd="2" destOrd="0" presId="urn:microsoft.com/office/officeart/2008/layout/LinedList"/>
    <dgm:cxn modelId="{89A31E71-061A-4BF1-A2F3-7FD496FAE22A}" type="presParOf" srcId="{8FE6A0E2-0889-4896-9136-E4DBD119CCD3}" destId="{81570962-0730-4F45-A700-35BF9F2D52F9}" srcOrd="3" destOrd="0" presId="urn:microsoft.com/office/officeart/2008/layout/LinedList"/>
    <dgm:cxn modelId="{57EFAA54-4F28-46A1-97CE-912EE2031118}" type="presParOf" srcId="{81570962-0730-4F45-A700-35BF9F2D52F9}" destId="{5DF4BABD-188F-4DB8-A40F-37F91C4874AF}" srcOrd="0" destOrd="0" presId="urn:microsoft.com/office/officeart/2008/layout/LinedList"/>
    <dgm:cxn modelId="{14A7559B-7575-4636-87D9-BDD0FE0D4700}" type="presParOf" srcId="{81570962-0730-4F45-A700-35BF9F2D52F9}" destId="{24C2FDEE-9B2C-4B2C-ACD9-91DA00B64EC5}"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B3B-3341-4792-8C77-5A04DD84AB19}">
      <dsp:nvSpPr>
        <dsp:cNvPr id="0" name=""/>
        <dsp:cNvSpPr/>
      </dsp:nvSpPr>
      <dsp:spPr>
        <a:xfrm>
          <a:off x="1555712" y="12518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BD6B8A-4C6D-460F-A268-22A35B6AA599}">
      <dsp:nvSpPr>
        <dsp:cNvPr id="0" name=""/>
        <dsp:cNvSpPr/>
      </dsp:nvSpPr>
      <dsp:spPr>
        <a:xfrm>
          <a:off x="367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Lots of positive emotional experiences</a:t>
          </a:r>
        </a:p>
      </dsp:txBody>
      <dsp:txXfrm>
        <a:off x="367712" y="2539616"/>
        <a:ext cx="4320000" cy="720000"/>
      </dsp:txXfrm>
    </dsp:sp>
    <dsp:sp modelId="{DDCDFC6F-2ACD-4B88-9856-F77293119951}">
      <dsp:nvSpPr>
        <dsp:cNvPr id="0" name=""/>
        <dsp:cNvSpPr/>
      </dsp:nvSpPr>
      <dsp:spPr>
        <a:xfrm>
          <a:off x="6631712" y="12518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55D23B-599A-4B84-92B4-CA7A69488922}">
      <dsp:nvSpPr>
        <dsp:cNvPr id="0" name=""/>
        <dsp:cNvSpPr/>
      </dsp:nvSpPr>
      <dsp:spPr>
        <a:xfrm>
          <a:off x="5443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Learn healthy patterns to get my needs met</a:t>
          </a:r>
        </a:p>
      </dsp:txBody>
      <dsp:txXfrm>
        <a:off x="5443712" y="2539616"/>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9EC9-F98A-4A24-BAC4-B4C7C5F4674B}">
      <dsp:nvSpPr>
        <dsp:cNvPr id="0" name=""/>
        <dsp:cNvSpPr/>
      </dsp:nvSpPr>
      <dsp:spPr>
        <a:xfrm>
          <a:off x="0" y="0"/>
          <a:ext cx="4784929" cy="0"/>
        </a:xfrm>
        <a:prstGeom prst="lin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DE3D25DC-9058-49D4-98B2-BDAB9AE5B03C}">
      <dsp:nvSpPr>
        <dsp:cNvPr id="0" name=""/>
        <dsp:cNvSpPr/>
      </dsp:nvSpPr>
      <dsp:spPr>
        <a:xfrm>
          <a:off x="0" y="0"/>
          <a:ext cx="4784929" cy="1824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Brain changes reflect neurodevelopmental, experientially associated alternations</a:t>
          </a:r>
        </a:p>
      </dsp:txBody>
      <dsp:txXfrm>
        <a:off x="0" y="0"/>
        <a:ext cx="4784929" cy="1824566"/>
      </dsp:txXfrm>
    </dsp:sp>
    <dsp:sp modelId="{CAEBE0AC-70B4-4DFA-847E-165F0CD6B68C}">
      <dsp:nvSpPr>
        <dsp:cNvPr id="0" name=""/>
        <dsp:cNvSpPr/>
      </dsp:nvSpPr>
      <dsp:spPr>
        <a:xfrm>
          <a:off x="0" y="1824566"/>
          <a:ext cx="4784929" cy="0"/>
        </a:xfrm>
        <a:prstGeom prst="line">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w="9525" cap="rnd" cmpd="sng" algn="ctr">
          <a:solidFill>
            <a:schemeClr val="accent2">
              <a:hueOff val="-3110148"/>
              <a:satOff val="-16453"/>
              <a:lumOff val="-6274"/>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5DF4BABD-188F-4DB8-A40F-37F91C4874AF}">
      <dsp:nvSpPr>
        <dsp:cNvPr id="0" name=""/>
        <dsp:cNvSpPr/>
      </dsp:nvSpPr>
      <dsp:spPr>
        <a:xfrm>
          <a:off x="0" y="1824566"/>
          <a:ext cx="4784929" cy="1824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Includes trauma, attachment and self-medication theories</a:t>
          </a:r>
        </a:p>
      </dsp:txBody>
      <dsp:txXfrm>
        <a:off x="0" y="1824566"/>
        <a:ext cx="4784929" cy="18245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A1B7-B8F8-4A01-B52D-58D249381BDC}"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3CDD6-5301-424E-A83F-3BB9756C4D1B}" type="slidenum">
              <a:rPr lang="en-US" smtClean="0"/>
              <a:t>‹#›</a:t>
            </a:fld>
            <a:endParaRPr lang="en-US"/>
          </a:p>
        </p:txBody>
      </p:sp>
    </p:spTree>
    <p:extLst>
      <p:ext uri="{BB962C8B-B14F-4D97-AF65-F5344CB8AC3E}">
        <p14:creationId xmlns:p14="http://schemas.microsoft.com/office/powerpoint/2010/main" val="14480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a:t>
            </a:fld>
            <a:endParaRPr lang="en-US"/>
          </a:p>
        </p:txBody>
      </p:sp>
    </p:spTree>
    <p:extLst>
      <p:ext uri="{BB962C8B-B14F-4D97-AF65-F5344CB8AC3E}">
        <p14:creationId xmlns:p14="http://schemas.microsoft.com/office/powerpoint/2010/main" val="129254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10</a:t>
            </a:fld>
            <a:endParaRPr lang="en-US"/>
          </a:p>
        </p:txBody>
      </p:sp>
    </p:spTree>
    <p:extLst>
      <p:ext uri="{BB962C8B-B14F-4D97-AF65-F5344CB8AC3E}">
        <p14:creationId xmlns:p14="http://schemas.microsoft.com/office/powerpoint/2010/main" val="62486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11</a:t>
            </a:fld>
            <a:endParaRPr lang="en-US"/>
          </a:p>
        </p:txBody>
      </p:sp>
    </p:spTree>
    <p:extLst>
      <p:ext uri="{BB962C8B-B14F-4D97-AF65-F5344CB8AC3E}">
        <p14:creationId xmlns:p14="http://schemas.microsoft.com/office/powerpoint/2010/main" val="349267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12</a:t>
            </a:fld>
            <a:endParaRPr lang="en-US"/>
          </a:p>
        </p:txBody>
      </p:sp>
    </p:spTree>
    <p:extLst>
      <p:ext uri="{BB962C8B-B14F-4D97-AF65-F5344CB8AC3E}">
        <p14:creationId xmlns:p14="http://schemas.microsoft.com/office/powerpoint/2010/main" val="50966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13</a:t>
            </a:fld>
            <a:endParaRPr lang="en-US"/>
          </a:p>
        </p:txBody>
      </p:sp>
    </p:spTree>
    <p:extLst>
      <p:ext uri="{BB962C8B-B14F-4D97-AF65-F5344CB8AC3E}">
        <p14:creationId xmlns:p14="http://schemas.microsoft.com/office/powerpoint/2010/main" val="372051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14</a:t>
            </a:fld>
            <a:endParaRPr lang="en-US"/>
          </a:p>
        </p:txBody>
      </p:sp>
    </p:spTree>
    <p:extLst>
      <p:ext uri="{BB962C8B-B14F-4D97-AF65-F5344CB8AC3E}">
        <p14:creationId xmlns:p14="http://schemas.microsoft.com/office/powerpoint/2010/main" val="220803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15</a:t>
            </a:fld>
            <a:endParaRPr lang="en-US"/>
          </a:p>
        </p:txBody>
      </p:sp>
    </p:spTree>
    <p:extLst>
      <p:ext uri="{BB962C8B-B14F-4D97-AF65-F5344CB8AC3E}">
        <p14:creationId xmlns:p14="http://schemas.microsoft.com/office/powerpoint/2010/main" val="353460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17</a:t>
            </a:fld>
            <a:endParaRPr lang="en-US"/>
          </a:p>
        </p:txBody>
      </p:sp>
    </p:spTree>
    <p:extLst>
      <p:ext uri="{BB962C8B-B14F-4D97-AF65-F5344CB8AC3E}">
        <p14:creationId xmlns:p14="http://schemas.microsoft.com/office/powerpoint/2010/main" val="348714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18</a:t>
            </a:fld>
            <a:endParaRPr lang="en-US"/>
          </a:p>
        </p:txBody>
      </p:sp>
    </p:spTree>
    <p:extLst>
      <p:ext uri="{BB962C8B-B14F-4D97-AF65-F5344CB8AC3E}">
        <p14:creationId xmlns:p14="http://schemas.microsoft.com/office/powerpoint/2010/main" val="166704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19</a:t>
            </a:fld>
            <a:endParaRPr lang="en-US"/>
          </a:p>
        </p:txBody>
      </p:sp>
    </p:spTree>
    <p:extLst>
      <p:ext uri="{BB962C8B-B14F-4D97-AF65-F5344CB8AC3E}">
        <p14:creationId xmlns:p14="http://schemas.microsoft.com/office/powerpoint/2010/main" val="388892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20</a:t>
            </a:fld>
            <a:endParaRPr lang="en-US"/>
          </a:p>
        </p:txBody>
      </p:sp>
    </p:spTree>
    <p:extLst>
      <p:ext uri="{BB962C8B-B14F-4D97-AF65-F5344CB8AC3E}">
        <p14:creationId xmlns:p14="http://schemas.microsoft.com/office/powerpoint/2010/main" val="151709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a:t>
            </a:fld>
            <a:endParaRPr lang="en-US"/>
          </a:p>
        </p:txBody>
      </p:sp>
    </p:spTree>
    <p:extLst>
      <p:ext uri="{BB962C8B-B14F-4D97-AF65-F5344CB8AC3E}">
        <p14:creationId xmlns:p14="http://schemas.microsoft.com/office/powerpoint/2010/main" val="68910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21</a:t>
            </a:fld>
            <a:endParaRPr lang="en-US"/>
          </a:p>
        </p:txBody>
      </p:sp>
    </p:spTree>
    <p:extLst>
      <p:ext uri="{BB962C8B-B14F-4D97-AF65-F5344CB8AC3E}">
        <p14:creationId xmlns:p14="http://schemas.microsoft.com/office/powerpoint/2010/main" val="169911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22</a:t>
            </a:fld>
            <a:endParaRPr lang="en-US"/>
          </a:p>
        </p:txBody>
      </p:sp>
    </p:spTree>
    <p:extLst>
      <p:ext uri="{BB962C8B-B14F-4D97-AF65-F5344CB8AC3E}">
        <p14:creationId xmlns:p14="http://schemas.microsoft.com/office/powerpoint/2010/main" val="3135335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23</a:t>
            </a:fld>
            <a:endParaRPr lang="en-US"/>
          </a:p>
        </p:txBody>
      </p:sp>
    </p:spTree>
    <p:extLst>
      <p:ext uri="{BB962C8B-B14F-4D97-AF65-F5344CB8AC3E}">
        <p14:creationId xmlns:p14="http://schemas.microsoft.com/office/powerpoint/2010/main" val="3381983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24</a:t>
            </a:fld>
            <a:endParaRPr lang="en-US"/>
          </a:p>
        </p:txBody>
      </p:sp>
    </p:spTree>
    <p:extLst>
      <p:ext uri="{BB962C8B-B14F-4D97-AF65-F5344CB8AC3E}">
        <p14:creationId xmlns:p14="http://schemas.microsoft.com/office/powerpoint/2010/main" val="155856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25</a:t>
            </a:fld>
            <a:endParaRPr lang="en-US"/>
          </a:p>
        </p:txBody>
      </p:sp>
    </p:spTree>
    <p:extLst>
      <p:ext uri="{BB962C8B-B14F-4D97-AF65-F5344CB8AC3E}">
        <p14:creationId xmlns:p14="http://schemas.microsoft.com/office/powerpoint/2010/main" val="235029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53CDD6-5301-424E-A83F-3BB9756C4D1B}" type="slidenum">
              <a:rPr lang="en-US" smtClean="0"/>
              <a:t>26</a:t>
            </a:fld>
            <a:endParaRPr lang="en-US"/>
          </a:p>
        </p:txBody>
      </p:sp>
    </p:spTree>
    <p:extLst>
      <p:ext uri="{BB962C8B-B14F-4D97-AF65-F5344CB8AC3E}">
        <p14:creationId xmlns:p14="http://schemas.microsoft.com/office/powerpoint/2010/main" val="3606610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27</a:t>
            </a:fld>
            <a:endParaRPr lang="en-US"/>
          </a:p>
        </p:txBody>
      </p:sp>
    </p:spTree>
    <p:extLst>
      <p:ext uri="{BB962C8B-B14F-4D97-AF65-F5344CB8AC3E}">
        <p14:creationId xmlns:p14="http://schemas.microsoft.com/office/powerpoint/2010/main" val="491743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28</a:t>
            </a:fld>
            <a:endParaRPr lang="en-US"/>
          </a:p>
        </p:txBody>
      </p:sp>
    </p:spTree>
    <p:extLst>
      <p:ext uri="{BB962C8B-B14F-4D97-AF65-F5344CB8AC3E}">
        <p14:creationId xmlns:p14="http://schemas.microsoft.com/office/powerpoint/2010/main" val="168889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29</a:t>
            </a:fld>
            <a:endParaRPr lang="en-US"/>
          </a:p>
        </p:txBody>
      </p:sp>
    </p:spTree>
    <p:extLst>
      <p:ext uri="{BB962C8B-B14F-4D97-AF65-F5344CB8AC3E}">
        <p14:creationId xmlns:p14="http://schemas.microsoft.com/office/powerpoint/2010/main" val="108793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30</a:t>
            </a:fld>
            <a:endParaRPr lang="en-US"/>
          </a:p>
        </p:txBody>
      </p:sp>
    </p:spTree>
    <p:extLst>
      <p:ext uri="{BB962C8B-B14F-4D97-AF65-F5344CB8AC3E}">
        <p14:creationId xmlns:p14="http://schemas.microsoft.com/office/powerpoint/2010/main" val="100429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a:t>
            </a:fld>
            <a:endParaRPr lang="en-US"/>
          </a:p>
        </p:txBody>
      </p:sp>
    </p:spTree>
    <p:extLst>
      <p:ext uri="{BB962C8B-B14F-4D97-AF65-F5344CB8AC3E}">
        <p14:creationId xmlns:p14="http://schemas.microsoft.com/office/powerpoint/2010/main" val="139356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31</a:t>
            </a:fld>
            <a:endParaRPr lang="en-US"/>
          </a:p>
        </p:txBody>
      </p:sp>
    </p:spTree>
    <p:extLst>
      <p:ext uri="{BB962C8B-B14F-4D97-AF65-F5344CB8AC3E}">
        <p14:creationId xmlns:p14="http://schemas.microsoft.com/office/powerpoint/2010/main" val="814391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32</a:t>
            </a:fld>
            <a:endParaRPr lang="en-US"/>
          </a:p>
        </p:txBody>
      </p:sp>
    </p:spTree>
    <p:extLst>
      <p:ext uri="{BB962C8B-B14F-4D97-AF65-F5344CB8AC3E}">
        <p14:creationId xmlns:p14="http://schemas.microsoft.com/office/powerpoint/2010/main" val="3274336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33</a:t>
            </a:fld>
            <a:endParaRPr lang="en-US"/>
          </a:p>
        </p:txBody>
      </p:sp>
    </p:spTree>
    <p:extLst>
      <p:ext uri="{BB962C8B-B14F-4D97-AF65-F5344CB8AC3E}">
        <p14:creationId xmlns:p14="http://schemas.microsoft.com/office/powerpoint/2010/main" val="2531367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36</a:t>
            </a:fld>
            <a:endParaRPr lang="en-US"/>
          </a:p>
        </p:txBody>
      </p:sp>
    </p:spTree>
    <p:extLst>
      <p:ext uri="{BB962C8B-B14F-4D97-AF65-F5344CB8AC3E}">
        <p14:creationId xmlns:p14="http://schemas.microsoft.com/office/powerpoint/2010/main" val="3329665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37</a:t>
            </a:fld>
            <a:endParaRPr lang="en-US"/>
          </a:p>
        </p:txBody>
      </p:sp>
    </p:spTree>
    <p:extLst>
      <p:ext uri="{BB962C8B-B14F-4D97-AF65-F5344CB8AC3E}">
        <p14:creationId xmlns:p14="http://schemas.microsoft.com/office/powerpoint/2010/main" val="1544794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38</a:t>
            </a:fld>
            <a:endParaRPr lang="en-US"/>
          </a:p>
        </p:txBody>
      </p:sp>
    </p:spTree>
    <p:extLst>
      <p:ext uri="{BB962C8B-B14F-4D97-AF65-F5344CB8AC3E}">
        <p14:creationId xmlns:p14="http://schemas.microsoft.com/office/powerpoint/2010/main" val="15101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39</a:t>
            </a:fld>
            <a:endParaRPr lang="en-US"/>
          </a:p>
        </p:txBody>
      </p:sp>
    </p:spTree>
    <p:extLst>
      <p:ext uri="{BB962C8B-B14F-4D97-AF65-F5344CB8AC3E}">
        <p14:creationId xmlns:p14="http://schemas.microsoft.com/office/powerpoint/2010/main" val="136600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40</a:t>
            </a:fld>
            <a:endParaRPr lang="en-US"/>
          </a:p>
        </p:txBody>
      </p:sp>
    </p:spTree>
    <p:extLst>
      <p:ext uri="{BB962C8B-B14F-4D97-AF65-F5344CB8AC3E}">
        <p14:creationId xmlns:p14="http://schemas.microsoft.com/office/powerpoint/2010/main" val="409208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41</a:t>
            </a:fld>
            <a:endParaRPr lang="en-US"/>
          </a:p>
        </p:txBody>
      </p:sp>
    </p:spTree>
    <p:extLst>
      <p:ext uri="{BB962C8B-B14F-4D97-AF65-F5344CB8AC3E}">
        <p14:creationId xmlns:p14="http://schemas.microsoft.com/office/powerpoint/2010/main" val="404812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42</a:t>
            </a:fld>
            <a:endParaRPr lang="en-US"/>
          </a:p>
        </p:txBody>
      </p:sp>
    </p:spTree>
    <p:extLst>
      <p:ext uri="{BB962C8B-B14F-4D97-AF65-F5344CB8AC3E}">
        <p14:creationId xmlns:p14="http://schemas.microsoft.com/office/powerpoint/2010/main" val="236768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a:t>
            </a:fld>
            <a:endParaRPr lang="en-US"/>
          </a:p>
        </p:txBody>
      </p:sp>
    </p:spTree>
    <p:extLst>
      <p:ext uri="{BB962C8B-B14F-4D97-AF65-F5344CB8AC3E}">
        <p14:creationId xmlns:p14="http://schemas.microsoft.com/office/powerpoint/2010/main" val="1686025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43</a:t>
            </a:fld>
            <a:endParaRPr lang="en-US"/>
          </a:p>
        </p:txBody>
      </p:sp>
    </p:spTree>
    <p:extLst>
      <p:ext uri="{BB962C8B-B14F-4D97-AF65-F5344CB8AC3E}">
        <p14:creationId xmlns:p14="http://schemas.microsoft.com/office/powerpoint/2010/main" val="2128898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53CDD6-5301-424E-A83F-3BB9756C4D1B}" type="slidenum">
              <a:rPr lang="en-US" smtClean="0"/>
              <a:t>44</a:t>
            </a:fld>
            <a:endParaRPr lang="en-US"/>
          </a:p>
        </p:txBody>
      </p:sp>
    </p:spTree>
    <p:extLst>
      <p:ext uri="{BB962C8B-B14F-4D97-AF65-F5344CB8AC3E}">
        <p14:creationId xmlns:p14="http://schemas.microsoft.com/office/powerpoint/2010/main" val="2303602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47</a:t>
            </a:fld>
            <a:endParaRPr lang="en-US"/>
          </a:p>
        </p:txBody>
      </p:sp>
    </p:spTree>
    <p:extLst>
      <p:ext uri="{BB962C8B-B14F-4D97-AF65-F5344CB8AC3E}">
        <p14:creationId xmlns:p14="http://schemas.microsoft.com/office/powerpoint/2010/main" val="2668676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50</a:t>
            </a:fld>
            <a:endParaRPr lang="en-US"/>
          </a:p>
        </p:txBody>
      </p:sp>
    </p:spTree>
    <p:extLst>
      <p:ext uri="{BB962C8B-B14F-4D97-AF65-F5344CB8AC3E}">
        <p14:creationId xmlns:p14="http://schemas.microsoft.com/office/powerpoint/2010/main" val="2189885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51</a:t>
            </a:fld>
            <a:endParaRPr lang="en-US"/>
          </a:p>
        </p:txBody>
      </p:sp>
    </p:spTree>
    <p:extLst>
      <p:ext uri="{BB962C8B-B14F-4D97-AF65-F5344CB8AC3E}">
        <p14:creationId xmlns:p14="http://schemas.microsoft.com/office/powerpoint/2010/main" val="2559593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54</a:t>
            </a:fld>
            <a:endParaRPr lang="en-US"/>
          </a:p>
        </p:txBody>
      </p:sp>
    </p:spTree>
    <p:extLst>
      <p:ext uri="{BB962C8B-B14F-4D97-AF65-F5344CB8AC3E}">
        <p14:creationId xmlns:p14="http://schemas.microsoft.com/office/powerpoint/2010/main" val="1917237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55</a:t>
            </a:fld>
            <a:endParaRPr lang="en-US"/>
          </a:p>
        </p:txBody>
      </p:sp>
    </p:spTree>
    <p:extLst>
      <p:ext uri="{BB962C8B-B14F-4D97-AF65-F5344CB8AC3E}">
        <p14:creationId xmlns:p14="http://schemas.microsoft.com/office/powerpoint/2010/main" val="2526012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56</a:t>
            </a:fld>
            <a:endParaRPr lang="en-US"/>
          </a:p>
        </p:txBody>
      </p:sp>
    </p:spTree>
    <p:extLst>
      <p:ext uri="{BB962C8B-B14F-4D97-AF65-F5344CB8AC3E}">
        <p14:creationId xmlns:p14="http://schemas.microsoft.com/office/powerpoint/2010/main" val="2761541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0862-4E8D-4040-8C72-CE51452BFF19}" type="slidenum">
              <a:rPr lang="en-US" smtClean="0"/>
              <a:t>57</a:t>
            </a:fld>
            <a:endParaRPr lang="en-US"/>
          </a:p>
        </p:txBody>
      </p:sp>
    </p:spTree>
    <p:extLst>
      <p:ext uri="{BB962C8B-B14F-4D97-AF65-F5344CB8AC3E}">
        <p14:creationId xmlns:p14="http://schemas.microsoft.com/office/powerpoint/2010/main" val="4254901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0862-4E8D-4040-8C72-CE51452BFF19}" type="slidenum">
              <a:rPr lang="en-US" smtClean="0"/>
              <a:t>58</a:t>
            </a:fld>
            <a:endParaRPr lang="en-US"/>
          </a:p>
        </p:txBody>
      </p:sp>
    </p:spTree>
    <p:extLst>
      <p:ext uri="{BB962C8B-B14F-4D97-AF65-F5344CB8AC3E}">
        <p14:creationId xmlns:p14="http://schemas.microsoft.com/office/powerpoint/2010/main" val="274400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5</a:t>
            </a:fld>
            <a:endParaRPr lang="en-US"/>
          </a:p>
        </p:txBody>
      </p:sp>
    </p:spTree>
    <p:extLst>
      <p:ext uri="{BB962C8B-B14F-4D97-AF65-F5344CB8AC3E}">
        <p14:creationId xmlns:p14="http://schemas.microsoft.com/office/powerpoint/2010/main" val="3835888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0862-4E8D-4040-8C72-CE51452BFF19}" type="slidenum">
              <a:rPr lang="en-US" smtClean="0"/>
              <a:t>59</a:t>
            </a:fld>
            <a:endParaRPr lang="en-US"/>
          </a:p>
        </p:txBody>
      </p:sp>
    </p:spTree>
    <p:extLst>
      <p:ext uri="{BB962C8B-B14F-4D97-AF65-F5344CB8AC3E}">
        <p14:creationId xmlns:p14="http://schemas.microsoft.com/office/powerpoint/2010/main" val="4222569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60</a:t>
            </a:fld>
            <a:endParaRPr lang="en-US"/>
          </a:p>
        </p:txBody>
      </p:sp>
    </p:spTree>
    <p:extLst>
      <p:ext uri="{BB962C8B-B14F-4D97-AF65-F5344CB8AC3E}">
        <p14:creationId xmlns:p14="http://schemas.microsoft.com/office/powerpoint/2010/main" val="4072245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64</a:t>
            </a:fld>
            <a:endParaRPr lang="en-US"/>
          </a:p>
        </p:txBody>
      </p:sp>
    </p:spTree>
    <p:extLst>
      <p:ext uri="{BB962C8B-B14F-4D97-AF65-F5344CB8AC3E}">
        <p14:creationId xmlns:p14="http://schemas.microsoft.com/office/powerpoint/2010/main" val="4152567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65</a:t>
            </a:fld>
            <a:endParaRPr lang="en-US"/>
          </a:p>
        </p:txBody>
      </p:sp>
    </p:spTree>
    <p:extLst>
      <p:ext uri="{BB962C8B-B14F-4D97-AF65-F5344CB8AC3E}">
        <p14:creationId xmlns:p14="http://schemas.microsoft.com/office/powerpoint/2010/main" val="3347386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66</a:t>
            </a:fld>
            <a:endParaRPr lang="en-US"/>
          </a:p>
        </p:txBody>
      </p:sp>
    </p:spTree>
    <p:extLst>
      <p:ext uri="{BB962C8B-B14F-4D97-AF65-F5344CB8AC3E}">
        <p14:creationId xmlns:p14="http://schemas.microsoft.com/office/powerpoint/2010/main" val="505427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0862-4E8D-4040-8C72-CE51452BFF19}" type="slidenum">
              <a:rPr lang="en-US" smtClean="0"/>
              <a:t>67</a:t>
            </a:fld>
            <a:endParaRPr lang="en-US"/>
          </a:p>
        </p:txBody>
      </p:sp>
    </p:spTree>
    <p:extLst>
      <p:ext uri="{BB962C8B-B14F-4D97-AF65-F5344CB8AC3E}">
        <p14:creationId xmlns:p14="http://schemas.microsoft.com/office/powerpoint/2010/main" val="3628280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53CDD6-5301-424E-A83F-3BB9756C4D1B}" type="slidenum">
              <a:rPr lang="en-US" smtClean="0"/>
              <a:t>68</a:t>
            </a:fld>
            <a:endParaRPr lang="en-US"/>
          </a:p>
        </p:txBody>
      </p:sp>
    </p:spTree>
    <p:extLst>
      <p:ext uri="{BB962C8B-B14F-4D97-AF65-F5344CB8AC3E}">
        <p14:creationId xmlns:p14="http://schemas.microsoft.com/office/powerpoint/2010/main" val="726938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70</a:t>
            </a:fld>
            <a:endParaRPr lang="en-US"/>
          </a:p>
        </p:txBody>
      </p:sp>
    </p:spTree>
    <p:extLst>
      <p:ext uri="{BB962C8B-B14F-4D97-AF65-F5344CB8AC3E}">
        <p14:creationId xmlns:p14="http://schemas.microsoft.com/office/powerpoint/2010/main" val="3561860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72</a:t>
            </a:fld>
            <a:endParaRPr lang="en-US"/>
          </a:p>
        </p:txBody>
      </p:sp>
    </p:spTree>
    <p:extLst>
      <p:ext uri="{BB962C8B-B14F-4D97-AF65-F5344CB8AC3E}">
        <p14:creationId xmlns:p14="http://schemas.microsoft.com/office/powerpoint/2010/main" val="4256963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53CDD6-5301-424E-A83F-3BB9756C4D1B}" type="slidenum">
              <a:rPr lang="en-US" smtClean="0"/>
              <a:t>75</a:t>
            </a:fld>
            <a:endParaRPr lang="en-US"/>
          </a:p>
        </p:txBody>
      </p:sp>
    </p:spTree>
    <p:extLst>
      <p:ext uri="{BB962C8B-B14F-4D97-AF65-F5344CB8AC3E}">
        <p14:creationId xmlns:p14="http://schemas.microsoft.com/office/powerpoint/2010/main" val="338703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6</a:t>
            </a:fld>
            <a:endParaRPr lang="en-US"/>
          </a:p>
        </p:txBody>
      </p:sp>
    </p:spTree>
    <p:extLst>
      <p:ext uri="{BB962C8B-B14F-4D97-AF65-F5344CB8AC3E}">
        <p14:creationId xmlns:p14="http://schemas.microsoft.com/office/powerpoint/2010/main" val="377518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76</a:t>
            </a:fld>
            <a:endParaRPr lang="en-US"/>
          </a:p>
        </p:txBody>
      </p:sp>
    </p:spTree>
    <p:extLst>
      <p:ext uri="{BB962C8B-B14F-4D97-AF65-F5344CB8AC3E}">
        <p14:creationId xmlns:p14="http://schemas.microsoft.com/office/powerpoint/2010/main" val="2049935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77</a:t>
            </a:fld>
            <a:endParaRPr lang="en-US"/>
          </a:p>
        </p:txBody>
      </p:sp>
    </p:spTree>
    <p:extLst>
      <p:ext uri="{BB962C8B-B14F-4D97-AF65-F5344CB8AC3E}">
        <p14:creationId xmlns:p14="http://schemas.microsoft.com/office/powerpoint/2010/main" val="28530353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78</a:t>
            </a:fld>
            <a:endParaRPr lang="en-US"/>
          </a:p>
        </p:txBody>
      </p:sp>
    </p:spTree>
    <p:extLst>
      <p:ext uri="{BB962C8B-B14F-4D97-AF65-F5344CB8AC3E}">
        <p14:creationId xmlns:p14="http://schemas.microsoft.com/office/powerpoint/2010/main" val="300781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79</a:t>
            </a:fld>
            <a:endParaRPr lang="en-US"/>
          </a:p>
        </p:txBody>
      </p:sp>
    </p:spTree>
    <p:extLst>
      <p:ext uri="{BB962C8B-B14F-4D97-AF65-F5344CB8AC3E}">
        <p14:creationId xmlns:p14="http://schemas.microsoft.com/office/powerpoint/2010/main" val="4545405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81</a:t>
            </a:fld>
            <a:endParaRPr lang="en-US"/>
          </a:p>
        </p:txBody>
      </p:sp>
    </p:spTree>
    <p:extLst>
      <p:ext uri="{BB962C8B-B14F-4D97-AF65-F5344CB8AC3E}">
        <p14:creationId xmlns:p14="http://schemas.microsoft.com/office/powerpoint/2010/main" val="4264240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83</a:t>
            </a:fld>
            <a:endParaRPr lang="en-US"/>
          </a:p>
        </p:txBody>
      </p:sp>
    </p:spTree>
    <p:extLst>
      <p:ext uri="{BB962C8B-B14F-4D97-AF65-F5344CB8AC3E}">
        <p14:creationId xmlns:p14="http://schemas.microsoft.com/office/powerpoint/2010/main" val="517219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84</a:t>
            </a:fld>
            <a:endParaRPr lang="en-US"/>
          </a:p>
        </p:txBody>
      </p:sp>
    </p:spTree>
    <p:extLst>
      <p:ext uri="{BB962C8B-B14F-4D97-AF65-F5344CB8AC3E}">
        <p14:creationId xmlns:p14="http://schemas.microsoft.com/office/powerpoint/2010/main" val="5264769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E153CDD6-5301-424E-A83F-3BB9756C4D1B}" type="slidenum">
              <a:rPr lang="en-US" smtClean="0"/>
              <a:t>85</a:t>
            </a:fld>
            <a:endParaRPr lang="en-US"/>
          </a:p>
        </p:txBody>
      </p:sp>
    </p:spTree>
    <p:extLst>
      <p:ext uri="{BB962C8B-B14F-4D97-AF65-F5344CB8AC3E}">
        <p14:creationId xmlns:p14="http://schemas.microsoft.com/office/powerpoint/2010/main" val="3328937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86</a:t>
            </a:fld>
            <a:endParaRPr lang="en-US"/>
          </a:p>
        </p:txBody>
      </p:sp>
    </p:spTree>
    <p:extLst>
      <p:ext uri="{BB962C8B-B14F-4D97-AF65-F5344CB8AC3E}">
        <p14:creationId xmlns:p14="http://schemas.microsoft.com/office/powerpoint/2010/main" val="2057514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87</a:t>
            </a:fld>
            <a:endParaRPr lang="en-US"/>
          </a:p>
        </p:txBody>
      </p:sp>
    </p:spTree>
    <p:extLst>
      <p:ext uri="{BB962C8B-B14F-4D97-AF65-F5344CB8AC3E}">
        <p14:creationId xmlns:p14="http://schemas.microsoft.com/office/powerpoint/2010/main" val="133407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7</a:t>
            </a:fld>
            <a:endParaRPr lang="en-US"/>
          </a:p>
        </p:txBody>
      </p:sp>
    </p:spTree>
    <p:extLst>
      <p:ext uri="{BB962C8B-B14F-4D97-AF65-F5344CB8AC3E}">
        <p14:creationId xmlns:p14="http://schemas.microsoft.com/office/powerpoint/2010/main" val="396749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8</a:t>
            </a:fld>
            <a:endParaRPr lang="en-US"/>
          </a:p>
        </p:txBody>
      </p:sp>
    </p:spTree>
    <p:extLst>
      <p:ext uri="{BB962C8B-B14F-4D97-AF65-F5344CB8AC3E}">
        <p14:creationId xmlns:p14="http://schemas.microsoft.com/office/powerpoint/2010/main" val="87950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3CDD6-5301-424E-A83F-3BB9756C4D1B}" type="slidenum">
              <a:rPr lang="en-US" smtClean="0"/>
              <a:t>9</a:t>
            </a:fld>
            <a:endParaRPr lang="en-US"/>
          </a:p>
        </p:txBody>
      </p:sp>
    </p:spTree>
    <p:extLst>
      <p:ext uri="{BB962C8B-B14F-4D97-AF65-F5344CB8AC3E}">
        <p14:creationId xmlns:p14="http://schemas.microsoft.com/office/powerpoint/2010/main" val="1673667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a:xfrm>
            <a:off x="3962399" y="5870577"/>
            <a:ext cx="4893959" cy="377825"/>
          </a:xfrm>
        </p:spPr>
        <p:txBody>
          <a:bodyPr/>
          <a:lstStyle/>
          <a:p>
            <a:endParaRPr lang="en-US" dirty="0"/>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2" y="609602"/>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5"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9"/>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5"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4"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f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fif"/><Relationship Id="rId5" Type="http://schemas.openxmlformats.org/officeDocument/2006/relationships/image" Target="../media/image7.jfif"/><Relationship Id="rId4" Type="http://schemas.openxmlformats.org/officeDocument/2006/relationships/image" Target="../media/image6.jfi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41.jpeg"/><Relationship Id="rId12"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diagramColors" Target="../diagrams/colors2.xml"/><Relationship Id="rId5" Type="http://schemas.openxmlformats.org/officeDocument/2006/relationships/image" Target="../media/image39.jpeg"/><Relationship Id="rId10" Type="http://schemas.openxmlformats.org/officeDocument/2006/relationships/diagramQuickStyle" Target="../diagrams/quickStyle2.xml"/><Relationship Id="rId4" Type="http://schemas.openxmlformats.org/officeDocument/2006/relationships/image" Target="../media/image38.jpeg"/><Relationship Id="rId9"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5.jp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4.sv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jf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ose-up unopened pill packets">
            <a:extLst>
              <a:ext uri="{FF2B5EF4-FFF2-40B4-BE49-F238E27FC236}">
                <a16:creationId xmlns:a16="http://schemas.microsoft.com/office/drawing/2014/main" id="{6D3976AE-7291-4216-8AE2-5DAC627FAF86}"/>
              </a:ext>
            </a:extLst>
          </p:cNvPr>
          <p:cNvPicPr>
            <a:picLocks noChangeAspect="1"/>
          </p:cNvPicPr>
          <p:nvPr/>
        </p:nvPicPr>
        <p:blipFill rotWithShape="1">
          <a:blip r:embed="rId4">
            <a:alphaModFix amt="20000"/>
          </a:blip>
          <a:srcRect t="3260" b="11189"/>
          <a:stretch/>
        </p:blipFill>
        <p:spPr>
          <a:xfrm>
            <a:off x="20" y="10"/>
            <a:ext cx="12191980" cy="6857990"/>
          </a:xfrm>
          <a:prstGeom prst="rect">
            <a:avLst/>
          </a:prstGeom>
        </p:spPr>
      </p:pic>
      <p:pic>
        <p:nvPicPr>
          <p:cNvPr id="15" name="Picture 10">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EFA1D76-E373-4841-832C-9362FF05848F}"/>
              </a:ext>
            </a:extLst>
          </p:cNvPr>
          <p:cNvSpPr>
            <a:spLocks noGrp="1"/>
          </p:cNvSpPr>
          <p:nvPr>
            <p:ph type="ctrTitle"/>
          </p:nvPr>
        </p:nvSpPr>
        <p:spPr>
          <a:xfrm>
            <a:off x="3962399" y="1964267"/>
            <a:ext cx="7197726" cy="2421464"/>
          </a:xfrm>
        </p:spPr>
        <p:txBody>
          <a:bodyPr>
            <a:normAutofit fontScale="90000"/>
          </a:bodyPr>
          <a:lstStyle/>
          <a:p>
            <a:pPr>
              <a:lnSpc>
                <a:spcPct val="90000"/>
              </a:lnSpc>
            </a:pPr>
            <a:r>
              <a:rPr lang="en-US" sz="4100" dirty="0"/>
              <a:t>Addictions in the broad sense</a:t>
            </a:r>
            <a:br>
              <a:rPr lang="en-US" sz="4100" dirty="0"/>
            </a:br>
            <a:br>
              <a:rPr lang="en-US" sz="4100" dirty="0"/>
            </a:br>
            <a:r>
              <a:rPr lang="en-US" sz="3200" dirty="0"/>
              <a:t>Development, emotion and addiction</a:t>
            </a:r>
            <a:br>
              <a:rPr lang="en-US" sz="3200" dirty="0"/>
            </a:br>
            <a:endParaRPr lang="en-US" sz="4100" dirty="0"/>
          </a:p>
        </p:txBody>
      </p:sp>
      <p:sp>
        <p:nvSpPr>
          <p:cNvPr id="3" name="Subtitle 2">
            <a:extLst>
              <a:ext uri="{FF2B5EF4-FFF2-40B4-BE49-F238E27FC236}">
                <a16:creationId xmlns:a16="http://schemas.microsoft.com/office/drawing/2014/main" id="{E5A18B25-38D2-47C8-B294-6657EE5AB400}"/>
              </a:ext>
            </a:extLst>
          </p:cNvPr>
          <p:cNvSpPr>
            <a:spLocks noGrp="1"/>
          </p:cNvSpPr>
          <p:nvPr>
            <p:ph type="subTitle" idx="1"/>
          </p:nvPr>
        </p:nvSpPr>
        <p:spPr>
          <a:xfrm>
            <a:off x="3962399" y="4385732"/>
            <a:ext cx="7197726" cy="1405467"/>
          </a:xfrm>
        </p:spPr>
        <p:txBody>
          <a:bodyPr>
            <a:normAutofit/>
          </a:bodyPr>
          <a:lstStyle/>
          <a:p>
            <a:pPr>
              <a:lnSpc>
                <a:spcPct val="90000"/>
              </a:lnSpc>
            </a:pPr>
            <a:r>
              <a:rPr lang="en-US" sz="1700"/>
              <a:t>Dr eli kotler</a:t>
            </a:r>
          </a:p>
          <a:p>
            <a:pPr>
              <a:lnSpc>
                <a:spcPct val="90000"/>
              </a:lnSpc>
            </a:pPr>
            <a:r>
              <a:rPr lang="en-US" sz="1700"/>
              <a:t>Medical director</a:t>
            </a:r>
          </a:p>
          <a:p>
            <a:pPr>
              <a:lnSpc>
                <a:spcPct val="90000"/>
              </a:lnSpc>
            </a:pPr>
            <a:r>
              <a:rPr lang="en-US" sz="1700"/>
              <a:t>Adjunct lecturer</a:t>
            </a:r>
          </a:p>
          <a:p>
            <a:pPr>
              <a:lnSpc>
                <a:spcPct val="90000"/>
              </a:lnSpc>
            </a:pPr>
            <a:r>
              <a:rPr lang="en-US" sz="1700"/>
              <a:t>Consultant psychiatrist</a:t>
            </a:r>
          </a:p>
        </p:txBody>
      </p:sp>
    </p:spTree>
    <p:extLst>
      <p:ext uri="{BB962C8B-B14F-4D97-AF65-F5344CB8AC3E}">
        <p14:creationId xmlns:p14="http://schemas.microsoft.com/office/powerpoint/2010/main" val="363131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0A74-92EC-42A2-AA39-DA4702846B28}"/>
              </a:ext>
            </a:extLst>
          </p:cNvPr>
          <p:cNvSpPr>
            <a:spLocks noGrp="1"/>
          </p:cNvSpPr>
          <p:nvPr>
            <p:ph type="title"/>
          </p:nvPr>
        </p:nvSpPr>
        <p:spPr>
          <a:xfrm>
            <a:off x="685799" y="1150076"/>
            <a:ext cx="3659389" cy="4557849"/>
          </a:xfrm>
        </p:spPr>
        <p:txBody>
          <a:bodyPr>
            <a:normAutofit/>
          </a:bodyPr>
          <a:lstStyle/>
          <a:p>
            <a:pPr algn="r"/>
            <a:r>
              <a:rPr lang="en-US" dirty="0"/>
              <a:t>Free energy</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0402C3-55F3-489E-B9AC-C9520B7DDFD2}"/>
              </a:ext>
            </a:extLst>
          </p:cNvPr>
          <p:cNvSpPr>
            <a:spLocks noGrp="1"/>
          </p:cNvSpPr>
          <p:nvPr>
            <p:ph idx="1"/>
          </p:nvPr>
        </p:nvSpPr>
        <p:spPr>
          <a:xfrm>
            <a:off x="4988660" y="1150078"/>
            <a:ext cx="6517543" cy="4557849"/>
          </a:xfrm>
        </p:spPr>
        <p:txBody>
          <a:bodyPr>
            <a:normAutofit/>
          </a:bodyPr>
          <a:lstStyle/>
          <a:p>
            <a:r>
              <a:rPr lang="en-US" dirty="0"/>
              <a:t>Life follows one rule – to decrease entropy (Free Energy)</a:t>
            </a:r>
          </a:p>
          <a:p>
            <a:r>
              <a:rPr lang="en-US" dirty="0"/>
              <a:t>To remain in a few specific states rather than randomness</a:t>
            </a:r>
          </a:p>
          <a:p>
            <a:r>
              <a:rPr lang="en-US" dirty="0"/>
              <a:t>To do this, we share a minimum structure and function </a:t>
            </a:r>
          </a:p>
          <a:p>
            <a:r>
              <a:rPr lang="en-US" dirty="0"/>
              <a:t>Structure</a:t>
            </a:r>
          </a:p>
          <a:p>
            <a:pPr lvl="1"/>
            <a:r>
              <a:rPr lang="en-US" dirty="0"/>
              <a:t>Sensory – sense the environment/other</a:t>
            </a:r>
          </a:p>
          <a:p>
            <a:pPr lvl="1"/>
            <a:r>
              <a:rPr lang="en-US" dirty="0"/>
              <a:t>Internal models of the external world</a:t>
            </a:r>
          </a:p>
          <a:p>
            <a:pPr lvl="1"/>
            <a:r>
              <a:rPr lang="en-US" u="sng" dirty="0"/>
              <a:t>Motor – impact the environment/other</a:t>
            </a:r>
          </a:p>
          <a:p>
            <a:r>
              <a:rPr lang="en-US" dirty="0"/>
              <a:t>Function </a:t>
            </a:r>
          </a:p>
          <a:p>
            <a:pPr lvl="1"/>
            <a:r>
              <a:rPr lang="en-US" dirty="0"/>
              <a:t>To decrease Free-Energy</a:t>
            </a:r>
          </a:p>
          <a:p>
            <a:pPr lvl="2"/>
            <a:r>
              <a:rPr lang="en-US" dirty="0"/>
              <a:t>Prediction error = Surprise = Entropy</a:t>
            </a:r>
          </a:p>
          <a:p>
            <a:pPr lvl="2"/>
            <a:r>
              <a:rPr lang="en-US" u="sng" dirty="0"/>
              <a:t>Motor: to automatically decrease entropy/prediction error</a:t>
            </a:r>
          </a:p>
        </p:txBody>
      </p:sp>
    </p:spTree>
    <p:extLst>
      <p:ext uri="{BB962C8B-B14F-4D97-AF65-F5344CB8AC3E}">
        <p14:creationId xmlns:p14="http://schemas.microsoft.com/office/powerpoint/2010/main" val="180912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FB28-FED9-4D48-8DBE-BFC9CFCDCE26}"/>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06D256B6-5710-483D-8CEE-899B9ECDCA2B}"/>
              </a:ext>
            </a:extLst>
          </p:cNvPr>
          <p:cNvSpPr>
            <a:spLocks noGrp="1"/>
          </p:cNvSpPr>
          <p:nvPr>
            <p:ph idx="1"/>
          </p:nvPr>
        </p:nvSpPr>
        <p:spPr/>
        <p:txBody>
          <a:bodyPr/>
          <a:lstStyle/>
          <a:p>
            <a:endParaRPr lang="en-US"/>
          </a:p>
        </p:txBody>
      </p:sp>
      <p:pic>
        <p:nvPicPr>
          <p:cNvPr id="2050" name="Picture 2" descr="Snowflake Chemistry - Common Questions">
            <a:extLst>
              <a:ext uri="{FF2B5EF4-FFF2-40B4-BE49-F238E27FC236}">
                <a16:creationId xmlns:a16="http://schemas.microsoft.com/office/drawing/2014/main" id="{8BD47E7C-018E-4FDB-8E1D-3D882D5C5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387" y="-21926"/>
            <a:ext cx="7287229" cy="6901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622FA80-9D01-4C5E-9A72-8419BD63EAED}"/>
              </a:ext>
            </a:extLst>
          </p:cNvPr>
          <p:cNvSpPr/>
          <p:nvPr/>
        </p:nvSpPr>
        <p:spPr>
          <a:xfrm>
            <a:off x="-231494" y="0"/>
            <a:ext cx="2737413" cy="6901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87B99-E505-4726-881C-FC7B16310F53}"/>
              </a:ext>
            </a:extLst>
          </p:cNvPr>
          <p:cNvSpPr/>
          <p:nvPr/>
        </p:nvSpPr>
        <p:spPr>
          <a:xfrm>
            <a:off x="9739613" y="-10963"/>
            <a:ext cx="2737413" cy="69018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5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2D8C-E820-4AAD-BC11-A1D2B6DD8744}"/>
              </a:ext>
            </a:extLst>
          </p:cNvPr>
          <p:cNvSpPr>
            <a:spLocks noGrp="1"/>
          </p:cNvSpPr>
          <p:nvPr>
            <p:ph type="title"/>
          </p:nvPr>
        </p:nvSpPr>
        <p:spPr/>
        <p:txBody>
          <a:bodyPr/>
          <a:lstStyle/>
          <a:p>
            <a:r>
              <a:rPr lang="en-US" dirty="0"/>
              <a:t>Generative/predictive Internal working models</a:t>
            </a:r>
          </a:p>
        </p:txBody>
      </p:sp>
      <p:sp>
        <p:nvSpPr>
          <p:cNvPr id="3" name="Content Placeholder 2">
            <a:extLst>
              <a:ext uri="{FF2B5EF4-FFF2-40B4-BE49-F238E27FC236}">
                <a16:creationId xmlns:a16="http://schemas.microsoft.com/office/drawing/2014/main" id="{9AD72DA4-2B85-44D2-BF80-22B524A82F12}"/>
              </a:ext>
            </a:extLst>
          </p:cNvPr>
          <p:cNvSpPr>
            <a:spLocks noGrp="1"/>
          </p:cNvSpPr>
          <p:nvPr>
            <p:ph idx="1"/>
          </p:nvPr>
        </p:nvSpPr>
        <p:spPr>
          <a:xfrm>
            <a:off x="685801" y="1785453"/>
            <a:ext cx="10131425" cy="4295307"/>
          </a:xfrm>
        </p:spPr>
        <p:txBody>
          <a:bodyPr>
            <a:normAutofit/>
          </a:bodyPr>
          <a:lstStyle/>
          <a:p>
            <a:r>
              <a:rPr lang="en-US" dirty="0"/>
              <a:t>Internal models, model the parts of the world which are important for survival (NEEDS)</a:t>
            </a:r>
          </a:p>
          <a:p>
            <a:r>
              <a:rPr lang="en-US" dirty="0"/>
              <a:t>Generate models of the world based on what has kept me alive in the past (e.g. temp &lt; 0)</a:t>
            </a:r>
          </a:p>
          <a:p>
            <a:r>
              <a:rPr lang="en-US" dirty="0"/>
              <a:t>Compares model of the world with incoming sensory information</a:t>
            </a:r>
          </a:p>
          <a:p>
            <a:r>
              <a:rPr lang="en-US" dirty="0"/>
              <a:t>The difference = prediction error = surprise = FE</a:t>
            </a:r>
          </a:p>
          <a:p>
            <a:r>
              <a:rPr lang="en-US" dirty="0"/>
              <a:t>The system will work to decrease PE/FE by either</a:t>
            </a:r>
          </a:p>
          <a:p>
            <a:pPr lvl="1"/>
            <a:r>
              <a:rPr lang="en-US" dirty="0"/>
              <a:t>Updating the internal working model of the world to fit with sensory data (learning)</a:t>
            </a:r>
          </a:p>
          <a:p>
            <a:pPr lvl="1"/>
            <a:r>
              <a:rPr lang="en-US" dirty="0"/>
              <a:t>Altering the world, through the motor system, until the world fits with the internal model (repetition-compulsion); Until I see what I expect to see, based on my past experience</a:t>
            </a:r>
          </a:p>
          <a:p>
            <a:r>
              <a:rPr lang="en-US" dirty="0"/>
              <a:t>The motor systems will automatically (compulsively/impulsively) work to decrease PE/surprise/FE</a:t>
            </a:r>
          </a:p>
          <a:p>
            <a:r>
              <a:rPr lang="en-US" dirty="0"/>
              <a:t>Occurs almost instantaneously and unconsciously</a:t>
            </a:r>
          </a:p>
        </p:txBody>
      </p:sp>
    </p:spTree>
    <p:extLst>
      <p:ext uri="{BB962C8B-B14F-4D97-AF65-F5344CB8AC3E}">
        <p14:creationId xmlns:p14="http://schemas.microsoft.com/office/powerpoint/2010/main" val="115150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FB0E-E88F-E330-195F-66C366FEF296}"/>
              </a:ext>
            </a:extLst>
          </p:cNvPr>
          <p:cNvSpPr>
            <a:spLocks noGrp="1"/>
          </p:cNvSpPr>
          <p:nvPr>
            <p:ph type="title"/>
          </p:nvPr>
        </p:nvSpPr>
        <p:spPr>
          <a:xfrm>
            <a:off x="685802" y="-123095"/>
            <a:ext cx="10131425" cy="1456267"/>
          </a:xfrm>
        </p:spPr>
        <p:txBody>
          <a:bodyPr/>
          <a:lstStyle/>
          <a:p>
            <a:pPr algn="ctr"/>
            <a:r>
              <a:rPr lang="en-US" dirty="0"/>
              <a:t>Human nature </a:t>
            </a:r>
          </a:p>
        </p:txBody>
      </p:sp>
      <p:sp>
        <p:nvSpPr>
          <p:cNvPr id="3" name="Content Placeholder 2">
            <a:extLst>
              <a:ext uri="{FF2B5EF4-FFF2-40B4-BE49-F238E27FC236}">
                <a16:creationId xmlns:a16="http://schemas.microsoft.com/office/drawing/2014/main" id="{5FB53CA0-487E-A1DC-B96B-DD15D461697E}"/>
              </a:ext>
            </a:extLst>
          </p:cNvPr>
          <p:cNvSpPr>
            <a:spLocks noGrp="1"/>
          </p:cNvSpPr>
          <p:nvPr>
            <p:ph idx="1"/>
          </p:nvPr>
        </p:nvSpPr>
        <p:spPr>
          <a:xfrm>
            <a:off x="685802" y="931980"/>
            <a:ext cx="10661902" cy="5714999"/>
          </a:xfrm>
        </p:spPr>
        <p:txBody>
          <a:bodyPr>
            <a:normAutofit/>
          </a:bodyPr>
          <a:lstStyle/>
          <a:p>
            <a:r>
              <a:rPr lang="en-US" dirty="0"/>
              <a:t>Humans are driven to survive, motivated by survival</a:t>
            </a:r>
          </a:p>
          <a:p>
            <a:r>
              <a:rPr lang="en-US" dirty="0"/>
              <a:t>Humans have needs which must be met, founded on homeostatic mechanisms, to keep us within limits</a:t>
            </a:r>
          </a:p>
          <a:p>
            <a:r>
              <a:rPr lang="en-US" dirty="0">
                <a:solidFill>
                  <a:schemeClr val="accent1">
                    <a:lumMod val="60000"/>
                    <a:lumOff val="40000"/>
                  </a:schemeClr>
                </a:solidFill>
              </a:rPr>
              <a:t>Free-Energy;</a:t>
            </a:r>
          </a:p>
          <a:p>
            <a:pPr lvl="1"/>
            <a:r>
              <a:rPr lang="en-US" sz="1400" dirty="0" err="1">
                <a:solidFill>
                  <a:schemeClr val="accent1">
                    <a:lumMod val="60000"/>
                    <a:lumOff val="40000"/>
                  </a:schemeClr>
                </a:solidFill>
              </a:rPr>
              <a:t>Formalises</a:t>
            </a:r>
            <a:r>
              <a:rPr lang="en-US" sz="1400" dirty="0">
                <a:solidFill>
                  <a:schemeClr val="accent1">
                    <a:lumMod val="60000"/>
                    <a:lumOff val="40000"/>
                  </a:schemeClr>
                </a:solidFill>
              </a:rPr>
              <a:t> the function and structure by which we survive, by decreasing entropy</a:t>
            </a:r>
          </a:p>
          <a:p>
            <a:pPr lvl="1"/>
            <a:r>
              <a:rPr lang="en-US" sz="1400" dirty="0">
                <a:solidFill>
                  <a:schemeClr val="accent1">
                    <a:lumMod val="60000"/>
                    <a:lumOff val="40000"/>
                  </a:schemeClr>
                </a:solidFill>
              </a:rPr>
              <a:t>Organisms have a minimal </a:t>
            </a:r>
          </a:p>
          <a:p>
            <a:pPr lvl="2"/>
            <a:r>
              <a:rPr lang="en-US" sz="1200" dirty="0">
                <a:solidFill>
                  <a:schemeClr val="accent1">
                    <a:lumMod val="60000"/>
                    <a:lumOff val="40000"/>
                  </a:schemeClr>
                </a:solidFill>
              </a:rPr>
              <a:t>Function; decrease FE/entropy/surprise/prediction error</a:t>
            </a:r>
          </a:p>
          <a:p>
            <a:pPr lvl="2"/>
            <a:r>
              <a:rPr lang="en-US" sz="1200" dirty="0">
                <a:solidFill>
                  <a:schemeClr val="accent1">
                    <a:lumMod val="60000"/>
                    <a:lumOff val="40000"/>
                  </a:schemeClr>
                </a:solidFill>
              </a:rPr>
              <a:t>Structure; sensation, internal working model of external world, motor</a:t>
            </a:r>
          </a:p>
          <a:p>
            <a:pPr lvl="1"/>
            <a:r>
              <a:rPr lang="en-US" sz="1400" u="sng" dirty="0">
                <a:solidFill>
                  <a:schemeClr val="accent1">
                    <a:lumMod val="60000"/>
                    <a:lumOff val="40000"/>
                  </a:schemeClr>
                </a:solidFill>
              </a:rPr>
              <a:t>Compulsive </a:t>
            </a:r>
            <a:r>
              <a:rPr lang="en-US" sz="1400" u="sng" dirty="0" err="1">
                <a:solidFill>
                  <a:schemeClr val="accent1">
                    <a:lumMod val="60000"/>
                    <a:lumOff val="40000"/>
                  </a:schemeClr>
                </a:solidFill>
              </a:rPr>
              <a:t>behaviours</a:t>
            </a:r>
            <a:r>
              <a:rPr lang="en-US" sz="1400" u="sng" dirty="0">
                <a:solidFill>
                  <a:schemeClr val="accent1">
                    <a:lumMod val="60000"/>
                    <a:lumOff val="40000"/>
                  </a:schemeClr>
                </a:solidFill>
              </a:rPr>
              <a:t> are learnt motor programs triggered by a perceived threat/need to survive, based in past experiences</a:t>
            </a:r>
          </a:p>
          <a:p>
            <a:r>
              <a:rPr lang="en-US" dirty="0"/>
              <a:t>Affective Neuroscience</a:t>
            </a:r>
          </a:p>
          <a:p>
            <a:pPr lvl="1"/>
            <a:r>
              <a:rPr lang="en-US" sz="1400" dirty="0"/>
              <a:t>Human needs are represented by sub-cortical circuits which are connected to feelings</a:t>
            </a:r>
          </a:p>
          <a:p>
            <a:pPr lvl="1"/>
            <a:r>
              <a:rPr lang="en-US" sz="1400" dirty="0"/>
              <a:t>Needs not met = aversive feeling</a:t>
            </a:r>
          </a:p>
          <a:p>
            <a:pPr lvl="1"/>
            <a:r>
              <a:rPr lang="en-US" sz="1400" dirty="0"/>
              <a:t>Needs met = rewarding feeling</a:t>
            </a:r>
          </a:p>
          <a:p>
            <a:pPr lvl="1"/>
            <a:r>
              <a:rPr lang="en-US" sz="1400" dirty="0"/>
              <a:t>FE + AN = we will compulsively do what makes us feel better, or not feel worse (to escape pain)</a:t>
            </a:r>
          </a:p>
          <a:p>
            <a:r>
              <a:rPr lang="en-US" dirty="0"/>
              <a:t>Psychoanalytic developmental theory</a:t>
            </a:r>
          </a:p>
          <a:p>
            <a:pPr lvl="1"/>
            <a:r>
              <a:rPr lang="en-US" sz="1400" dirty="0"/>
              <a:t>Our personalities are shaped by conflict, by intensity of unresolved emotional pain</a:t>
            </a:r>
          </a:p>
        </p:txBody>
      </p:sp>
    </p:spTree>
    <p:extLst>
      <p:ext uri="{BB962C8B-B14F-4D97-AF65-F5344CB8AC3E}">
        <p14:creationId xmlns:p14="http://schemas.microsoft.com/office/powerpoint/2010/main" val="106135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15DC205-FC90-402B-94CE-18BDE8144F65}"/>
              </a:ext>
            </a:extLst>
          </p:cNvPr>
          <p:cNvSpPr/>
          <p:nvPr/>
        </p:nvSpPr>
        <p:spPr>
          <a:xfrm>
            <a:off x="5201961" y="1297147"/>
            <a:ext cx="5004262" cy="4405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E46756-5E44-4719-8BC1-32B8F87CB3E1}"/>
              </a:ext>
            </a:extLst>
          </p:cNvPr>
          <p:cNvSpPr txBox="1"/>
          <p:nvPr/>
        </p:nvSpPr>
        <p:spPr>
          <a:xfrm>
            <a:off x="6581873" y="705049"/>
            <a:ext cx="3998422" cy="369332"/>
          </a:xfrm>
          <a:prstGeom prst="rect">
            <a:avLst/>
          </a:prstGeom>
          <a:noFill/>
        </p:spPr>
        <p:txBody>
          <a:bodyPr wrap="square" rtlCol="0">
            <a:spAutoFit/>
          </a:bodyPr>
          <a:lstStyle/>
          <a:p>
            <a:r>
              <a:rPr lang="en-US" dirty="0"/>
              <a:t>Psychoanalytic theory</a:t>
            </a:r>
          </a:p>
        </p:txBody>
      </p:sp>
      <p:sp>
        <p:nvSpPr>
          <p:cNvPr id="6" name="TextBox 5">
            <a:extLst>
              <a:ext uri="{FF2B5EF4-FFF2-40B4-BE49-F238E27FC236}">
                <a16:creationId xmlns:a16="http://schemas.microsoft.com/office/drawing/2014/main" id="{04FB3AEA-CBB5-4C49-B8F6-08C4919A07A8}"/>
              </a:ext>
            </a:extLst>
          </p:cNvPr>
          <p:cNvSpPr txBox="1"/>
          <p:nvPr/>
        </p:nvSpPr>
        <p:spPr>
          <a:xfrm>
            <a:off x="9433139" y="5915448"/>
            <a:ext cx="3998422" cy="369332"/>
          </a:xfrm>
          <a:prstGeom prst="rect">
            <a:avLst/>
          </a:prstGeom>
          <a:noFill/>
        </p:spPr>
        <p:txBody>
          <a:bodyPr wrap="square" rtlCol="0">
            <a:spAutoFit/>
          </a:bodyPr>
          <a:lstStyle/>
          <a:p>
            <a:r>
              <a:rPr lang="en-US" dirty="0"/>
              <a:t>Affective Neuroscience</a:t>
            </a:r>
          </a:p>
        </p:txBody>
      </p:sp>
      <p:sp>
        <p:nvSpPr>
          <p:cNvPr id="7" name="TextBox 6">
            <a:extLst>
              <a:ext uri="{FF2B5EF4-FFF2-40B4-BE49-F238E27FC236}">
                <a16:creationId xmlns:a16="http://schemas.microsoft.com/office/drawing/2014/main" id="{4413A845-6EE9-49AE-89A6-C6D95C2BACFF}"/>
              </a:ext>
            </a:extLst>
          </p:cNvPr>
          <p:cNvSpPr txBox="1"/>
          <p:nvPr/>
        </p:nvSpPr>
        <p:spPr>
          <a:xfrm>
            <a:off x="3625314" y="5915448"/>
            <a:ext cx="3998422" cy="369332"/>
          </a:xfrm>
          <a:prstGeom prst="rect">
            <a:avLst/>
          </a:prstGeom>
          <a:noFill/>
        </p:spPr>
        <p:txBody>
          <a:bodyPr wrap="square" rtlCol="0">
            <a:spAutoFit/>
          </a:bodyPr>
          <a:lstStyle/>
          <a:p>
            <a:r>
              <a:rPr lang="en-US" dirty="0"/>
              <a:t>Free-Energy Principle</a:t>
            </a:r>
          </a:p>
        </p:txBody>
      </p:sp>
      <p:sp>
        <p:nvSpPr>
          <p:cNvPr id="8" name="TextBox 7">
            <a:extLst>
              <a:ext uri="{FF2B5EF4-FFF2-40B4-BE49-F238E27FC236}">
                <a16:creationId xmlns:a16="http://schemas.microsoft.com/office/drawing/2014/main" id="{CB51DC50-9BB8-44A2-A147-C2B0B6F1F7C2}"/>
              </a:ext>
            </a:extLst>
          </p:cNvPr>
          <p:cNvSpPr txBox="1"/>
          <p:nvPr/>
        </p:nvSpPr>
        <p:spPr>
          <a:xfrm>
            <a:off x="6594343" y="4192741"/>
            <a:ext cx="2219498" cy="369332"/>
          </a:xfrm>
          <a:prstGeom prst="rect">
            <a:avLst/>
          </a:prstGeom>
          <a:noFill/>
        </p:spPr>
        <p:txBody>
          <a:bodyPr wrap="square" rtlCol="0">
            <a:spAutoFit/>
          </a:bodyPr>
          <a:lstStyle/>
          <a:p>
            <a:r>
              <a:rPr lang="en-US" dirty="0"/>
              <a:t>Philosophy (of Mind)</a:t>
            </a:r>
          </a:p>
        </p:txBody>
      </p:sp>
      <p:sp>
        <p:nvSpPr>
          <p:cNvPr id="9" name="TextBox 8">
            <a:extLst>
              <a:ext uri="{FF2B5EF4-FFF2-40B4-BE49-F238E27FC236}">
                <a16:creationId xmlns:a16="http://schemas.microsoft.com/office/drawing/2014/main" id="{C079708D-031D-75D1-6CF6-1AE8195E8713}"/>
              </a:ext>
            </a:extLst>
          </p:cNvPr>
          <p:cNvSpPr txBox="1"/>
          <p:nvPr/>
        </p:nvSpPr>
        <p:spPr>
          <a:xfrm>
            <a:off x="373711" y="437322"/>
            <a:ext cx="3832529" cy="2246769"/>
          </a:xfrm>
          <a:prstGeom prst="rect">
            <a:avLst/>
          </a:prstGeom>
          <a:noFill/>
        </p:spPr>
        <p:txBody>
          <a:bodyPr wrap="square" rtlCol="0">
            <a:spAutoFit/>
          </a:bodyPr>
          <a:lstStyle/>
          <a:p>
            <a:r>
              <a:rPr lang="en-US" sz="2800" dirty="0"/>
              <a:t>What do contemporary models of the mind/human nature say about compulsive and impulsive </a:t>
            </a:r>
            <a:r>
              <a:rPr lang="en-US" sz="2800" dirty="0" err="1"/>
              <a:t>behaviours</a:t>
            </a:r>
            <a:r>
              <a:rPr lang="en-US" sz="2800" dirty="0"/>
              <a:t>?</a:t>
            </a:r>
          </a:p>
        </p:txBody>
      </p:sp>
    </p:spTree>
    <p:extLst>
      <p:ext uri="{BB962C8B-B14F-4D97-AF65-F5344CB8AC3E}">
        <p14:creationId xmlns:p14="http://schemas.microsoft.com/office/powerpoint/2010/main" val="140889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DC8F-3088-42F3-A1CA-461C6248418F}"/>
              </a:ext>
            </a:extLst>
          </p:cNvPr>
          <p:cNvSpPr>
            <a:spLocks noGrp="1"/>
          </p:cNvSpPr>
          <p:nvPr>
            <p:ph type="title"/>
          </p:nvPr>
        </p:nvSpPr>
        <p:spPr>
          <a:xfrm>
            <a:off x="7553835" y="1030288"/>
            <a:ext cx="3263390" cy="1035579"/>
          </a:xfrm>
        </p:spPr>
        <p:txBody>
          <a:bodyPr>
            <a:normAutofit/>
          </a:bodyPr>
          <a:lstStyle/>
          <a:p>
            <a:pPr>
              <a:lnSpc>
                <a:spcPct val="90000"/>
              </a:lnSpc>
            </a:pPr>
            <a:r>
              <a:rPr lang="en-US" sz="1700"/>
              <a:t>Affective neuroscience – the biological underpinnings of human life</a:t>
            </a:r>
          </a:p>
        </p:txBody>
      </p:sp>
      <p:sp>
        <p:nvSpPr>
          <p:cNvPr id="75" name="Rounded Rectangle 22">
            <a:extLst>
              <a:ext uri="{FF2B5EF4-FFF2-40B4-BE49-F238E27FC236}">
                <a16:creationId xmlns:a16="http://schemas.microsoft.com/office/drawing/2014/main" id="{86FD5145-ECC0-491D-A5BC-D31F54E6B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211" y="620116"/>
            <a:ext cx="2395526"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aak Panksepp has taken on many unusual roles in his storied career, but  none so memorable as rat tickler: He learned how to sti">
            <a:extLst>
              <a:ext uri="{FF2B5EF4-FFF2-40B4-BE49-F238E27FC236}">
                <a16:creationId xmlns:a16="http://schemas.microsoft.com/office/drawing/2014/main" id="{639E62C5-7CF5-4931-A177-DCC74725DA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8" r="644" b="-2"/>
          <a:stretch/>
        </p:blipFill>
        <p:spPr bwMode="auto">
          <a:xfrm>
            <a:off x="966111" y="734415"/>
            <a:ext cx="1783838"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77" name="Rounded Rectangle 16">
            <a:extLst>
              <a:ext uri="{FF2B5EF4-FFF2-40B4-BE49-F238E27FC236}">
                <a16:creationId xmlns:a16="http://schemas.microsoft.com/office/drawing/2014/main" id="{130F4120-8463-4AA1-A60F-13DAD292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633" y="3515716"/>
            <a:ext cx="2395527"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Affective Neuroscience, The Foundations of Human and Animal Emotions by Jaak  Panksepp | 9780195178050 | Booktopia">
            <a:extLst>
              <a:ext uri="{FF2B5EF4-FFF2-40B4-BE49-F238E27FC236}">
                <a16:creationId xmlns:a16="http://schemas.microsoft.com/office/drawing/2014/main" id="{33E6E00B-D8EE-466E-B8EB-0DDA6EFC32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6589" y="3630015"/>
            <a:ext cx="1721258"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79" name="Rounded Rectangle 18">
            <a:extLst>
              <a:ext uri="{FF2B5EF4-FFF2-40B4-BE49-F238E27FC236}">
                <a16:creationId xmlns:a16="http://schemas.microsoft.com/office/drawing/2014/main" id="{B1461D2C-0D6D-418F-AF6B-9D30AAF53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3360" y="620116"/>
            <a:ext cx="3687455" cy="56072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The Archaeology of Mind | Jaak Panksepp, Lucy Biven | W. W. Norton &amp; Company">
            <a:extLst>
              <a:ext uri="{FF2B5EF4-FFF2-40B4-BE49-F238E27FC236}">
                <a16:creationId xmlns:a16="http://schemas.microsoft.com/office/drawing/2014/main" id="{9F27E1FA-5213-422F-BA45-72154CA7CF8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57833" y="792816"/>
            <a:ext cx="3458682" cy="5264037"/>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5E5CB3-B988-4547-842E-8ADC866AB478}"/>
              </a:ext>
            </a:extLst>
          </p:cNvPr>
          <p:cNvSpPr>
            <a:spLocks noGrp="1"/>
          </p:cNvSpPr>
          <p:nvPr>
            <p:ph idx="1"/>
          </p:nvPr>
        </p:nvSpPr>
        <p:spPr>
          <a:xfrm>
            <a:off x="7553835" y="2142067"/>
            <a:ext cx="3263390" cy="3649133"/>
          </a:xfrm>
        </p:spPr>
        <p:txBody>
          <a:bodyPr>
            <a:normAutofit/>
          </a:bodyPr>
          <a:lstStyle/>
          <a:p>
            <a:r>
              <a:rPr lang="en-US" dirty="0" err="1"/>
              <a:t>Jaak</a:t>
            </a:r>
            <a:r>
              <a:rPr lang="en-US" dirty="0"/>
              <a:t> </a:t>
            </a:r>
            <a:r>
              <a:rPr lang="en-US" dirty="0" err="1"/>
              <a:t>Panksepp</a:t>
            </a:r>
            <a:r>
              <a:rPr lang="en-US" dirty="0"/>
              <a:t> (RIP 2017)</a:t>
            </a:r>
          </a:p>
          <a:p>
            <a:pPr lvl="1"/>
            <a:r>
              <a:rPr lang="en-US" dirty="0"/>
              <a:t>Devoted his life to pre-clinical science of the neural mechanisms of emotions</a:t>
            </a:r>
          </a:p>
          <a:p>
            <a:pPr lvl="1"/>
            <a:r>
              <a:rPr lang="en-US" dirty="0"/>
              <a:t>Critical of the </a:t>
            </a:r>
            <a:r>
              <a:rPr lang="en-US" dirty="0" err="1"/>
              <a:t>behavioural</a:t>
            </a:r>
            <a:r>
              <a:rPr lang="en-US" dirty="0"/>
              <a:t> and cognitive approaches of main-stream neuroscience</a:t>
            </a:r>
          </a:p>
          <a:p>
            <a:pPr lvl="1"/>
            <a:r>
              <a:rPr lang="en-US" dirty="0"/>
              <a:t>Inspired Temple Grandin</a:t>
            </a:r>
          </a:p>
        </p:txBody>
      </p:sp>
    </p:spTree>
    <p:extLst>
      <p:ext uri="{BB962C8B-B14F-4D97-AF65-F5344CB8AC3E}">
        <p14:creationId xmlns:p14="http://schemas.microsoft.com/office/powerpoint/2010/main" val="198553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3293-478A-1606-EC1A-ABD8DBF42FA2}"/>
              </a:ext>
            </a:extLst>
          </p:cNvPr>
          <p:cNvSpPr>
            <a:spLocks noGrp="1"/>
          </p:cNvSpPr>
          <p:nvPr>
            <p:ph type="title"/>
          </p:nvPr>
        </p:nvSpPr>
        <p:spPr/>
        <p:txBody>
          <a:bodyPr/>
          <a:lstStyle/>
          <a:p>
            <a:r>
              <a:rPr lang="en-US" dirty="0"/>
              <a:t>What are feelings?</a:t>
            </a:r>
          </a:p>
        </p:txBody>
      </p:sp>
      <p:sp>
        <p:nvSpPr>
          <p:cNvPr id="3" name="Content Placeholder 2">
            <a:extLst>
              <a:ext uri="{FF2B5EF4-FFF2-40B4-BE49-F238E27FC236}">
                <a16:creationId xmlns:a16="http://schemas.microsoft.com/office/drawing/2014/main" id="{CF8B4E26-FC7D-6096-1925-834A8A4339A8}"/>
              </a:ext>
            </a:extLst>
          </p:cNvPr>
          <p:cNvSpPr>
            <a:spLocks noGrp="1"/>
          </p:cNvSpPr>
          <p:nvPr>
            <p:ph idx="1"/>
          </p:nvPr>
        </p:nvSpPr>
        <p:spPr/>
        <p:txBody>
          <a:bodyPr/>
          <a:lstStyle/>
          <a:p>
            <a:r>
              <a:rPr lang="en-US" dirty="0"/>
              <a:t>How do you know</a:t>
            </a:r>
          </a:p>
          <a:p>
            <a:pPr lvl="1"/>
            <a:r>
              <a:rPr lang="en-US" dirty="0"/>
              <a:t>That your body needs more water</a:t>
            </a:r>
          </a:p>
          <a:p>
            <a:pPr lvl="1"/>
            <a:r>
              <a:rPr lang="en-US" dirty="0"/>
              <a:t>That your body needs to go to the toilet</a:t>
            </a:r>
          </a:p>
          <a:p>
            <a:pPr lvl="1"/>
            <a:r>
              <a:rPr lang="en-US" dirty="0"/>
              <a:t>That the environment is becoming too cold</a:t>
            </a:r>
          </a:p>
          <a:p>
            <a:pPr marL="457200" lvl="1" indent="0">
              <a:buNone/>
            </a:pPr>
            <a:endParaRPr lang="en-US" dirty="0"/>
          </a:p>
        </p:txBody>
      </p:sp>
    </p:spTree>
    <p:extLst>
      <p:ext uri="{BB962C8B-B14F-4D97-AF65-F5344CB8AC3E}">
        <p14:creationId xmlns:p14="http://schemas.microsoft.com/office/powerpoint/2010/main" val="125205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A49DB-EDE5-C6BE-FC0D-044C31F597F8}"/>
              </a:ext>
            </a:extLst>
          </p:cNvPr>
          <p:cNvSpPr>
            <a:spLocks noGrp="1"/>
          </p:cNvSpPr>
          <p:nvPr>
            <p:ph type="title"/>
          </p:nvPr>
        </p:nvSpPr>
        <p:spPr>
          <a:xfrm>
            <a:off x="685801" y="533400"/>
            <a:ext cx="10820400" cy="1177092"/>
          </a:xfrm>
        </p:spPr>
        <p:txBody>
          <a:bodyPr anchor="b">
            <a:normAutofit/>
          </a:bodyPr>
          <a:lstStyle/>
          <a:p>
            <a:pPr algn="ctr"/>
            <a:r>
              <a:rPr lang="en-US" sz="4400" dirty="0"/>
              <a:t>Feelings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5E69AB-D0CF-C1C9-633C-75ABC3C9AF81}"/>
              </a:ext>
            </a:extLst>
          </p:cNvPr>
          <p:cNvSpPr>
            <a:spLocks noGrp="1"/>
          </p:cNvSpPr>
          <p:nvPr>
            <p:ph idx="1"/>
          </p:nvPr>
        </p:nvSpPr>
        <p:spPr>
          <a:xfrm>
            <a:off x="685801" y="2243892"/>
            <a:ext cx="10820400" cy="3547308"/>
          </a:xfrm>
        </p:spPr>
        <p:txBody>
          <a:bodyPr anchor="t">
            <a:normAutofit/>
          </a:bodyPr>
          <a:lstStyle/>
          <a:p>
            <a:r>
              <a:rPr lang="en-US" sz="2000"/>
              <a:t>3 aspects;</a:t>
            </a:r>
          </a:p>
          <a:p>
            <a:pPr lvl="1"/>
            <a:r>
              <a:rPr lang="en-US" sz="2000"/>
              <a:t>Valence</a:t>
            </a:r>
          </a:p>
          <a:p>
            <a:pPr lvl="1"/>
            <a:r>
              <a:rPr lang="en-US" sz="2000"/>
              <a:t>Quality</a:t>
            </a:r>
          </a:p>
          <a:p>
            <a:pPr lvl="1"/>
            <a:r>
              <a:rPr lang="en-US" sz="2000"/>
              <a:t>Intensity</a:t>
            </a:r>
          </a:p>
        </p:txBody>
      </p:sp>
    </p:spTree>
    <p:extLst>
      <p:ext uri="{BB962C8B-B14F-4D97-AF65-F5344CB8AC3E}">
        <p14:creationId xmlns:p14="http://schemas.microsoft.com/office/powerpoint/2010/main" val="313373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95D8-0DCC-4C83-894F-71F09DEE9D60}"/>
              </a:ext>
            </a:extLst>
          </p:cNvPr>
          <p:cNvSpPr>
            <a:spLocks noGrp="1"/>
          </p:cNvSpPr>
          <p:nvPr>
            <p:ph type="title"/>
          </p:nvPr>
        </p:nvSpPr>
        <p:spPr>
          <a:xfrm>
            <a:off x="825909" y="808055"/>
            <a:ext cx="3979205" cy="1453363"/>
          </a:xfrm>
        </p:spPr>
        <p:txBody>
          <a:bodyPr>
            <a:normAutofit/>
          </a:bodyPr>
          <a:lstStyle/>
          <a:p>
            <a:pPr>
              <a:lnSpc>
                <a:spcPct val="90000"/>
              </a:lnSpc>
            </a:pPr>
            <a:r>
              <a:rPr lang="en-US" sz="2800" dirty="0"/>
              <a:t>Needs that our feelings tell us about</a:t>
            </a:r>
          </a:p>
        </p:txBody>
      </p:sp>
      <p:sp>
        <p:nvSpPr>
          <p:cNvPr id="3" name="Content Placeholder 2">
            <a:extLst>
              <a:ext uri="{FF2B5EF4-FFF2-40B4-BE49-F238E27FC236}">
                <a16:creationId xmlns:a16="http://schemas.microsoft.com/office/drawing/2014/main" id="{5ADA5EC8-1FB1-4F49-BF23-59795366B6E9}"/>
              </a:ext>
            </a:extLst>
          </p:cNvPr>
          <p:cNvSpPr>
            <a:spLocks noGrp="1"/>
          </p:cNvSpPr>
          <p:nvPr>
            <p:ph idx="1"/>
          </p:nvPr>
        </p:nvSpPr>
        <p:spPr>
          <a:xfrm>
            <a:off x="802178" y="2261420"/>
            <a:ext cx="4002936" cy="3637935"/>
          </a:xfrm>
        </p:spPr>
        <p:txBody>
          <a:bodyPr>
            <a:normAutofit/>
          </a:bodyPr>
          <a:lstStyle/>
          <a:p>
            <a:r>
              <a:rPr lang="en-US" dirty="0"/>
              <a:t>Encoded in sub-cortical neural circuitry</a:t>
            </a:r>
          </a:p>
          <a:p>
            <a:pPr lvl="1"/>
            <a:r>
              <a:rPr lang="en-US" dirty="0"/>
              <a:t>Biological </a:t>
            </a:r>
          </a:p>
          <a:p>
            <a:pPr lvl="1"/>
            <a:r>
              <a:rPr lang="en-US" dirty="0"/>
              <a:t>Sensory</a:t>
            </a:r>
          </a:p>
          <a:p>
            <a:pPr lvl="1"/>
            <a:r>
              <a:rPr lang="en-US" dirty="0"/>
              <a:t>Social/Mammalian</a:t>
            </a:r>
          </a:p>
        </p:txBody>
      </p:sp>
      <p:pic>
        <p:nvPicPr>
          <p:cNvPr id="7" name="Graphic 6" descr="Brain">
            <a:extLst>
              <a:ext uri="{FF2B5EF4-FFF2-40B4-BE49-F238E27FC236}">
                <a16:creationId xmlns:a16="http://schemas.microsoft.com/office/drawing/2014/main" id="{AECE474C-9604-4FED-89ED-93D106BE78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4174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7504-56E6-4584-A96C-9FE4BBAAA0AC}"/>
              </a:ext>
            </a:extLst>
          </p:cNvPr>
          <p:cNvSpPr>
            <a:spLocks noGrp="1"/>
          </p:cNvSpPr>
          <p:nvPr>
            <p:ph type="title"/>
          </p:nvPr>
        </p:nvSpPr>
        <p:spPr>
          <a:xfrm>
            <a:off x="685802" y="609600"/>
            <a:ext cx="6282266" cy="1456267"/>
          </a:xfrm>
        </p:spPr>
        <p:txBody>
          <a:bodyPr>
            <a:normAutofit/>
          </a:bodyPr>
          <a:lstStyle/>
          <a:p>
            <a:r>
              <a:rPr lang="en-US" dirty="0"/>
              <a:t>Social/emotional needs</a:t>
            </a:r>
          </a:p>
        </p:txBody>
      </p:sp>
      <p:sp>
        <p:nvSpPr>
          <p:cNvPr id="3" name="Content Placeholder 2">
            <a:extLst>
              <a:ext uri="{FF2B5EF4-FFF2-40B4-BE49-F238E27FC236}">
                <a16:creationId xmlns:a16="http://schemas.microsoft.com/office/drawing/2014/main" id="{975DBCB2-00C9-49E9-BD16-13707EE5DB14}"/>
              </a:ext>
            </a:extLst>
          </p:cNvPr>
          <p:cNvSpPr>
            <a:spLocks noGrp="1"/>
          </p:cNvSpPr>
          <p:nvPr>
            <p:ph idx="1"/>
          </p:nvPr>
        </p:nvSpPr>
        <p:spPr>
          <a:xfrm>
            <a:off x="685802" y="2142067"/>
            <a:ext cx="6282266" cy="3649133"/>
          </a:xfrm>
        </p:spPr>
        <p:txBody>
          <a:bodyPr>
            <a:normAutofit fontScale="77500" lnSpcReduction="20000"/>
          </a:bodyPr>
          <a:lstStyle/>
          <a:p>
            <a:pPr>
              <a:lnSpc>
                <a:spcPct val="90000"/>
              </a:lnSpc>
            </a:pPr>
            <a:r>
              <a:rPr lang="en-US" sz="1700" dirty="0"/>
              <a:t>Internal working models include emotional/survival/need circuits in the brainstem/limbic regions</a:t>
            </a:r>
          </a:p>
          <a:p>
            <a:pPr>
              <a:lnSpc>
                <a:spcPct val="90000"/>
              </a:lnSpc>
            </a:pPr>
            <a:r>
              <a:rPr lang="en-US" sz="1700" dirty="0"/>
              <a:t>This is why the internal models are related to core emotions</a:t>
            </a:r>
          </a:p>
          <a:p>
            <a:pPr lvl="1">
              <a:lnSpc>
                <a:spcPct val="90000"/>
              </a:lnSpc>
            </a:pPr>
            <a:r>
              <a:rPr lang="en-US" sz="1500" dirty="0"/>
              <a:t>Object-relations/Internal objects</a:t>
            </a:r>
          </a:p>
          <a:p>
            <a:pPr lvl="1">
              <a:lnSpc>
                <a:spcPct val="90000"/>
              </a:lnSpc>
            </a:pPr>
            <a:r>
              <a:rPr lang="en-US" sz="1500" dirty="0"/>
              <a:t>Jung’s complexes</a:t>
            </a:r>
          </a:p>
          <a:p>
            <a:pPr>
              <a:lnSpc>
                <a:spcPct val="90000"/>
              </a:lnSpc>
            </a:pPr>
            <a:r>
              <a:rPr lang="en-US" sz="1900" dirty="0"/>
              <a:t>The social/mammalian Survival/Need/Emotional circuits</a:t>
            </a:r>
          </a:p>
          <a:p>
            <a:pPr lvl="1">
              <a:lnSpc>
                <a:spcPct val="90000"/>
              </a:lnSpc>
            </a:pPr>
            <a:r>
              <a:rPr lang="en-US" sz="1900" dirty="0"/>
              <a:t>SEEKING (dopamine)</a:t>
            </a:r>
          </a:p>
          <a:p>
            <a:pPr lvl="1">
              <a:lnSpc>
                <a:spcPct val="90000"/>
              </a:lnSpc>
            </a:pPr>
            <a:r>
              <a:rPr lang="en-US" sz="1900" dirty="0"/>
              <a:t>FEAR</a:t>
            </a:r>
          </a:p>
          <a:p>
            <a:pPr lvl="1">
              <a:lnSpc>
                <a:spcPct val="90000"/>
              </a:lnSpc>
            </a:pPr>
            <a:r>
              <a:rPr lang="en-US" sz="1900" dirty="0"/>
              <a:t>ANGER</a:t>
            </a:r>
          </a:p>
          <a:p>
            <a:pPr lvl="1">
              <a:lnSpc>
                <a:spcPct val="90000"/>
              </a:lnSpc>
            </a:pPr>
            <a:r>
              <a:rPr lang="en-US" sz="1900" dirty="0"/>
              <a:t>LUST</a:t>
            </a:r>
          </a:p>
          <a:p>
            <a:pPr lvl="1">
              <a:lnSpc>
                <a:spcPct val="90000"/>
              </a:lnSpc>
            </a:pPr>
            <a:r>
              <a:rPr lang="en-US" sz="1900" dirty="0"/>
              <a:t>PLAY</a:t>
            </a:r>
          </a:p>
          <a:p>
            <a:pPr lvl="1">
              <a:lnSpc>
                <a:spcPct val="90000"/>
              </a:lnSpc>
            </a:pPr>
            <a:r>
              <a:rPr lang="en-US" sz="1900" dirty="0"/>
              <a:t>CARE</a:t>
            </a:r>
          </a:p>
          <a:p>
            <a:pPr lvl="1">
              <a:lnSpc>
                <a:spcPct val="90000"/>
              </a:lnSpc>
            </a:pPr>
            <a:r>
              <a:rPr lang="en-US" sz="1900" dirty="0"/>
              <a:t>ATTACHMENT (opiates)</a:t>
            </a:r>
          </a:p>
          <a:p>
            <a:pPr marL="0" indent="0">
              <a:lnSpc>
                <a:spcPct val="90000"/>
              </a:lnSpc>
              <a:buNone/>
            </a:pPr>
            <a:endParaRPr lang="en-US" sz="1700" dirty="0"/>
          </a:p>
        </p:txBody>
      </p:sp>
      <p:pic>
        <p:nvPicPr>
          <p:cNvPr id="6146" name="Picture 2" descr="Frontiers | The Affective Core of the Self: A Neuro-Archetypical  Perspective on the Foundations of Human (and Animal) Subjectivity |  Psychology">
            <a:extLst>
              <a:ext uri="{FF2B5EF4-FFF2-40B4-BE49-F238E27FC236}">
                <a16:creationId xmlns:a16="http://schemas.microsoft.com/office/drawing/2014/main" id="{28CE032F-26CE-490B-975A-B2621FF57D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0936" y="1690912"/>
            <a:ext cx="3445714" cy="339997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4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8AE0-A079-40DB-8562-27C46BFD297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FDECBE5-A57B-440A-A03D-1A5F3072C174}"/>
              </a:ext>
            </a:extLst>
          </p:cNvPr>
          <p:cNvSpPr>
            <a:spLocks noGrp="1"/>
          </p:cNvSpPr>
          <p:nvPr>
            <p:ph idx="1"/>
          </p:nvPr>
        </p:nvSpPr>
        <p:spPr/>
        <p:txBody>
          <a:bodyPr/>
          <a:lstStyle/>
          <a:p>
            <a:pPr marL="342900" indent="-342900">
              <a:buAutoNum type="arabicPeriod"/>
            </a:pPr>
            <a:r>
              <a:rPr lang="en-US"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Human Nature</a:t>
            </a:r>
          </a:p>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Addictions</a:t>
            </a:r>
          </a:p>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Treatment</a:t>
            </a:r>
          </a:p>
          <a:p>
            <a:pPr marL="0" indent="0">
              <a:buNone/>
            </a:pPr>
            <a:endParaRPr lang="en-US" dirty="0"/>
          </a:p>
          <a:p>
            <a:pPr marL="0" indent="0">
              <a:buNone/>
            </a:pPr>
            <a:r>
              <a:rPr lang="en-US" dirty="0"/>
              <a:t>To understand addiction we need to understand emotional pain, to understand emotional pain we need to understand emotion, and to understand emotion we need to understand human nature.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669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AFCF-EC61-71B2-BF7C-4EF502E58219}"/>
              </a:ext>
            </a:extLst>
          </p:cNvPr>
          <p:cNvSpPr>
            <a:spLocks noGrp="1"/>
          </p:cNvSpPr>
          <p:nvPr>
            <p:ph type="title"/>
          </p:nvPr>
        </p:nvSpPr>
        <p:spPr/>
        <p:txBody>
          <a:bodyPr/>
          <a:lstStyle/>
          <a:p>
            <a:r>
              <a:rPr lang="en-US" dirty="0"/>
              <a:t>Why do we have intense negative feelings?</a:t>
            </a:r>
            <a:br>
              <a:rPr lang="en-US" dirty="0"/>
            </a:br>
            <a:r>
              <a:rPr lang="en-US" dirty="0"/>
              <a:t>“Ancestral voices”</a:t>
            </a:r>
          </a:p>
        </p:txBody>
      </p:sp>
      <p:sp>
        <p:nvSpPr>
          <p:cNvPr id="3" name="Content Placeholder 2">
            <a:extLst>
              <a:ext uri="{FF2B5EF4-FFF2-40B4-BE49-F238E27FC236}">
                <a16:creationId xmlns:a16="http://schemas.microsoft.com/office/drawing/2014/main" id="{411E4104-2CBD-8D2B-5A55-119F65E01DE8}"/>
              </a:ext>
            </a:extLst>
          </p:cNvPr>
          <p:cNvSpPr>
            <a:spLocks noGrp="1"/>
          </p:cNvSpPr>
          <p:nvPr>
            <p:ph idx="1"/>
          </p:nvPr>
        </p:nvSpPr>
        <p:spPr/>
        <p:txBody>
          <a:bodyPr/>
          <a:lstStyle/>
          <a:p>
            <a:r>
              <a:rPr lang="en-US" dirty="0"/>
              <a:t>Biologically and psychologically</a:t>
            </a:r>
          </a:p>
          <a:p>
            <a:pPr lvl="1"/>
            <a:r>
              <a:rPr lang="en-US" dirty="0"/>
              <a:t>Let us know that a need must be met </a:t>
            </a:r>
            <a:r>
              <a:rPr lang="en-US" i="1" dirty="0"/>
              <a:t>right now</a:t>
            </a:r>
          </a:p>
          <a:p>
            <a:pPr lvl="1"/>
            <a:r>
              <a:rPr lang="en-US" dirty="0"/>
              <a:t>Let us know which need must be met </a:t>
            </a:r>
          </a:p>
          <a:p>
            <a:pPr lvl="1"/>
            <a:r>
              <a:rPr lang="en-US" dirty="0"/>
              <a:t>Push us to act, due to the negative valence of the feeling</a:t>
            </a:r>
          </a:p>
          <a:p>
            <a:pPr lvl="1"/>
            <a:endParaRPr lang="en-US" dirty="0"/>
          </a:p>
          <a:p>
            <a:pPr marL="457200" lvl="1" indent="0">
              <a:buNone/>
            </a:pPr>
            <a:r>
              <a:rPr lang="en-US" dirty="0"/>
              <a:t>“…an instinct appears to us as a concept on the frontier between the mental and the somatic, as the psychical representative of the stimuli originating from within the organism and reaching the mind, as </a:t>
            </a:r>
            <a:r>
              <a:rPr lang="en-US" u="sng" dirty="0"/>
              <a:t>a measure of the demand made upon the mind for work in consequence of its connection with the body</a:t>
            </a:r>
            <a:r>
              <a:rPr lang="en-US" dirty="0"/>
              <a:t>.” </a:t>
            </a:r>
          </a:p>
          <a:p>
            <a:pPr marL="457200" lvl="1" indent="0">
              <a:buNone/>
            </a:pPr>
            <a:r>
              <a:rPr lang="en-US" i="1" dirty="0"/>
              <a:t>Freud, Instincts And Their Vicissitudes, 1915 pp. 121-122</a:t>
            </a:r>
          </a:p>
        </p:txBody>
      </p:sp>
    </p:spTree>
    <p:extLst>
      <p:ext uri="{BB962C8B-B14F-4D97-AF65-F5344CB8AC3E}">
        <p14:creationId xmlns:p14="http://schemas.microsoft.com/office/powerpoint/2010/main" val="178005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FB0E-E88F-E330-195F-66C366FEF296}"/>
              </a:ext>
            </a:extLst>
          </p:cNvPr>
          <p:cNvSpPr>
            <a:spLocks noGrp="1"/>
          </p:cNvSpPr>
          <p:nvPr>
            <p:ph type="title"/>
          </p:nvPr>
        </p:nvSpPr>
        <p:spPr>
          <a:xfrm>
            <a:off x="685802" y="-123095"/>
            <a:ext cx="10131425" cy="1456267"/>
          </a:xfrm>
        </p:spPr>
        <p:txBody>
          <a:bodyPr/>
          <a:lstStyle/>
          <a:p>
            <a:pPr algn="ctr"/>
            <a:r>
              <a:rPr lang="en-US" dirty="0"/>
              <a:t>Human nature </a:t>
            </a:r>
          </a:p>
        </p:txBody>
      </p:sp>
      <p:sp>
        <p:nvSpPr>
          <p:cNvPr id="3" name="Content Placeholder 2">
            <a:extLst>
              <a:ext uri="{FF2B5EF4-FFF2-40B4-BE49-F238E27FC236}">
                <a16:creationId xmlns:a16="http://schemas.microsoft.com/office/drawing/2014/main" id="{5FB53CA0-487E-A1DC-B96B-DD15D461697E}"/>
              </a:ext>
            </a:extLst>
          </p:cNvPr>
          <p:cNvSpPr>
            <a:spLocks noGrp="1"/>
          </p:cNvSpPr>
          <p:nvPr>
            <p:ph idx="1"/>
          </p:nvPr>
        </p:nvSpPr>
        <p:spPr>
          <a:xfrm>
            <a:off x="685802" y="931980"/>
            <a:ext cx="10131425" cy="5714999"/>
          </a:xfrm>
        </p:spPr>
        <p:txBody>
          <a:bodyPr>
            <a:normAutofit/>
          </a:bodyPr>
          <a:lstStyle/>
          <a:p>
            <a:r>
              <a:rPr lang="en-US" dirty="0"/>
              <a:t>Humans are driven to survive, motivated by survival</a:t>
            </a:r>
          </a:p>
          <a:p>
            <a:r>
              <a:rPr lang="en-US" dirty="0"/>
              <a:t>Humans have needs which must be met</a:t>
            </a:r>
          </a:p>
          <a:p>
            <a:r>
              <a:rPr lang="en-US" dirty="0"/>
              <a:t>Free-Energy;</a:t>
            </a:r>
          </a:p>
          <a:p>
            <a:pPr lvl="1"/>
            <a:r>
              <a:rPr lang="en-US" sz="1400" dirty="0" err="1"/>
              <a:t>Formalises</a:t>
            </a:r>
            <a:r>
              <a:rPr lang="en-US" sz="1400" dirty="0"/>
              <a:t> the function and structure by which we survive, by decreasing entropy</a:t>
            </a:r>
          </a:p>
          <a:p>
            <a:pPr lvl="1"/>
            <a:r>
              <a:rPr lang="en-US" sz="1400" dirty="0"/>
              <a:t>Organisms have a minimal </a:t>
            </a:r>
          </a:p>
          <a:p>
            <a:pPr lvl="2"/>
            <a:r>
              <a:rPr lang="en-US" sz="1200" dirty="0"/>
              <a:t>Function; decrease FE/entropy/surprise/prediction error</a:t>
            </a:r>
          </a:p>
          <a:p>
            <a:pPr lvl="2"/>
            <a:r>
              <a:rPr lang="en-US" sz="1200" dirty="0"/>
              <a:t>Structure; sensation, internal working model of external world, motor</a:t>
            </a:r>
          </a:p>
          <a:p>
            <a:pPr lvl="1"/>
            <a:r>
              <a:rPr lang="en-US" sz="1400" dirty="0"/>
              <a:t>Compulsive </a:t>
            </a:r>
            <a:r>
              <a:rPr lang="en-US" sz="1400" dirty="0" err="1"/>
              <a:t>behaviours</a:t>
            </a:r>
            <a:r>
              <a:rPr lang="en-US" sz="1400" dirty="0"/>
              <a:t> are learnt motor programs triggered by a perceived threat/need to survive, based in past experiences</a:t>
            </a:r>
          </a:p>
          <a:p>
            <a:r>
              <a:rPr lang="en-US" dirty="0">
                <a:solidFill>
                  <a:schemeClr val="accent1">
                    <a:lumMod val="60000"/>
                    <a:lumOff val="40000"/>
                  </a:schemeClr>
                </a:solidFill>
              </a:rPr>
              <a:t>Affective Neuroscience</a:t>
            </a:r>
          </a:p>
          <a:p>
            <a:pPr lvl="1"/>
            <a:r>
              <a:rPr lang="en-US" sz="1400" dirty="0">
                <a:solidFill>
                  <a:schemeClr val="accent1">
                    <a:lumMod val="60000"/>
                    <a:lumOff val="40000"/>
                  </a:schemeClr>
                </a:solidFill>
              </a:rPr>
              <a:t>Human needs are represented by sub-cortical circuits which are connected to feelings</a:t>
            </a:r>
          </a:p>
          <a:p>
            <a:pPr lvl="1"/>
            <a:r>
              <a:rPr lang="en-US" sz="1400" dirty="0">
                <a:solidFill>
                  <a:schemeClr val="accent1">
                    <a:lumMod val="60000"/>
                    <a:lumOff val="40000"/>
                  </a:schemeClr>
                </a:solidFill>
              </a:rPr>
              <a:t>Needs not met = aversive feeling, Needs met = rewarding feeling</a:t>
            </a:r>
          </a:p>
          <a:p>
            <a:pPr lvl="1"/>
            <a:r>
              <a:rPr lang="en-US" sz="1400" dirty="0">
                <a:solidFill>
                  <a:schemeClr val="accent1">
                    <a:lumMod val="60000"/>
                    <a:lumOff val="40000"/>
                  </a:schemeClr>
                </a:solidFill>
              </a:rPr>
              <a:t>FE + AN = we will compulsively do what makes us feel better, or not feel worse (</a:t>
            </a:r>
            <a:r>
              <a:rPr lang="en-US" sz="1400" u="sng" dirty="0">
                <a:solidFill>
                  <a:schemeClr val="accent1">
                    <a:lumMod val="60000"/>
                    <a:lumOff val="40000"/>
                  </a:schemeClr>
                </a:solidFill>
              </a:rPr>
              <a:t>to escape pain</a:t>
            </a:r>
            <a:r>
              <a:rPr lang="en-US" sz="1400" dirty="0">
                <a:solidFill>
                  <a:schemeClr val="accent1">
                    <a:lumMod val="60000"/>
                    <a:lumOff val="40000"/>
                  </a:schemeClr>
                </a:solidFill>
              </a:rPr>
              <a:t>) = perceived survival (learnt)</a:t>
            </a:r>
          </a:p>
          <a:p>
            <a:r>
              <a:rPr lang="en-US" dirty="0"/>
              <a:t>Psychoanalytic developmental theory</a:t>
            </a:r>
          </a:p>
          <a:p>
            <a:pPr lvl="1"/>
            <a:r>
              <a:rPr lang="en-US" sz="1400" dirty="0"/>
              <a:t>Our personalities are shaped by conflict, by intensity of unresolved emotional pain, leading to compulsive traits</a:t>
            </a:r>
          </a:p>
        </p:txBody>
      </p:sp>
    </p:spTree>
    <p:extLst>
      <p:ext uri="{BB962C8B-B14F-4D97-AF65-F5344CB8AC3E}">
        <p14:creationId xmlns:p14="http://schemas.microsoft.com/office/powerpoint/2010/main" val="147733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15DC205-FC90-402B-94CE-18BDE8144F65}"/>
              </a:ext>
            </a:extLst>
          </p:cNvPr>
          <p:cNvSpPr/>
          <p:nvPr/>
        </p:nvSpPr>
        <p:spPr>
          <a:xfrm>
            <a:off x="5201961" y="1297147"/>
            <a:ext cx="5004262" cy="4405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E46756-5E44-4719-8BC1-32B8F87CB3E1}"/>
              </a:ext>
            </a:extLst>
          </p:cNvPr>
          <p:cNvSpPr txBox="1"/>
          <p:nvPr/>
        </p:nvSpPr>
        <p:spPr>
          <a:xfrm>
            <a:off x="6581873" y="705049"/>
            <a:ext cx="3998422" cy="369332"/>
          </a:xfrm>
          <a:prstGeom prst="rect">
            <a:avLst/>
          </a:prstGeom>
          <a:noFill/>
        </p:spPr>
        <p:txBody>
          <a:bodyPr wrap="square" rtlCol="0">
            <a:spAutoFit/>
          </a:bodyPr>
          <a:lstStyle/>
          <a:p>
            <a:r>
              <a:rPr lang="en-US" dirty="0"/>
              <a:t>Psychoanalytic theory</a:t>
            </a:r>
          </a:p>
        </p:txBody>
      </p:sp>
      <p:sp>
        <p:nvSpPr>
          <p:cNvPr id="6" name="TextBox 5">
            <a:extLst>
              <a:ext uri="{FF2B5EF4-FFF2-40B4-BE49-F238E27FC236}">
                <a16:creationId xmlns:a16="http://schemas.microsoft.com/office/drawing/2014/main" id="{04FB3AEA-CBB5-4C49-B8F6-08C4919A07A8}"/>
              </a:ext>
            </a:extLst>
          </p:cNvPr>
          <p:cNvSpPr txBox="1"/>
          <p:nvPr/>
        </p:nvSpPr>
        <p:spPr>
          <a:xfrm>
            <a:off x="9433139" y="5915448"/>
            <a:ext cx="3998422" cy="369332"/>
          </a:xfrm>
          <a:prstGeom prst="rect">
            <a:avLst/>
          </a:prstGeom>
          <a:noFill/>
        </p:spPr>
        <p:txBody>
          <a:bodyPr wrap="square" rtlCol="0">
            <a:spAutoFit/>
          </a:bodyPr>
          <a:lstStyle/>
          <a:p>
            <a:r>
              <a:rPr lang="en-US" dirty="0"/>
              <a:t>Affective Neuroscience</a:t>
            </a:r>
          </a:p>
        </p:txBody>
      </p:sp>
      <p:sp>
        <p:nvSpPr>
          <p:cNvPr id="7" name="TextBox 6">
            <a:extLst>
              <a:ext uri="{FF2B5EF4-FFF2-40B4-BE49-F238E27FC236}">
                <a16:creationId xmlns:a16="http://schemas.microsoft.com/office/drawing/2014/main" id="{4413A845-6EE9-49AE-89A6-C6D95C2BACFF}"/>
              </a:ext>
            </a:extLst>
          </p:cNvPr>
          <p:cNvSpPr txBox="1"/>
          <p:nvPr/>
        </p:nvSpPr>
        <p:spPr>
          <a:xfrm>
            <a:off x="3625314" y="5915448"/>
            <a:ext cx="3998422" cy="369332"/>
          </a:xfrm>
          <a:prstGeom prst="rect">
            <a:avLst/>
          </a:prstGeom>
          <a:noFill/>
        </p:spPr>
        <p:txBody>
          <a:bodyPr wrap="square" rtlCol="0">
            <a:spAutoFit/>
          </a:bodyPr>
          <a:lstStyle/>
          <a:p>
            <a:r>
              <a:rPr lang="en-US" dirty="0"/>
              <a:t>Free-Energy Principle</a:t>
            </a:r>
          </a:p>
        </p:txBody>
      </p:sp>
      <p:sp>
        <p:nvSpPr>
          <p:cNvPr id="8" name="TextBox 7">
            <a:extLst>
              <a:ext uri="{FF2B5EF4-FFF2-40B4-BE49-F238E27FC236}">
                <a16:creationId xmlns:a16="http://schemas.microsoft.com/office/drawing/2014/main" id="{CB51DC50-9BB8-44A2-A147-C2B0B6F1F7C2}"/>
              </a:ext>
            </a:extLst>
          </p:cNvPr>
          <p:cNvSpPr txBox="1"/>
          <p:nvPr/>
        </p:nvSpPr>
        <p:spPr>
          <a:xfrm>
            <a:off x="6594343" y="4192741"/>
            <a:ext cx="2219498" cy="369332"/>
          </a:xfrm>
          <a:prstGeom prst="rect">
            <a:avLst/>
          </a:prstGeom>
          <a:noFill/>
        </p:spPr>
        <p:txBody>
          <a:bodyPr wrap="square" rtlCol="0">
            <a:spAutoFit/>
          </a:bodyPr>
          <a:lstStyle/>
          <a:p>
            <a:r>
              <a:rPr lang="en-US" dirty="0"/>
              <a:t>Philosophy (of Mind)</a:t>
            </a:r>
          </a:p>
        </p:txBody>
      </p:sp>
      <p:sp>
        <p:nvSpPr>
          <p:cNvPr id="9" name="TextBox 8">
            <a:extLst>
              <a:ext uri="{FF2B5EF4-FFF2-40B4-BE49-F238E27FC236}">
                <a16:creationId xmlns:a16="http://schemas.microsoft.com/office/drawing/2014/main" id="{C079708D-031D-75D1-6CF6-1AE8195E8713}"/>
              </a:ext>
            </a:extLst>
          </p:cNvPr>
          <p:cNvSpPr txBox="1"/>
          <p:nvPr/>
        </p:nvSpPr>
        <p:spPr>
          <a:xfrm>
            <a:off x="373711" y="437322"/>
            <a:ext cx="3832529" cy="2246769"/>
          </a:xfrm>
          <a:prstGeom prst="rect">
            <a:avLst/>
          </a:prstGeom>
          <a:noFill/>
        </p:spPr>
        <p:txBody>
          <a:bodyPr wrap="square" rtlCol="0">
            <a:spAutoFit/>
          </a:bodyPr>
          <a:lstStyle/>
          <a:p>
            <a:r>
              <a:rPr lang="en-US" sz="2800" dirty="0"/>
              <a:t>What do contemporary models of the mind/human nature say about compulsive and impulsive </a:t>
            </a:r>
            <a:r>
              <a:rPr lang="en-US" sz="2800" dirty="0" err="1"/>
              <a:t>behaviours</a:t>
            </a:r>
            <a:r>
              <a:rPr lang="en-US" sz="2800" dirty="0"/>
              <a:t>?</a:t>
            </a:r>
          </a:p>
        </p:txBody>
      </p:sp>
    </p:spTree>
    <p:extLst>
      <p:ext uri="{BB962C8B-B14F-4D97-AF65-F5344CB8AC3E}">
        <p14:creationId xmlns:p14="http://schemas.microsoft.com/office/powerpoint/2010/main" val="52907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210D-CEF1-41EF-8B27-9BE25483DA00}"/>
              </a:ext>
            </a:extLst>
          </p:cNvPr>
          <p:cNvSpPr>
            <a:spLocks noGrp="1"/>
          </p:cNvSpPr>
          <p:nvPr>
            <p:ph type="title"/>
          </p:nvPr>
        </p:nvSpPr>
        <p:spPr>
          <a:xfrm>
            <a:off x="685802" y="609600"/>
            <a:ext cx="6282266" cy="1456267"/>
          </a:xfrm>
        </p:spPr>
        <p:txBody>
          <a:bodyPr>
            <a:normAutofit/>
          </a:bodyPr>
          <a:lstStyle/>
          <a:p>
            <a:r>
              <a:rPr lang="en-US" dirty="0"/>
              <a:t>Emotions and learning/development</a:t>
            </a:r>
          </a:p>
        </p:txBody>
      </p:sp>
      <p:sp>
        <p:nvSpPr>
          <p:cNvPr id="3" name="Content Placeholder 2">
            <a:extLst>
              <a:ext uri="{FF2B5EF4-FFF2-40B4-BE49-F238E27FC236}">
                <a16:creationId xmlns:a16="http://schemas.microsoft.com/office/drawing/2014/main" id="{01E66E5D-6DE0-44EE-8D33-C2622F4AB3DB}"/>
              </a:ext>
            </a:extLst>
          </p:cNvPr>
          <p:cNvSpPr>
            <a:spLocks noGrp="1"/>
          </p:cNvSpPr>
          <p:nvPr>
            <p:ph idx="1"/>
          </p:nvPr>
        </p:nvSpPr>
        <p:spPr>
          <a:xfrm>
            <a:off x="685802" y="2142067"/>
            <a:ext cx="6282266" cy="3649133"/>
          </a:xfrm>
        </p:spPr>
        <p:txBody>
          <a:bodyPr>
            <a:normAutofit fontScale="92500" lnSpcReduction="10000"/>
          </a:bodyPr>
          <a:lstStyle/>
          <a:p>
            <a:pPr>
              <a:lnSpc>
                <a:spcPct val="90000"/>
              </a:lnSpc>
            </a:pPr>
            <a:endParaRPr lang="en-US" sz="1700" dirty="0"/>
          </a:p>
          <a:p>
            <a:pPr>
              <a:lnSpc>
                <a:spcPct val="90000"/>
              </a:lnSpc>
            </a:pPr>
            <a:r>
              <a:rPr lang="en-US" sz="1700" dirty="0"/>
              <a:t>Feelings guide learning/development</a:t>
            </a:r>
          </a:p>
          <a:p>
            <a:pPr>
              <a:lnSpc>
                <a:spcPct val="90000"/>
              </a:lnSpc>
            </a:pPr>
            <a:r>
              <a:rPr lang="en-US" sz="1700" dirty="0"/>
              <a:t>Conditioning in animals/humans likely based in feeling states</a:t>
            </a:r>
          </a:p>
          <a:p>
            <a:pPr>
              <a:lnSpc>
                <a:spcPct val="90000"/>
              </a:lnSpc>
            </a:pPr>
            <a:endParaRPr lang="en-US" sz="1700" dirty="0"/>
          </a:p>
          <a:p>
            <a:pPr>
              <a:lnSpc>
                <a:spcPct val="90000"/>
              </a:lnSpc>
            </a:pPr>
            <a:r>
              <a:rPr lang="en-US" sz="1700" dirty="0"/>
              <a:t>Skinner</a:t>
            </a:r>
          </a:p>
          <a:p>
            <a:pPr marL="457200" lvl="1" indent="0">
              <a:lnSpc>
                <a:spcPct val="90000"/>
              </a:lnSpc>
              <a:buNone/>
            </a:pPr>
            <a:r>
              <a:rPr lang="en-US" dirty="0">
                <a:latin typeface="Calibri" panose="020F0502020204030204" pitchFamily="34" charset="0"/>
                <a:ea typeface="Calibri" panose="020F0502020204030204" pitchFamily="34" charset="0"/>
                <a:cs typeface="Calibri" panose="020F0502020204030204" pitchFamily="34" charset="0"/>
              </a:rPr>
              <a:t>“A </a:t>
            </a:r>
            <a:r>
              <a:rPr lang="en-US" dirty="0" err="1">
                <a:latin typeface="Calibri" panose="020F0502020204030204" pitchFamily="34" charset="0"/>
                <a:ea typeface="Calibri" panose="020F0502020204030204" pitchFamily="34" charset="0"/>
                <a:cs typeface="Calibri" panose="020F0502020204030204" pitchFamily="34" charset="0"/>
              </a:rPr>
              <a:t>behavioural</a:t>
            </a:r>
            <a:r>
              <a:rPr lang="en-US" dirty="0">
                <a:latin typeface="Calibri" panose="020F0502020204030204" pitchFamily="34" charset="0"/>
                <a:ea typeface="Calibri" panose="020F0502020204030204" pitchFamily="34" charset="0"/>
                <a:cs typeface="Calibri" panose="020F0502020204030204" pitchFamily="34" charset="0"/>
              </a:rPr>
              <a:t> account has two unavoidable gaps – between stimulus and response, and between reinforcement and a resulting change in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sz="1700" dirty="0"/>
          </a:p>
          <a:p>
            <a:pPr>
              <a:lnSpc>
                <a:spcPct val="90000"/>
              </a:lnSpc>
            </a:pPr>
            <a:r>
              <a:rPr lang="en-US" sz="1700" dirty="0" err="1"/>
              <a:t>Panksepp</a:t>
            </a:r>
            <a:endParaRPr lang="en-US" sz="1700" dirty="0"/>
          </a:p>
          <a:p>
            <a:pPr marL="457200" lvl="1" indent="0">
              <a:lnSpc>
                <a:spcPct val="90000"/>
              </a:lnSpc>
              <a:buNone/>
            </a:pPr>
            <a:r>
              <a:rPr lang="en-US" dirty="0"/>
              <a:t>“…no, Skinner would never have accepted that rats have feelings. I gave him a chance, but he blew me off”</a:t>
            </a:r>
          </a:p>
          <a:p>
            <a:pPr marL="457200" lvl="1" indent="0">
              <a:lnSpc>
                <a:spcPct val="90000"/>
              </a:lnSpc>
              <a:buNone/>
            </a:pPr>
            <a:endParaRPr lang="en-US" sz="1700" dirty="0"/>
          </a:p>
          <a:p>
            <a:pPr>
              <a:lnSpc>
                <a:spcPct val="90000"/>
              </a:lnSpc>
            </a:pPr>
            <a:endParaRPr lang="en-US" sz="1700" dirty="0"/>
          </a:p>
        </p:txBody>
      </p:sp>
      <p:pic>
        <p:nvPicPr>
          <p:cNvPr id="7170" name="Picture 2" descr="B.F. Skinner&quot; Portrait Art Print by Xiquid | Society6">
            <a:extLst>
              <a:ext uri="{FF2B5EF4-FFF2-40B4-BE49-F238E27FC236}">
                <a16:creationId xmlns:a16="http://schemas.microsoft.com/office/drawing/2014/main" id="{BB0708F3-FB0D-4B29-B965-FD8EB72073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0936" y="1668042"/>
            <a:ext cx="3445714" cy="344571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5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F3FC-8408-43ED-91DA-43A431479FC5}"/>
              </a:ext>
            </a:extLst>
          </p:cNvPr>
          <p:cNvSpPr>
            <a:spLocks noGrp="1"/>
          </p:cNvSpPr>
          <p:nvPr>
            <p:ph type="title"/>
          </p:nvPr>
        </p:nvSpPr>
        <p:spPr>
          <a:xfrm>
            <a:off x="1327255" y="1030288"/>
            <a:ext cx="4099947" cy="1035579"/>
          </a:xfrm>
        </p:spPr>
        <p:txBody>
          <a:bodyPr>
            <a:normAutofit/>
          </a:bodyPr>
          <a:lstStyle/>
          <a:p>
            <a:r>
              <a:rPr lang="en-US" dirty="0"/>
              <a:t>conditioning</a:t>
            </a:r>
          </a:p>
        </p:txBody>
      </p:sp>
      <p:sp>
        <p:nvSpPr>
          <p:cNvPr id="3" name="Content Placeholder 2">
            <a:extLst>
              <a:ext uri="{FF2B5EF4-FFF2-40B4-BE49-F238E27FC236}">
                <a16:creationId xmlns:a16="http://schemas.microsoft.com/office/drawing/2014/main" id="{2EF7583F-8CFE-493B-AAB5-0499B7EA66B0}"/>
              </a:ext>
            </a:extLst>
          </p:cNvPr>
          <p:cNvSpPr>
            <a:spLocks noGrp="1"/>
          </p:cNvSpPr>
          <p:nvPr>
            <p:ph idx="1"/>
          </p:nvPr>
        </p:nvSpPr>
        <p:spPr>
          <a:xfrm>
            <a:off x="1327255" y="2142067"/>
            <a:ext cx="4099947" cy="3649133"/>
          </a:xfrm>
        </p:spPr>
        <p:txBody>
          <a:bodyPr>
            <a:normAutofit/>
          </a:bodyPr>
          <a:lstStyle/>
          <a:p>
            <a:r>
              <a:rPr lang="en-US" dirty="0"/>
              <a:t>What happens “between stimulus and response”?</a:t>
            </a:r>
          </a:p>
          <a:p>
            <a:r>
              <a:rPr lang="en-US" dirty="0"/>
              <a:t>What is the “gap”?</a:t>
            </a:r>
          </a:p>
          <a:p>
            <a:r>
              <a:rPr lang="en-US" dirty="0" err="1"/>
              <a:t>Panksepp</a:t>
            </a:r>
            <a:r>
              <a:rPr lang="en-US" dirty="0"/>
              <a:t> suggested FEELINGS</a:t>
            </a:r>
          </a:p>
          <a:p>
            <a:r>
              <a:rPr lang="en-US" dirty="0"/>
              <a:t>FEELINGS guide learning/development</a:t>
            </a:r>
          </a:p>
          <a:p>
            <a:r>
              <a:rPr lang="en-US" dirty="0"/>
              <a:t>We are not hedonistic per se, rather our system is such that acts which increase survival feel good, they are ‘rewarding’, and acts which decrease survival feel bad, so we avoid them</a:t>
            </a:r>
          </a:p>
        </p:txBody>
      </p:sp>
      <p:pic>
        <p:nvPicPr>
          <p:cNvPr id="9220" name="Picture 4" descr="Resetting the Addictive Brain | Discover Magazine">
            <a:extLst>
              <a:ext uri="{FF2B5EF4-FFF2-40B4-BE49-F238E27FC236}">
                <a16:creationId xmlns:a16="http://schemas.microsoft.com/office/drawing/2014/main" id="{AE83A515-6CF9-4956-B450-FFA2D04D79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7748" y="639098"/>
            <a:ext cx="3574014"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8" name="Picture 2" descr="Wired for Bliss | Could this Happen?">
            <a:extLst>
              <a:ext uri="{FF2B5EF4-FFF2-40B4-BE49-F238E27FC236}">
                <a16:creationId xmlns:a16="http://schemas.microsoft.com/office/drawing/2014/main" id="{8754F464-ADAD-457A-B28A-89D29BDA64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83802" y="3522111"/>
            <a:ext cx="3601905"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67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B39C1-A198-4A00-A8E4-2A1E17CA8B3E}"/>
              </a:ext>
            </a:extLst>
          </p:cNvPr>
          <p:cNvSpPr>
            <a:spLocks noGrp="1"/>
          </p:cNvSpPr>
          <p:nvPr>
            <p:ph type="title"/>
          </p:nvPr>
        </p:nvSpPr>
        <p:spPr>
          <a:xfrm>
            <a:off x="685801" y="533400"/>
            <a:ext cx="10820400" cy="1177092"/>
          </a:xfrm>
        </p:spPr>
        <p:txBody>
          <a:bodyPr anchor="b">
            <a:normAutofit/>
          </a:bodyPr>
          <a:lstStyle/>
          <a:p>
            <a:pPr algn="ctr"/>
            <a:r>
              <a:rPr lang="en-US" sz="4400"/>
              <a:t>development/learning</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EAF9F6-EA04-4EED-AE16-2932D07741E6}"/>
              </a:ext>
            </a:extLst>
          </p:cNvPr>
          <p:cNvSpPr>
            <a:spLocks noGrp="1"/>
          </p:cNvSpPr>
          <p:nvPr>
            <p:ph idx="1"/>
          </p:nvPr>
        </p:nvSpPr>
        <p:spPr>
          <a:xfrm>
            <a:off x="685801" y="2182092"/>
            <a:ext cx="10820400" cy="4142508"/>
          </a:xfrm>
        </p:spPr>
        <p:txBody>
          <a:bodyPr anchor="t">
            <a:normAutofit/>
          </a:bodyPr>
          <a:lstStyle/>
          <a:p>
            <a:pPr>
              <a:lnSpc>
                <a:spcPct val="90000"/>
              </a:lnSpc>
            </a:pPr>
            <a:r>
              <a:rPr lang="en-US" sz="1900" dirty="0"/>
              <a:t>“Memory… is a useful tool for anticipating and dealing with future events… by anticipating survival issues, intrinsic affective states provide immediate guidance of </a:t>
            </a:r>
            <a:r>
              <a:rPr lang="en-US" sz="1900" dirty="0" err="1"/>
              <a:t>behaviour</a:t>
            </a:r>
            <a:r>
              <a:rPr lang="en-US" sz="1900" dirty="0"/>
              <a:t>. These feelings are connected to world events through learning… </a:t>
            </a:r>
            <a:r>
              <a:rPr lang="en-US" sz="1900" u="sng" dirty="0"/>
              <a:t>Thus, through the blending of our instinctual emotional abilities and associated memories of external life events, </a:t>
            </a:r>
            <a:r>
              <a:rPr lang="en-US" sz="1900" i="1" u="sng" dirty="0"/>
              <a:t>we begin to experience many neutral aspects of the world affectively</a:t>
            </a:r>
            <a:r>
              <a:rPr lang="en-US" sz="1900" u="sng" dirty="0"/>
              <a:t>”</a:t>
            </a:r>
            <a:r>
              <a:rPr lang="en-US" sz="1900" dirty="0"/>
              <a:t>. </a:t>
            </a:r>
          </a:p>
          <a:p>
            <a:pPr>
              <a:lnSpc>
                <a:spcPct val="90000"/>
              </a:lnSpc>
            </a:pPr>
            <a:r>
              <a:rPr lang="en-US" sz="1900" dirty="0"/>
              <a:t>“…the unconditioned emotional responses to environmental events are the felt ‘rewards’ and ‘punishments’ within the brain.”</a:t>
            </a:r>
          </a:p>
          <a:p>
            <a:pPr>
              <a:lnSpc>
                <a:spcPct val="90000"/>
              </a:lnSpc>
            </a:pPr>
            <a:r>
              <a:rPr lang="en-US" sz="1900" dirty="0"/>
              <a:t>“Emotional learning involves the acquisition of an emotional response to a previously neutral experience. Emotional memory is the retention of their response over time.”</a:t>
            </a:r>
          </a:p>
          <a:p>
            <a:pPr>
              <a:lnSpc>
                <a:spcPct val="90000"/>
              </a:lnSpc>
            </a:pPr>
            <a:r>
              <a:rPr lang="en-US" sz="1900" dirty="0"/>
              <a:t>“…acquisition of new responses is automatic and involuntary – and all the essential circuitry is situated below the neocortex.” </a:t>
            </a:r>
          </a:p>
          <a:p>
            <a:pPr>
              <a:lnSpc>
                <a:spcPct val="90000"/>
              </a:lnSpc>
            </a:pPr>
            <a:r>
              <a:rPr lang="en-US" sz="1900" dirty="0"/>
              <a:t>Hence, learning is often “</a:t>
            </a:r>
            <a:r>
              <a:rPr lang="en-US" sz="1900" u="sng" dirty="0"/>
              <a:t>neither conscious nor cognitive</a:t>
            </a:r>
            <a:r>
              <a:rPr lang="en-US" sz="1900" dirty="0"/>
              <a:t>”. </a:t>
            </a:r>
          </a:p>
          <a:p>
            <a:pPr lvl="1">
              <a:lnSpc>
                <a:spcPct val="90000"/>
              </a:lnSpc>
            </a:pPr>
            <a:r>
              <a:rPr lang="en-US" sz="1700" dirty="0" err="1"/>
              <a:t>Panksepp</a:t>
            </a:r>
            <a:endParaRPr lang="en-US" sz="1700" dirty="0"/>
          </a:p>
        </p:txBody>
      </p:sp>
    </p:spTree>
    <p:extLst>
      <p:ext uri="{BB962C8B-B14F-4D97-AF65-F5344CB8AC3E}">
        <p14:creationId xmlns:p14="http://schemas.microsoft.com/office/powerpoint/2010/main" val="293131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6E14-91C5-4796-BAA4-DDD007A63707}"/>
              </a:ext>
            </a:extLst>
          </p:cNvPr>
          <p:cNvSpPr>
            <a:spLocks noGrp="1"/>
          </p:cNvSpPr>
          <p:nvPr>
            <p:ph type="title"/>
          </p:nvPr>
        </p:nvSpPr>
        <p:spPr>
          <a:xfrm>
            <a:off x="685801" y="609600"/>
            <a:ext cx="10131425" cy="1456267"/>
          </a:xfrm>
        </p:spPr>
        <p:txBody>
          <a:bodyPr>
            <a:normAutofit/>
          </a:bodyPr>
          <a:lstStyle/>
          <a:p>
            <a:r>
              <a:rPr lang="en-US" dirty="0"/>
              <a:t>Development when needs are met</a:t>
            </a:r>
          </a:p>
        </p:txBody>
      </p:sp>
      <p:graphicFrame>
        <p:nvGraphicFramePr>
          <p:cNvPr id="5" name="Content Placeholder 2">
            <a:extLst>
              <a:ext uri="{FF2B5EF4-FFF2-40B4-BE49-F238E27FC236}">
                <a16:creationId xmlns:a16="http://schemas.microsoft.com/office/drawing/2014/main" id="{C2538887-C1CE-4A9A-A642-487048EFB6B2}"/>
              </a:ext>
            </a:extLst>
          </p:cNvPr>
          <p:cNvGraphicFramePr>
            <a:graphicFrameLocks noGrp="1"/>
          </p:cNvGraphicFramePr>
          <p:nvPr>
            <p:ph idx="1"/>
            <p:extLst>
              <p:ext uri="{D42A27DB-BD31-4B8C-83A1-F6EECF244321}">
                <p14:modId xmlns:p14="http://schemas.microsoft.com/office/powerpoint/2010/main" val="1051510380"/>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094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61766-3F80-440A-A6C9-5CC50583736E}"/>
              </a:ext>
            </a:extLst>
          </p:cNvPr>
          <p:cNvSpPr>
            <a:spLocks noGrp="1"/>
          </p:cNvSpPr>
          <p:nvPr>
            <p:ph type="title"/>
          </p:nvPr>
        </p:nvSpPr>
        <p:spPr>
          <a:xfrm>
            <a:off x="685801" y="533400"/>
            <a:ext cx="10820400" cy="1177092"/>
          </a:xfrm>
        </p:spPr>
        <p:txBody>
          <a:bodyPr anchor="b">
            <a:normAutofit/>
          </a:bodyPr>
          <a:lstStyle/>
          <a:p>
            <a:pPr algn="ctr"/>
            <a:r>
              <a:rPr lang="en-US" sz="4400" dirty="0"/>
              <a:t>Development when needs not met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8A6FA7-6B7F-42B4-B3C5-D28AE457B17F}"/>
              </a:ext>
            </a:extLst>
          </p:cNvPr>
          <p:cNvSpPr>
            <a:spLocks noGrp="1"/>
          </p:cNvSpPr>
          <p:nvPr>
            <p:ph idx="1"/>
          </p:nvPr>
        </p:nvSpPr>
        <p:spPr>
          <a:xfrm>
            <a:off x="685801" y="2243892"/>
            <a:ext cx="10820400" cy="3981810"/>
          </a:xfrm>
        </p:spPr>
        <p:txBody>
          <a:bodyPr anchor="t">
            <a:normAutofit/>
          </a:bodyPr>
          <a:lstStyle/>
          <a:p>
            <a:pPr>
              <a:lnSpc>
                <a:spcPct val="90000"/>
              </a:lnSpc>
            </a:pPr>
            <a:r>
              <a:rPr lang="en-US" sz="1400" dirty="0"/>
              <a:t>Childhood full of difficult feelings and conflict</a:t>
            </a:r>
          </a:p>
          <a:p>
            <a:pPr>
              <a:lnSpc>
                <a:spcPct val="90000"/>
              </a:lnSpc>
            </a:pPr>
            <a:r>
              <a:rPr lang="en-US" sz="1400" dirty="0"/>
              <a:t>Learn to meet needs in a compromised way/conflictual way</a:t>
            </a:r>
          </a:p>
          <a:p>
            <a:pPr lvl="1">
              <a:lnSpc>
                <a:spcPct val="90000"/>
              </a:lnSpc>
            </a:pPr>
            <a:r>
              <a:rPr lang="en-US" sz="1400" dirty="0"/>
              <a:t>ATTACHMENT versus FEAR/ANGER</a:t>
            </a:r>
          </a:p>
          <a:p>
            <a:pPr lvl="1">
              <a:lnSpc>
                <a:spcPct val="90000"/>
              </a:lnSpc>
            </a:pPr>
            <a:r>
              <a:rPr lang="en-US" sz="1400" dirty="0"/>
              <a:t>Two general possible outcomes (splitting) – by altering internal working models/predictions</a:t>
            </a:r>
          </a:p>
          <a:p>
            <a:pPr lvl="2">
              <a:lnSpc>
                <a:spcPct val="90000"/>
              </a:lnSpc>
            </a:pPr>
            <a:r>
              <a:rPr lang="en-US" dirty="0"/>
              <a:t>FEAR/ANGER will be ‘sacrificed’ to ATTACHMENT (leads to </a:t>
            </a:r>
            <a:r>
              <a:rPr lang="en-US" u="sng" dirty="0"/>
              <a:t>compulsive</a:t>
            </a:r>
            <a:r>
              <a:rPr lang="en-US" dirty="0"/>
              <a:t> idealization of care-giver, and fear, anger will be repressed and distorted toward self and others as projections)</a:t>
            </a:r>
          </a:p>
          <a:p>
            <a:pPr lvl="2">
              <a:lnSpc>
                <a:spcPct val="90000"/>
              </a:lnSpc>
            </a:pPr>
            <a:r>
              <a:rPr lang="en-US" dirty="0"/>
              <a:t>ATTACHMENT will be ‘sacrificed’ to FEAR/ANGER (leads to </a:t>
            </a:r>
            <a:r>
              <a:rPr lang="en-US" u="sng" dirty="0"/>
              <a:t>compulsive </a:t>
            </a:r>
            <a:r>
              <a:rPr lang="en-US" dirty="0"/>
              <a:t>‘independence’ and repressed loneliness, rejection etc.)</a:t>
            </a:r>
          </a:p>
          <a:p>
            <a:pPr lvl="1">
              <a:lnSpc>
                <a:spcPct val="90000"/>
              </a:lnSpc>
            </a:pPr>
            <a:r>
              <a:rPr lang="en-US" sz="1400" dirty="0"/>
              <a:t>Personality becomes shaped by unmet needs (unresolved painful feelings) and the </a:t>
            </a:r>
            <a:r>
              <a:rPr lang="en-US" sz="1400" u="sng" dirty="0"/>
              <a:t>compulsive</a:t>
            </a:r>
            <a:r>
              <a:rPr lang="en-US" sz="1400" dirty="0"/>
              <a:t> avoidance strategies (which rids us of the difficult feelings by altering our reality – if I don’t feel it, it doesn’t exist)</a:t>
            </a:r>
          </a:p>
          <a:p>
            <a:pPr lvl="1">
              <a:lnSpc>
                <a:spcPct val="90000"/>
              </a:lnSpc>
            </a:pPr>
            <a:r>
              <a:rPr lang="en-US" sz="1400" dirty="0"/>
              <a:t>These unresolved painful feelings, and the structures created to defend against them are the basis for personality development (psychoanalytic developmental theory).</a:t>
            </a:r>
          </a:p>
          <a:p>
            <a:pPr lvl="1">
              <a:lnSpc>
                <a:spcPct val="90000"/>
              </a:lnSpc>
            </a:pPr>
            <a:r>
              <a:rPr lang="en-US" sz="1400" dirty="0"/>
              <a:t>‘Pathology’ is seen in patterns of thoughts, feelings and </a:t>
            </a:r>
            <a:r>
              <a:rPr lang="en-US" sz="1400" dirty="0" err="1"/>
              <a:t>behaviours</a:t>
            </a:r>
            <a:r>
              <a:rPr lang="en-US" sz="1400" dirty="0"/>
              <a:t>, fueled by intolerable feelings (unmet needs), rather than categorical diagnoses</a:t>
            </a:r>
          </a:p>
        </p:txBody>
      </p:sp>
    </p:spTree>
    <p:extLst>
      <p:ext uri="{BB962C8B-B14F-4D97-AF65-F5344CB8AC3E}">
        <p14:creationId xmlns:p14="http://schemas.microsoft.com/office/powerpoint/2010/main" val="283150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4BD9-8167-4B98-AE64-8AF3D1D55413}"/>
              </a:ext>
            </a:extLst>
          </p:cNvPr>
          <p:cNvSpPr>
            <a:spLocks noGrp="1"/>
          </p:cNvSpPr>
          <p:nvPr>
            <p:ph type="title"/>
          </p:nvPr>
        </p:nvSpPr>
        <p:spPr>
          <a:xfrm>
            <a:off x="685801" y="533400"/>
            <a:ext cx="10820400" cy="1177092"/>
          </a:xfrm>
        </p:spPr>
        <p:txBody>
          <a:bodyPr anchor="b">
            <a:normAutofit/>
          </a:bodyPr>
          <a:lstStyle/>
          <a:p>
            <a:pPr algn="ctr"/>
            <a:r>
              <a:rPr lang="en-US" sz="4400" dirty="0"/>
              <a:t>conflict</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28C792-7D23-428E-8C84-DE693D5E4538}"/>
              </a:ext>
            </a:extLst>
          </p:cNvPr>
          <p:cNvSpPr>
            <a:spLocks noGrp="1"/>
          </p:cNvSpPr>
          <p:nvPr>
            <p:ph idx="1"/>
          </p:nvPr>
        </p:nvSpPr>
        <p:spPr>
          <a:xfrm>
            <a:off x="685801" y="2243892"/>
            <a:ext cx="10820400" cy="3547308"/>
          </a:xfrm>
        </p:spPr>
        <p:txBody>
          <a:bodyPr anchor="t">
            <a:normAutofit fontScale="92500" lnSpcReduction="20000"/>
          </a:bodyPr>
          <a:lstStyle/>
          <a:p>
            <a:pPr marL="0" indent="0">
              <a:lnSpc>
                <a:spcPct val="90000"/>
              </a:lnSpc>
              <a:buNone/>
            </a:pPr>
            <a:r>
              <a:rPr lang="en-US" sz="1700" dirty="0"/>
              <a:t>“…</a:t>
            </a:r>
            <a:r>
              <a:rPr lang="en-US" sz="1700" u="sng" dirty="0"/>
              <a:t>any other example of neurotic conflict would show a like incompatibility of conflicting drives and their unconscious and compulsive nature</a:t>
            </a:r>
            <a:r>
              <a:rPr lang="en-US" sz="1700" dirty="0"/>
              <a:t>, leading always to the impossibility of deciding between the contradictory issues involved. Allowing for an indistinct line of demarcation, the difference, then, between normal and neurotic conflicts lies fundamentally in the fact that the disparity between the conflicting issues is much less great for the normal person than for the neurotic. The choices the former has to make are between two modes of action, either of which is feasible within the frame of a fairly integrated personality. </a:t>
            </a:r>
            <a:r>
              <a:rPr lang="en-US" sz="1700" u="sng" dirty="0"/>
              <a:t>Graphically speaking, the conflicting directions diverge only 90 degrees or less, as against the possible 180 degrees confronting the neurotic</a:t>
            </a:r>
            <a:r>
              <a:rPr lang="en-US" sz="1700" dirty="0"/>
              <a:t>”.</a:t>
            </a:r>
          </a:p>
          <a:p>
            <a:pPr marL="0" indent="0">
              <a:lnSpc>
                <a:spcPct val="90000"/>
              </a:lnSpc>
              <a:buNone/>
            </a:pPr>
            <a:r>
              <a:rPr lang="en-US" sz="1700" dirty="0"/>
              <a:t>	Karen Horney, Our Inner Conflicts</a:t>
            </a:r>
          </a:p>
          <a:p>
            <a:pPr marL="0" indent="0">
              <a:lnSpc>
                <a:spcPct val="90000"/>
              </a:lnSpc>
              <a:buNone/>
            </a:pPr>
            <a:endParaRPr lang="en-US" sz="1700" dirty="0"/>
          </a:p>
          <a:p>
            <a:pPr marL="0" indent="0">
              <a:lnSpc>
                <a:spcPct val="90000"/>
              </a:lnSpc>
              <a:buNone/>
            </a:pPr>
            <a:endParaRPr lang="en-US" sz="1700" dirty="0"/>
          </a:p>
          <a:p>
            <a:pPr marL="0" indent="0">
              <a:lnSpc>
                <a:spcPct val="90000"/>
              </a:lnSpc>
              <a:buNone/>
            </a:pPr>
            <a:r>
              <a:rPr lang="en-US" sz="1700" dirty="0"/>
              <a:t>“…describes conflict as irresolvable complexity in the form of a complex set of simultaneous emotions that each separately motivate </a:t>
            </a:r>
            <a:r>
              <a:rPr lang="en-US" sz="1700" dirty="0" err="1"/>
              <a:t>behavioural</a:t>
            </a:r>
            <a:r>
              <a:rPr lang="en-US" sz="1700" dirty="0"/>
              <a:t> plans that are in conflict with one another…the Free Energy Principle perspective suggests that a person’s decision of which policy of action to follow is determined by a </a:t>
            </a:r>
            <a:r>
              <a:rPr lang="en-US" sz="1700" u="sng" dirty="0"/>
              <a:t>compulsion</a:t>
            </a:r>
            <a:r>
              <a:rPr lang="en-US" sz="1700" dirty="0"/>
              <a:t> of which policy is predicted to reduce the physiological free energy (or information “surprise”) the most…”</a:t>
            </a:r>
          </a:p>
          <a:p>
            <a:pPr marL="457200" lvl="1" indent="0">
              <a:lnSpc>
                <a:spcPct val="90000"/>
              </a:lnSpc>
              <a:buNone/>
            </a:pPr>
            <a:r>
              <a:rPr lang="en-US" sz="1500" dirty="0"/>
              <a:t>Patrick </a:t>
            </a:r>
            <a:r>
              <a:rPr lang="en-US" sz="1500" dirty="0" err="1"/>
              <a:t>Connoly</a:t>
            </a:r>
            <a:r>
              <a:rPr lang="en-US" sz="1500" dirty="0"/>
              <a:t>. Frontiers in Psychology. Expected Free Energy Formalizes Conflict Underlying </a:t>
            </a:r>
            <a:r>
              <a:rPr lang="en-US" sz="1500" dirty="0" err="1"/>
              <a:t>Defence</a:t>
            </a:r>
            <a:r>
              <a:rPr lang="en-US" sz="1500" dirty="0"/>
              <a:t> in Freudian Psychoanalysis. July 2018 Vol 9. </a:t>
            </a:r>
          </a:p>
        </p:txBody>
      </p:sp>
    </p:spTree>
    <p:extLst>
      <p:ext uri="{BB962C8B-B14F-4D97-AF65-F5344CB8AC3E}">
        <p14:creationId xmlns:p14="http://schemas.microsoft.com/office/powerpoint/2010/main" val="49513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8EB2-6992-4BE5-A36F-3E4DE7378BA5}"/>
              </a:ext>
            </a:extLst>
          </p:cNvPr>
          <p:cNvSpPr>
            <a:spLocks noGrp="1"/>
          </p:cNvSpPr>
          <p:nvPr>
            <p:ph type="title"/>
          </p:nvPr>
        </p:nvSpPr>
        <p:spPr>
          <a:xfrm>
            <a:off x="685801" y="533400"/>
            <a:ext cx="10820400" cy="1177092"/>
          </a:xfrm>
        </p:spPr>
        <p:txBody>
          <a:bodyPr anchor="b">
            <a:normAutofit/>
          </a:bodyPr>
          <a:lstStyle/>
          <a:p>
            <a:pPr algn="ctr"/>
            <a:r>
              <a:rPr lang="en-US" sz="4400"/>
              <a:t>Conflict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801D20-72AC-4009-99B0-631B80A97050}"/>
              </a:ext>
            </a:extLst>
          </p:cNvPr>
          <p:cNvSpPr>
            <a:spLocks noGrp="1"/>
          </p:cNvSpPr>
          <p:nvPr>
            <p:ph idx="1"/>
          </p:nvPr>
        </p:nvSpPr>
        <p:spPr>
          <a:xfrm>
            <a:off x="685801" y="2243892"/>
            <a:ext cx="10820400" cy="3547308"/>
          </a:xfrm>
        </p:spPr>
        <p:txBody>
          <a:bodyPr anchor="t">
            <a:normAutofit/>
          </a:bodyPr>
          <a:lstStyle/>
          <a:p>
            <a:r>
              <a:rPr lang="en-US" sz="2000" dirty="0"/>
              <a:t>Joseph Sandler: “…symptoms are very carefully constructed as last-line measures when the </a:t>
            </a:r>
            <a:r>
              <a:rPr lang="en-US" sz="2000" dirty="0" err="1"/>
              <a:t>defences</a:t>
            </a:r>
            <a:r>
              <a:rPr lang="en-US" sz="2000" dirty="0"/>
              <a:t> fail. You tell us that this is done in order to preserve well-being, to avoid anxiety, in order to serve the same function the defenses served, even though the individual may suffer from the pain of the symptom.”</a:t>
            </a:r>
          </a:p>
          <a:p>
            <a:r>
              <a:rPr lang="en-US" sz="2000" dirty="0"/>
              <a:t>Anna Freud: </a:t>
            </a:r>
            <a:r>
              <a:rPr lang="en-US" sz="2000" u="sng" dirty="0"/>
              <a:t>“…symptom formation…is a compromise. It avoids the worst, but of course we wouldn’t call it a symptom if it didn’t also cause pain and loss.”</a:t>
            </a:r>
          </a:p>
          <a:p>
            <a:pPr lvl="1"/>
            <a:r>
              <a:rPr lang="en-US" sz="1800" dirty="0"/>
              <a:t>The Analysis of </a:t>
            </a:r>
            <a:r>
              <a:rPr lang="en-US" sz="1800" dirty="0" err="1"/>
              <a:t>Defence</a:t>
            </a:r>
            <a:r>
              <a:rPr lang="en-US" sz="1800" dirty="0"/>
              <a:t> </a:t>
            </a:r>
          </a:p>
          <a:p>
            <a:endParaRPr lang="en-US" sz="2000" dirty="0"/>
          </a:p>
        </p:txBody>
      </p:sp>
    </p:spTree>
    <p:extLst>
      <p:ext uri="{BB962C8B-B14F-4D97-AF65-F5344CB8AC3E}">
        <p14:creationId xmlns:p14="http://schemas.microsoft.com/office/powerpoint/2010/main" val="198149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3C89CDD-6D99-4DAD-816B-DC3754FE6EB6}"/>
              </a:ext>
            </a:extLst>
          </p:cNvPr>
          <p:cNvPicPr>
            <a:picLocks noGrp="1" noChangeAspect="1"/>
          </p:cNvPicPr>
          <p:nvPr>
            <p:ph idx="1"/>
          </p:nvPr>
        </p:nvPicPr>
        <p:blipFill>
          <a:blip r:embed="rId3"/>
          <a:stretch>
            <a:fillRect/>
          </a:stretch>
        </p:blipFill>
        <p:spPr>
          <a:xfrm>
            <a:off x="-15391" y="-23922"/>
            <a:ext cx="12292128" cy="6914322"/>
          </a:xfrm>
        </p:spPr>
      </p:pic>
      <p:sp>
        <p:nvSpPr>
          <p:cNvPr id="2" name="Title 1">
            <a:extLst>
              <a:ext uri="{FF2B5EF4-FFF2-40B4-BE49-F238E27FC236}">
                <a16:creationId xmlns:a16="http://schemas.microsoft.com/office/drawing/2014/main" id="{67EEA2DE-0460-4FB3-9697-6137E9619613}"/>
              </a:ext>
            </a:extLst>
          </p:cNvPr>
          <p:cNvSpPr>
            <a:spLocks noGrp="1"/>
          </p:cNvSpPr>
          <p:nvPr>
            <p:ph type="title"/>
          </p:nvPr>
        </p:nvSpPr>
        <p:spPr>
          <a:xfrm>
            <a:off x="184869" y="275645"/>
            <a:ext cx="11752731" cy="1456267"/>
          </a:xfrm>
        </p:spPr>
        <p:txBody>
          <a:bodyPr>
            <a:normAutofit/>
          </a:bodyPr>
          <a:lstStyle/>
          <a:p>
            <a:r>
              <a:rPr lang="en-US" sz="2800" dirty="0">
                <a:solidFill>
                  <a:schemeClr val="accent1">
                    <a:lumMod val="60000"/>
                    <a:lumOff val="40000"/>
                  </a:schemeClr>
                </a:solidFill>
              </a:rPr>
              <a:t>     Human 																			nature</a:t>
            </a:r>
          </a:p>
        </p:txBody>
      </p:sp>
    </p:spTree>
    <p:extLst>
      <p:ext uri="{BB962C8B-B14F-4D97-AF65-F5344CB8AC3E}">
        <p14:creationId xmlns:p14="http://schemas.microsoft.com/office/powerpoint/2010/main" val="523808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F039-7EE0-49CA-909F-1582248261DA}"/>
              </a:ext>
            </a:extLst>
          </p:cNvPr>
          <p:cNvSpPr>
            <a:spLocks noGrp="1"/>
          </p:cNvSpPr>
          <p:nvPr>
            <p:ph type="title"/>
          </p:nvPr>
        </p:nvSpPr>
        <p:spPr>
          <a:xfrm>
            <a:off x="4754384" y="609599"/>
            <a:ext cx="6282266" cy="1456267"/>
          </a:xfrm>
        </p:spPr>
        <p:txBody>
          <a:bodyPr>
            <a:normAutofit/>
          </a:bodyPr>
          <a:lstStyle/>
          <a:p>
            <a:r>
              <a:rPr lang="en-US" dirty="0"/>
              <a:t>Psychoanalytic developmental theory</a:t>
            </a:r>
          </a:p>
        </p:txBody>
      </p:sp>
      <p:sp>
        <p:nvSpPr>
          <p:cNvPr id="3" name="Content Placeholder 2">
            <a:extLst>
              <a:ext uri="{FF2B5EF4-FFF2-40B4-BE49-F238E27FC236}">
                <a16:creationId xmlns:a16="http://schemas.microsoft.com/office/drawing/2014/main" id="{B6277D6C-B09C-46A3-B16A-EFEB9DE565A0}"/>
              </a:ext>
            </a:extLst>
          </p:cNvPr>
          <p:cNvSpPr>
            <a:spLocks noGrp="1"/>
          </p:cNvSpPr>
          <p:nvPr>
            <p:ph idx="1"/>
          </p:nvPr>
        </p:nvSpPr>
        <p:spPr>
          <a:xfrm>
            <a:off x="4754384" y="2142066"/>
            <a:ext cx="6282266" cy="3649133"/>
          </a:xfrm>
        </p:spPr>
        <p:txBody>
          <a:bodyPr>
            <a:normAutofit/>
          </a:bodyPr>
          <a:lstStyle/>
          <a:p>
            <a:r>
              <a:rPr lang="en-US" dirty="0"/>
              <a:t>“We know, too, that to suppress the development of affect is the true aim of repression, and that its work does not terminate if this aim is not achieved”</a:t>
            </a:r>
          </a:p>
        </p:txBody>
      </p:sp>
      <p:pic>
        <p:nvPicPr>
          <p:cNvPr id="10242" name="Picture 2" descr="Freud's psychoanalytic theories - Wikipedia">
            <a:extLst>
              <a:ext uri="{FF2B5EF4-FFF2-40B4-BE49-F238E27FC236}">
                <a16:creationId xmlns:a16="http://schemas.microsoft.com/office/drawing/2014/main" id="{A5743428-2557-4015-835D-D1A8247C74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55" b="1"/>
          <a:stretch/>
        </p:blipFill>
        <p:spPr bwMode="auto">
          <a:xfrm>
            <a:off x="685800" y="1030288"/>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157F-7D32-4A17-BA7C-8008297B7BD1}"/>
              </a:ext>
            </a:extLst>
          </p:cNvPr>
          <p:cNvSpPr>
            <a:spLocks noGrp="1"/>
          </p:cNvSpPr>
          <p:nvPr>
            <p:ph type="title"/>
          </p:nvPr>
        </p:nvSpPr>
        <p:spPr>
          <a:xfrm>
            <a:off x="4754384" y="609599"/>
            <a:ext cx="6282266" cy="1456267"/>
          </a:xfrm>
        </p:spPr>
        <p:txBody>
          <a:bodyPr>
            <a:normAutofit/>
          </a:bodyPr>
          <a:lstStyle/>
          <a:p>
            <a:r>
              <a:rPr lang="en-US" dirty="0"/>
              <a:t>Psychoanalytic developmental theory</a:t>
            </a:r>
          </a:p>
        </p:txBody>
      </p:sp>
      <p:sp>
        <p:nvSpPr>
          <p:cNvPr id="3" name="Content Placeholder 2">
            <a:extLst>
              <a:ext uri="{FF2B5EF4-FFF2-40B4-BE49-F238E27FC236}">
                <a16:creationId xmlns:a16="http://schemas.microsoft.com/office/drawing/2014/main" id="{01822B63-BBD2-4CF3-BAA8-D3B69113FB74}"/>
              </a:ext>
            </a:extLst>
          </p:cNvPr>
          <p:cNvSpPr>
            <a:spLocks noGrp="1"/>
          </p:cNvSpPr>
          <p:nvPr>
            <p:ph idx="1"/>
          </p:nvPr>
        </p:nvSpPr>
        <p:spPr>
          <a:xfrm>
            <a:off x="4754384" y="2142066"/>
            <a:ext cx="6282266" cy="3649133"/>
          </a:xfrm>
        </p:spPr>
        <p:txBody>
          <a:bodyPr>
            <a:normAutofit/>
          </a:bodyPr>
          <a:lstStyle/>
          <a:p>
            <a:r>
              <a:rPr lang="en-US" dirty="0"/>
              <a:t>“…every individual has a limited number of </a:t>
            </a:r>
            <a:r>
              <a:rPr lang="en-US" dirty="0" err="1"/>
              <a:t>defences</a:t>
            </a:r>
            <a:r>
              <a:rPr lang="en-US" dirty="0"/>
              <a:t> at his disposal, and that he may use them against the drive or against the affect, but the defense against the affect is much easier to demonstrate to the patient.”</a:t>
            </a:r>
          </a:p>
          <a:p>
            <a:r>
              <a:rPr lang="en-US" dirty="0"/>
              <a:t>Anna Freud, The Analysis of </a:t>
            </a:r>
            <a:r>
              <a:rPr lang="en-US" dirty="0" err="1"/>
              <a:t>Defence</a:t>
            </a:r>
            <a:endParaRPr lang="en-US" dirty="0"/>
          </a:p>
        </p:txBody>
      </p:sp>
      <p:pic>
        <p:nvPicPr>
          <p:cNvPr id="4" name="Picture 3" descr="A person wearing a hat&#10;&#10;Description automatically generated with low confidence">
            <a:extLst>
              <a:ext uri="{FF2B5EF4-FFF2-40B4-BE49-F238E27FC236}">
                <a16:creationId xmlns:a16="http://schemas.microsoft.com/office/drawing/2014/main" id="{F34537E3-B388-435B-954C-CDE671CCADF4}"/>
              </a:ext>
            </a:extLst>
          </p:cNvPr>
          <p:cNvPicPr>
            <a:picLocks noChangeAspect="1"/>
          </p:cNvPicPr>
          <p:nvPr/>
        </p:nvPicPr>
        <p:blipFill rotWithShape="1">
          <a:blip r:embed="rId4">
            <a:extLst>
              <a:ext uri="{28A0092B-C50C-407E-A947-70E740481C1C}">
                <a14:useLocalDpi xmlns:a14="http://schemas.microsoft.com/office/drawing/2010/main" val="0"/>
              </a:ext>
            </a:extLst>
          </a:blip>
          <a:srcRect l="1902" r="1903" b="1"/>
          <a:stretch/>
        </p:blipFill>
        <p:spPr>
          <a:xfrm>
            <a:off x="685800" y="1030288"/>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100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B8D1-0303-42D9-A132-85D8B3DEA3E2}"/>
              </a:ext>
            </a:extLst>
          </p:cNvPr>
          <p:cNvSpPr>
            <a:spLocks noGrp="1"/>
          </p:cNvSpPr>
          <p:nvPr>
            <p:ph type="title"/>
          </p:nvPr>
        </p:nvSpPr>
        <p:spPr>
          <a:xfrm>
            <a:off x="4754384" y="609599"/>
            <a:ext cx="6282266" cy="1456267"/>
          </a:xfrm>
        </p:spPr>
        <p:txBody>
          <a:bodyPr>
            <a:normAutofit/>
          </a:bodyPr>
          <a:lstStyle/>
          <a:p>
            <a:r>
              <a:rPr lang="en-US" dirty="0"/>
              <a:t>Psychoanalytic developmental theory</a:t>
            </a:r>
          </a:p>
        </p:txBody>
      </p:sp>
      <p:sp>
        <p:nvSpPr>
          <p:cNvPr id="3" name="Content Placeholder 2">
            <a:extLst>
              <a:ext uri="{FF2B5EF4-FFF2-40B4-BE49-F238E27FC236}">
                <a16:creationId xmlns:a16="http://schemas.microsoft.com/office/drawing/2014/main" id="{51B3E329-BD96-4B45-8C9D-DD6DF68CED15}"/>
              </a:ext>
            </a:extLst>
          </p:cNvPr>
          <p:cNvSpPr>
            <a:spLocks noGrp="1"/>
          </p:cNvSpPr>
          <p:nvPr>
            <p:ph idx="1"/>
          </p:nvPr>
        </p:nvSpPr>
        <p:spPr>
          <a:xfrm>
            <a:off x="4754384" y="2142066"/>
            <a:ext cx="6282266" cy="3649133"/>
          </a:xfrm>
        </p:spPr>
        <p:txBody>
          <a:bodyPr>
            <a:normAutofit/>
          </a:bodyPr>
          <a:lstStyle/>
          <a:p>
            <a:r>
              <a:rPr lang="en-US" dirty="0"/>
              <a:t>“The person using a defense is generally trying unconsciously to accomplish one or both of the following: (1) the avoidance or management of some powerful, threatening feeling, usually anxiety but sometimes overwhelming grief, shame, envy, and other disorganizing emotional experiences; and (2) the maintenance of self-esteem.”</a:t>
            </a:r>
          </a:p>
          <a:p>
            <a:r>
              <a:rPr lang="en-US" dirty="0"/>
              <a:t>Nancy McWilliams, Understanding Personality Structure in the  Clinical Process: Psychoanalytic Diagnosis</a:t>
            </a:r>
          </a:p>
          <a:p>
            <a:endParaRPr lang="en-US" dirty="0"/>
          </a:p>
        </p:txBody>
      </p:sp>
      <p:pic>
        <p:nvPicPr>
          <p:cNvPr id="4" name="Picture 3" descr="A person smiling for the camera&#10;&#10;Description automatically generated with medium confidence">
            <a:extLst>
              <a:ext uri="{FF2B5EF4-FFF2-40B4-BE49-F238E27FC236}">
                <a16:creationId xmlns:a16="http://schemas.microsoft.com/office/drawing/2014/main" id="{06B6FB5B-8351-4761-9BAA-58B149ABFB7A}"/>
              </a:ext>
            </a:extLst>
          </p:cNvPr>
          <p:cNvPicPr>
            <a:picLocks noChangeAspect="1"/>
          </p:cNvPicPr>
          <p:nvPr/>
        </p:nvPicPr>
        <p:blipFill rotWithShape="1">
          <a:blip r:embed="rId4">
            <a:extLst>
              <a:ext uri="{28A0092B-C50C-407E-A947-70E740481C1C}">
                <a14:useLocalDpi xmlns:a14="http://schemas.microsoft.com/office/drawing/2010/main" val="0"/>
              </a:ext>
            </a:extLst>
          </a:blip>
          <a:srcRect r="-2" b="13168"/>
          <a:stretch/>
        </p:blipFill>
        <p:spPr>
          <a:xfrm>
            <a:off x="685800" y="1030288"/>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7310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B853-4B86-48D4-AB41-A7394F7072E4}"/>
              </a:ext>
            </a:extLst>
          </p:cNvPr>
          <p:cNvSpPr>
            <a:spLocks noGrp="1"/>
          </p:cNvSpPr>
          <p:nvPr>
            <p:ph type="title"/>
          </p:nvPr>
        </p:nvSpPr>
        <p:spPr>
          <a:xfrm>
            <a:off x="2060577" y="214316"/>
            <a:ext cx="10131425" cy="1456267"/>
          </a:xfrm>
        </p:spPr>
        <p:txBody>
          <a:bodyPr/>
          <a:lstStyle/>
          <a:p>
            <a:r>
              <a:rPr lang="en-US" dirty="0"/>
              <a:t>Personality development and emotion</a:t>
            </a:r>
          </a:p>
        </p:txBody>
      </p:sp>
      <p:graphicFrame>
        <p:nvGraphicFramePr>
          <p:cNvPr id="9" name="Content Placeholder 8">
            <a:extLst>
              <a:ext uri="{FF2B5EF4-FFF2-40B4-BE49-F238E27FC236}">
                <a16:creationId xmlns:a16="http://schemas.microsoft.com/office/drawing/2014/main" id="{F741F3FE-CE7B-4B36-961B-438EFE1C6AF0}"/>
              </a:ext>
            </a:extLst>
          </p:cNvPr>
          <p:cNvGraphicFramePr>
            <a:graphicFrameLocks noGrp="1"/>
          </p:cNvGraphicFramePr>
          <p:nvPr>
            <p:ph idx="1"/>
            <p:extLst>
              <p:ext uri="{D42A27DB-BD31-4B8C-83A1-F6EECF244321}">
                <p14:modId xmlns:p14="http://schemas.microsoft.com/office/powerpoint/2010/main" val="1838695089"/>
              </p:ext>
            </p:extLst>
          </p:nvPr>
        </p:nvGraphicFramePr>
        <p:xfrm>
          <a:off x="1733553" y="1513417"/>
          <a:ext cx="8936037" cy="3463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5E4CAE9-A6F0-4FF8-9B4B-DE395852023B}"/>
              </a:ext>
            </a:extLst>
          </p:cNvPr>
          <p:cNvSpPr txBox="1"/>
          <p:nvPr/>
        </p:nvSpPr>
        <p:spPr>
          <a:xfrm>
            <a:off x="276229" y="1546754"/>
            <a:ext cx="1271587" cy="3139321"/>
          </a:xfrm>
          <a:prstGeom prst="rect">
            <a:avLst/>
          </a:prstGeom>
          <a:noFill/>
        </p:spPr>
        <p:txBody>
          <a:bodyPr wrap="square" rtlCol="0">
            <a:spAutoFit/>
          </a:bodyPr>
          <a:lstStyle/>
          <a:p>
            <a:r>
              <a:rPr lang="en-US" dirty="0"/>
              <a:t>Neurotic</a:t>
            </a:r>
          </a:p>
          <a:p>
            <a:endParaRPr lang="en-US" dirty="0"/>
          </a:p>
          <a:p>
            <a:endParaRPr lang="en-US" dirty="0"/>
          </a:p>
          <a:p>
            <a:endParaRPr lang="en-US" dirty="0"/>
          </a:p>
          <a:p>
            <a:endParaRPr lang="en-US" dirty="0"/>
          </a:p>
          <a:p>
            <a:r>
              <a:rPr lang="en-US" dirty="0"/>
              <a:t>Borderline</a:t>
            </a:r>
          </a:p>
          <a:p>
            <a:endParaRPr lang="en-US" dirty="0"/>
          </a:p>
          <a:p>
            <a:endParaRPr lang="en-US" dirty="0"/>
          </a:p>
          <a:p>
            <a:endParaRPr lang="en-US" dirty="0"/>
          </a:p>
          <a:p>
            <a:endParaRPr lang="en-US" dirty="0"/>
          </a:p>
          <a:p>
            <a:r>
              <a:rPr lang="en-US" dirty="0"/>
              <a:t>Psychotic</a:t>
            </a:r>
          </a:p>
        </p:txBody>
      </p:sp>
      <p:sp>
        <p:nvSpPr>
          <p:cNvPr id="12" name="TextBox 11">
            <a:extLst>
              <a:ext uri="{FF2B5EF4-FFF2-40B4-BE49-F238E27FC236}">
                <a16:creationId xmlns:a16="http://schemas.microsoft.com/office/drawing/2014/main" id="{15B073E6-A2DA-4130-A07E-788A4D1169D6}"/>
              </a:ext>
            </a:extLst>
          </p:cNvPr>
          <p:cNvSpPr txBox="1"/>
          <p:nvPr/>
        </p:nvSpPr>
        <p:spPr>
          <a:xfrm>
            <a:off x="595314" y="5186363"/>
            <a:ext cx="11310937" cy="369332"/>
          </a:xfrm>
          <a:prstGeom prst="rect">
            <a:avLst/>
          </a:prstGeom>
          <a:noFill/>
        </p:spPr>
        <p:txBody>
          <a:bodyPr wrap="square" rtlCol="0">
            <a:spAutoFit/>
          </a:bodyPr>
          <a:lstStyle/>
          <a:p>
            <a:r>
              <a:rPr lang="en-US" dirty="0"/>
              <a:t>OCP   Narcissistic   Masochistic   Histrionic   Schizoid   Sadistic   Psychopathic   Depressive   Avoidant   Dependent…   </a:t>
            </a:r>
          </a:p>
        </p:txBody>
      </p:sp>
    </p:spTree>
    <p:extLst>
      <p:ext uri="{BB962C8B-B14F-4D97-AF65-F5344CB8AC3E}">
        <p14:creationId xmlns:p14="http://schemas.microsoft.com/office/powerpoint/2010/main" val="163771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3AB7-9BD2-2C43-A247-5E8B10C14E59}"/>
              </a:ext>
            </a:extLst>
          </p:cNvPr>
          <p:cNvSpPr>
            <a:spLocks noGrp="1"/>
          </p:cNvSpPr>
          <p:nvPr>
            <p:ph type="title"/>
          </p:nvPr>
        </p:nvSpPr>
        <p:spPr/>
        <p:txBody>
          <a:bodyPr/>
          <a:lstStyle/>
          <a:p>
            <a:r>
              <a:rPr lang="en-US" dirty="0"/>
              <a:t>Human nature</a:t>
            </a:r>
          </a:p>
        </p:txBody>
      </p:sp>
      <p:sp>
        <p:nvSpPr>
          <p:cNvPr id="3" name="Content Placeholder 2">
            <a:extLst>
              <a:ext uri="{FF2B5EF4-FFF2-40B4-BE49-F238E27FC236}">
                <a16:creationId xmlns:a16="http://schemas.microsoft.com/office/drawing/2014/main" id="{1BA53829-7D72-E137-AA31-9FFA777D05EA}"/>
              </a:ext>
            </a:extLst>
          </p:cNvPr>
          <p:cNvSpPr>
            <a:spLocks noGrp="1"/>
          </p:cNvSpPr>
          <p:nvPr>
            <p:ph idx="1"/>
          </p:nvPr>
        </p:nvSpPr>
        <p:spPr/>
        <p:txBody>
          <a:bodyPr/>
          <a:lstStyle/>
          <a:p>
            <a:r>
              <a:rPr lang="en-US" dirty="0"/>
              <a:t>F.E. – </a:t>
            </a:r>
            <a:r>
              <a:rPr lang="en-US" u="sng" dirty="0"/>
              <a:t>Compulsive</a:t>
            </a:r>
            <a:r>
              <a:rPr lang="en-US" dirty="0"/>
              <a:t> </a:t>
            </a:r>
            <a:r>
              <a:rPr lang="en-US" dirty="0" err="1"/>
              <a:t>behaviours</a:t>
            </a:r>
            <a:r>
              <a:rPr lang="en-US" dirty="0"/>
              <a:t> attempt to keep us alive by decreasing prediction error, and leaving us in select states which have kept us alive in the past. </a:t>
            </a:r>
          </a:p>
          <a:p>
            <a:r>
              <a:rPr lang="en-US" dirty="0"/>
              <a:t>A.N. – </a:t>
            </a:r>
            <a:r>
              <a:rPr lang="en-US" u="sng" dirty="0"/>
              <a:t>Compulsive</a:t>
            </a:r>
            <a:r>
              <a:rPr lang="en-US" dirty="0"/>
              <a:t> </a:t>
            </a:r>
            <a:r>
              <a:rPr lang="en-US" dirty="0" err="1"/>
              <a:t>behaviours</a:t>
            </a:r>
            <a:r>
              <a:rPr lang="en-US" dirty="0"/>
              <a:t> attempt to keep us alive, by returning to homeostasis, thereby decreasing negative emotions/increasing positive emotions</a:t>
            </a:r>
          </a:p>
          <a:p>
            <a:r>
              <a:rPr lang="en-US" dirty="0"/>
              <a:t>Psychoanalytic theory – we develop </a:t>
            </a:r>
            <a:r>
              <a:rPr lang="en-US" u="sng" dirty="0"/>
              <a:t>compulsive</a:t>
            </a:r>
            <a:r>
              <a:rPr lang="en-US" dirty="0"/>
              <a:t> personality patterns, which are  ‘learnt’ mechanisms to avoid intolerable and painful feeling states</a:t>
            </a:r>
          </a:p>
        </p:txBody>
      </p:sp>
    </p:spTree>
    <p:extLst>
      <p:ext uri="{BB962C8B-B14F-4D97-AF65-F5344CB8AC3E}">
        <p14:creationId xmlns:p14="http://schemas.microsoft.com/office/powerpoint/2010/main" val="45696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8AE0-A079-40DB-8562-27C46BFD297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FDECBE5-A57B-440A-A03D-1A5F3072C174}"/>
              </a:ext>
            </a:extLst>
          </p:cNvPr>
          <p:cNvSpPr>
            <a:spLocks noGrp="1"/>
          </p:cNvSpPr>
          <p:nvPr>
            <p:ph idx="1"/>
          </p:nvPr>
        </p:nvSpPr>
        <p:spPr/>
        <p:txBody>
          <a:bodyPr/>
          <a:lstStyle/>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Human Nature</a:t>
            </a:r>
          </a:p>
          <a:p>
            <a:pPr marL="342900" indent="-342900">
              <a:buAutoNum type="arabicPeriod"/>
            </a:pPr>
            <a:r>
              <a:rPr lang="en-US"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Addictions</a:t>
            </a:r>
          </a:p>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Treatment</a:t>
            </a:r>
          </a:p>
          <a:p>
            <a:pPr marL="0" indent="0">
              <a:buNone/>
            </a:pPr>
            <a:endParaRPr lang="en-US" dirty="0"/>
          </a:p>
        </p:txBody>
      </p:sp>
    </p:spTree>
    <p:extLst>
      <p:ext uri="{BB962C8B-B14F-4D97-AF65-F5344CB8AC3E}">
        <p14:creationId xmlns:p14="http://schemas.microsoft.com/office/powerpoint/2010/main" val="355691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1D41-9EB3-406E-AFA1-650D8B48A42D}"/>
              </a:ext>
            </a:extLst>
          </p:cNvPr>
          <p:cNvSpPr>
            <a:spLocks noGrp="1"/>
          </p:cNvSpPr>
          <p:nvPr>
            <p:ph type="title"/>
          </p:nvPr>
        </p:nvSpPr>
        <p:spPr>
          <a:xfrm>
            <a:off x="685799" y="1150076"/>
            <a:ext cx="3659389" cy="4557849"/>
          </a:xfrm>
        </p:spPr>
        <p:txBody>
          <a:bodyPr>
            <a:normAutofit/>
          </a:bodyPr>
          <a:lstStyle/>
          <a:p>
            <a:pPr algn="r"/>
            <a:r>
              <a:rPr lang="en-US" dirty="0"/>
              <a:t>What are addictions?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BF9E94-BB00-4BE5-92CE-6EE1B9AE0D77}"/>
              </a:ext>
            </a:extLst>
          </p:cNvPr>
          <p:cNvSpPr>
            <a:spLocks noGrp="1"/>
          </p:cNvSpPr>
          <p:nvPr>
            <p:ph idx="1"/>
          </p:nvPr>
        </p:nvSpPr>
        <p:spPr>
          <a:xfrm>
            <a:off x="4988658" y="1150076"/>
            <a:ext cx="6517543" cy="4557849"/>
          </a:xfrm>
        </p:spPr>
        <p:txBody>
          <a:bodyPr>
            <a:normAutofit/>
          </a:bodyPr>
          <a:lstStyle/>
          <a:p>
            <a:pPr>
              <a:lnSpc>
                <a:spcPct val="90000"/>
              </a:lnSpc>
            </a:pPr>
            <a:r>
              <a:rPr lang="en-US" sz="1600" dirty="0"/>
              <a:t>In the beginning</a:t>
            </a:r>
          </a:p>
          <a:p>
            <a:pPr lvl="1">
              <a:lnSpc>
                <a:spcPct val="90000"/>
              </a:lnSpc>
            </a:pPr>
            <a:r>
              <a:rPr lang="en-US" sz="1400" dirty="0" err="1"/>
              <a:t>Olds</a:t>
            </a:r>
            <a:r>
              <a:rPr lang="en-US" sz="1400" dirty="0"/>
              <a:t> and Wise</a:t>
            </a:r>
          </a:p>
          <a:p>
            <a:pPr>
              <a:lnSpc>
                <a:spcPct val="90000"/>
              </a:lnSpc>
            </a:pPr>
            <a:r>
              <a:rPr lang="en-US" sz="1600" dirty="0"/>
              <a:t>Then…</a:t>
            </a:r>
          </a:p>
          <a:p>
            <a:pPr lvl="1">
              <a:lnSpc>
                <a:spcPct val="90000"/>
              </a:lnSpc>
            </a:pPr>
            <a:r>
              <a:rPr lang="en-US" sz="1400" dirty="0"/>
              <a:t>Further Scientific findings</a:t>
            </a:r>
          </a:p>
          <a:p>
            <a:pPr>
              <a:lnSpc>
                <a:spcPct val="90000"/>
              </a:lnSpc>
            </a:pPr>
            <a:r>
              <a:rPr lang="en-US" sz="1600" dirty="0"/>
              <a:t>Philosophical perspectives</a:t>
            </a:r>
          </a:p>
          <a:p>
            <a:pPr lvl="1">
              <a:lnSpc>
                <a:spcPct val="90000"/>
              </a:lnSpc>
            </a:pPr>
            <a:r>
              <a:rPr lang="en-US" sz="1400" dirty="0"/>
              <a:t>Biological/Medical model</a:t>
            </a:r>
          </a:p>
          <a:p>
            <a:pPr lvl="1">
              <a:lnSpc>
                <a:spcPct val="90000"/>
              </a:lnSpc>
            </a:pPr>
            <a:r>
              <a:rPr lang="en-US" sz="1400" dirty="0"/>
              <a:t>Learning theory</a:t>
            </a:r>
          </a:p>
          <a:p>
            <a:pPr lvl="1">
              <a:lnSpc>
                <a:spcPct val="90000"/>
              </a:lnSpc>
            </a:pPr>
            <a:r>
              <a:rPr lang="en-US" sz="1400" dirty="0"/>
              <a:t>Developmental/Trauma</a:t>
            </a:r>
          </a:p>
          <a:p>
            <a:pPr>
              <a:lnSpc>
                <a:spcPct val="90000"/>
              </a:lnSpc>
            </a:pPr>
            <a:r>
              <a:rPr lang="en-US" sz="1600" dirty="0"/>
              <a:t>Myths of Addiction</a:t>
            </a:r>
          </a:p>
          <a:p>
            <a:pPr>
              <a:lnSpc>
                <a:spcPct val="90000"/>
              </a:lnSpc>
            </a:pPr>
            <a:r>
              <a:rPr lang="en-US" sz="1600" dirty="0"/>
              <a:t>NPSA model to unite them all…</a:t>
            </a:r>
          </a:p>
        </p:txBody>
      </p:sp>
    </p:spTree>
    <p:extLst>
      <p:ext uri="{BB962C8B-B14F-4D97-AF65-F5344CB8AC3E}">
        <p14:creationId xmlns:p14="http://schemas.microsoft.com/office/powerpoint/2010/main" val="980415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6D456-99EC-4C4D-8FA9-CEADA828343F}"/>
              </a:ext>
            </a:extLst>
          </p:cNvPr>
          <p:cNvSpPr>
            <a:spLocks noGrp="1"/>
          </p:cNvSpPr>
          <p:nvPr>
            <p:ph type="title"/>
          </p:nvPr>
        </p:nvSpPr>
        <p:spPr>
          <a:xfrm>
            <a:off x="685799" y="1150076"/>
            <a:ext cx="3659389" cy="4557849"/>
          </a:xfrm>
        </p:spPr>
        <p:txBody>
          <a:bodyPr>
            <a:normAutofit/>
          </a:bodyPr>
          <a:lstStyle/>
          <a:p>
            <a:pPr algn="r"/>
            <a:r>
              <a:rPr lang="en-US" dirty="0"/>
              <a:t>In the beginning…</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27108A-C1B9-4D84-82B7-8B30B249DFB4}"/>
              </a:ext>
            </a:extLst>
          </p:cNvPr>
          <p:cNvSpPr>
            <a:spLocks noGrp="1"/>
          </p:cNvSpPr>
          <p:nvPr>
            <p:ph idx="1"/>
          </p:nvPr>
        </p:nvSpPr>
        <p:spPr>
          <a:xfrm>
            <a:off x="4988658" y="1150076"/>
            <a:ext cx="6517543" cy="4557849"/>
          </a:xfrm>
        </p:spPr>
        <p:txBody>
          <a:bodyPr>
            <a:normAutofit/>
          </a:bodyPr>
          <a:lstStyle/>
          <a:p>
            <a:r>
              <a:rPr lang="en-US" dirty="0" err="1"/>
              <a:t>Olds</a:t>
            </a:r>
            <a:r>
              <a:rPr lang="en-US" dirty="0"/>
              <a:t> &amp; Milner were looking for the seat of emotions in the brain “such as love, fear, pain and pleasure?”</a:t>
            </a:r>
          </a:p>
          <a:p>
            <a:r>
              <a:rPr lang="en-US" dirty="0"/>
              <a:t>Asked </a:t>
            </a:r>
            <a:r>
              <a:rPr lang="en-US" dirty="0">
                <a:latin typeface="Calibri" panose="020F0502020204030204" pitchFamily="34" charset="0"/>
                <a:ea typeface="Calibri" panose="020F0502020204030204" pitchFamily="34" charset="0"/>
              </a:rPr>
              <a:t>“how is one to measure an animal’s feeling of pleasure?”</a:t>
            </a:r>
          </a:p>
          <a:p>
            <a:r>
              <a:rPr lang="en-US" dirty="0">
                <a:latin typeface="Calibri" panose="020F0502020204030204" pitchFamily="34" charset="0"/>
              </a:rPr>
              <a:t>Answered by stating that B.F. Skinner </a:t>
            </a:r>
            <a:r>
              <a:rPr lang="en-US" dirty="0">
                <a:latin typeface="Calibri" panose="020F0502020204030204" pitchFamily="34" charset="0"/>
                <a:ea typeface="Calibri" panose="020F0502020204030204" pitchFamily="34" charset="0"/>
                <a:cs typeface="Calibri" panose="020F0502020204030204" pitchFamily="34" charset="0"/>
              </a:rPr>
              <a:t>“…worked out a technique for measuring the rewarding effect of a stimulus (or the degree of satisfaction) in terms of the frequency with which an animal would perform an act which led to the reward.”</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348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EB170-4730-411A-A9F4-3A58FF4D6AF7}"/>
              </a:ext>
            </a:extLst>
          </p:cNvPr>
          <p:cNvSpPr>
            <a:spLocks noGrp="1"/>
          </p:cNvSpPr>
          <p:nvPr>
            <p:ph type="title"/>
          </p:nvPr>
        </p:nvSpPr>
        <p:spPr>
          <a:xfrm>
            <a:off x="685801" y="533400"/>
            <a:ext cx="10820400" cy="1177092"/>
          </a:xfrm>
        </p:spPr>
        <p:txBody>
          <a:bodyPr anchor="b">
            <a:normAutofit/>
          </a:bodyPr>
          <a:lstStyle/>
          <a:p>
            <a:pPr algn="ctr"/>
            <a:r>
              <a:rPr lang="en-US" sz="4400"/>
              <a:t>In the beginning…</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911DDC-0C5A-41EE-BA13-E1DAECE0EFFB}"/>
              </a:ext>
            </a:extLst>
          </p:cNvPr>
          <p:cNvSpPr>
            <a:spLocks noGrp="1"/>
          </p:cNvSpPr>
          <p:nvPr>
            <p:ph idx="1"/>
          </p:nvPr>
        </p:nvSpPr>
        <p:spPr>
          <a:xfrm>
            <a:off x="685801" y="2243892"/>
            <a:ext cx="10820400" cy="3547308"/>
          </a:xfrm>
        </p:spPr>
        <p:txBody>
          <a:bodyPr anchor="t">
            <a:normAutofit/>
          </a:bodyPr>
          <a:lstStyle/>
          <a:p>
            <a:pPr>
              <a:lnSpc>
                <a:spcPct val="90000"/>
              </a:lnSpc>
            </a:pPr>
            <a:r>
              <a:rPr lang="en-US" sz="1700" dirty="0" err="1"/>
              <a:t>Olds</a:t>
            </a:r>
            <a:r>
              <a:rPr lang="en-US" sz="1700" dirty="0"/>
              <a:t> &amp; Milner’s experiments revealed evidence of ‘rewarding’ </a:t>
            </a:r>
            <a:r>
              <a:rPr lang="en-US" sz="1700" dirty="0" err="1"/>
              <a:t>behaviours</a:t>
            </a:r>
            <a:r>
              <a:rPr lang="en-US" sz="1700" dirty="0"/>
              <a:t> (Skinnerian) when electrodes were stimulated, that were placed in the mid-line structures of the brain</a:t>
            </a:r>
          </a:p>
          <a:p>
            <a:pPr lvl="1">
              <a:lnSpc>
                <a:spcPct val="90000"/>
              </a:lnSpc>
            </a:pPr>
            <a:r>
              <a:rPr lang="en-US" sz="1700" dirty="0"/>
              <a:t>Self-stimulation</a:t>
            </a:r>
          </a:p>
          <a:p>
            <a:pPr lvl="1">
              <a:lnSpc>
                <a:spcPct val="90000"/>
              </a:lnSpc>
            </a:pPr>
            <a:r>
              <a:rPr lang="en-US" sz="1700" dirty="0"/>
              <a:t>Place preference</a:t>
            </a:r>
          </a:p>
          <a:p>
            <a:pPr>
              <a:lnSpc>
                <a:spcPct val="90000"/>
              </a:lnSpc>
              <a:spcAft>
                <a:spcPts val="800"/>
              </a:spcAft>
            </a:pPr>
            <a:r>
              <a:rPr lang="en-US" sz="1700" dirty="0">
                <a:latin typeface="Calibri" panose="020F0502020204030204" pitchFamily="34" charset="0"/>
                <a:ea typeface="Calibri" panose="020F0502020204030204" pitchFamily="34" charset="0"/>
                <a:cs typeface="Calibri" panose="020F0502020204030204" pitchFamily="34" charset="0"/>
              </a:rPr>
              <a:t>2 years later, in an article published in Science, </a:t>
            </a:r>
            <a:r>
              <a:rPr lang="en-US" sz="1700" dirty="0" err="1">
                <a:latin typeface="Calibri" panose="020F0502020204030204" pitchFamily="34" charset="0"/>
                <a:ea typeface="Calibri" panose="020F0502020204030204" pitchFamily="34" charset="0"/>
                <a:cs typeface="Calibri" panose="020F0502020204030204" pitchFamily="34" charset="0"/>
              </a:rPr>
              <a:t>Olds</a:t>
            </a:r>
            <a:r>
              <a:rPr lang="en-US" sz="1700" dirty="0">
                <a:latin typeface="Calibri" panose="020F0502020204030204" pitchFamily="34" charset="0"/>
                <a:ea typeface="Calibri" panose="020F0502020204030204" pitchFamily="34" charset="0"/>
                <a:cs typeface="Calibri" panose="020F0502020204030204" pitchFamily="34" charset="0"/>
              </a:rPr>
              <a:t> concluded that </a:t>
            </a:r>
            <a:endParaRPr lang="en-US" sz="1700" dirty="0">
              <a:latin typeface="Calibri" panose="020F0502020204030204" pitchFamily="34" charset="0"/>
              <a:ea typeface="Calibri" panose="020F0502020204030204" pitchFamily="34" charset="0"/>
              <a:cs typeface="Arial" panose="020B0604020202020204" pitchFamily="34" charset="0"/>
            </a:endParaRPr>
          </a:p>
          <a:p>
            <a:pPr lvl="1">
              <a:lnSpc>
                <a:spcPct val="90000"/>
              </a:lnSpc>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i="1" dirty="0">
                <a:effectLst/>
                <a:latin typeface="Calibri" panose="020F0502020204030204" pitchFamily="34" charset="0"/>
                <a:ea typeface="Calibri" panose="020F0502020204030204" pitchFamily="34" charset="0"/>
                <a:cs typeface="Calibri" panose="020F0502020204030204" pitchFamily="34" charset="0"/>
              </a:rPr>
              <a:t>The cells which </a:t>
            </a:r>
            <a:r>
              <a:rPr lang="en-US" sz="1700" i="1" u="sng" dirty="0">
                <a:effectLst/>
                <a:latin typeface="Calibri" panose="020F0502020204030204" pitchFamily="34" charset="0"/>
                <a:ea typeface="Calibri" panose="020F0502020204030204" pitchFamily="34" charset="0"/>
                <a:cs typeface="Calibri" panose="020F0502020204030204" pitchFamily="34" charset="0"/>
              </a:rPr>
              <a:t>mediate primary rewarding effects</a:t>
            </a:r>
            <a:r>
              <a:rPr lang="en-US" sz="1700" i="1" dirty="0">
                <a:effectLst/>
                <a:latin typeface="Calibri" panose="020F0502020204030204" pitchFamily="34" charset="0"/>
                <a:ea typeface="Calibri" panose="020F0502020204030204" pitchFamily="34" charset="0"/>
                <a:cs typeface="Calibri" panose="020F0502020204030204" pitchFamily="34" charset="0"/>
              </a:rPr>
              <a:t> are located in a midline running from the midbrain through the hypothalamus and midline thalamus and into the subcortical and cortical groups of the rhinencephalon”.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a:lnSpc>
                <a:spcPct val="90000"/>
              </a:lnSpc>
              <a:spcAft>
                <a:spcPts val="800"/>
              </a:spcAft>
            </a:pPr>
            <a:r>
              <a:rPr lang="en-US" sz="1700" dirty="0">
                <a:latin typeface="Calibri" panose="020F0502020204030204" pitchFamily="34" charset="0"/>
                <a:ea typeface="Calibri" panose="020F0502020204030204" pitchFamily="34" charset="0"/>
                <a:cs typeface="Calibri" panose="020F0502020204030204" pitchFamily="34" charset="0"/>
              </a:rPr>
              <a:t>Interestingly, he also concluded that </a:t>
            </a:r>
            <a:endParaRPr lang="en-US" sz="1700" dirty="0">
              <a:latin typeface="Calibri" panose="020F0502020204030204" pitchFamily="34" charset="0"/>
              <a:ea typeface="Calibri" panose="020F0502020204030204" pitchFamily="34" charset="0"/>
              <a:cs typeface="Arial" panose="020B0604020202020204" pitchFamily="34" charset="0"/>
            </a:endParaRPr>
          </a:p>
          <a:p>
            <a:pPr lvl="1">
              <a:lnSpc>
                <a:spcPct val="90000"/>
              </a:lnSpc>
              <a:spcAft>
                <a:spcPts val="800"/>
              </a:spcAft>
            </a:pPr>
            <a:r>
              <a:rPr lang="en-US" sz="1700" i="1" dirty="0">
                <a:effectLst/>
                <a:latin typeface="Calibri" panose="020F0502020204030204" pitchFamily="34" charset="0"/>
                <a:ea typeface="Calibri" panose="020F0502020204030204" pitchFamily="34" charset="0"/>
                <a:cs typeface="Calibri" panose="020F0502020204030204" pitchFamily="34" charset="0"/>
              </a:rPr>
              <a:t>“it is reasonable to hope that eventually it will be possible to control the reward systems pharmacologically in cases where </a:t>
            </a:r>
            <a:r>
              <a:rPr lang="en-US" sz="1700" i="1" dirty="0" err="1">
                <a:effectLst/>
                <a:latin typeface="Calibri" panose="020F0502020204030204" pitchFamily="34" charset="0"/>
                <a:ea typeface="Calibri" panose="020F0502020204030204" pitchFamily="34" charset="0"/>
                <a:cs typeface="Calibri" panose="020F0502020204030204" pitchFamily="34" charset="0"/>
              </a:rPr>
              <a:t>behaviour</a:t>
            </a:r>
            <a:r>
              <a:rPr lang="en-US" sz="1700" i="1" dirty="0">
                <a:effectLst/>
                <a:latin typeface="Calibri" panose="020F0502020204030204" pitchFamily="34" charset="0"/>
                <a:ea typeface="Calibri" panose="020F0502020204030204" pitchFamily="34" charset="0"/>
                <a:cs typeface="Calibri" panose="020F0502020204030204" pitchFamily="34" charset="0"/>
              </a:rPr>
              <a:t> disorders seem to result from deficits or surfeits of positive motivation”.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sz="1700" dirty="0"/>
          </a:p>
        </p:txBody>
      </p:sp>
    </p:spTree>
    <p:extLst>
      <p:ext uri="{BB962C8B-B14F-4D97-AF65-F5344CB8AC3E}">
        <p14:creationId xmlns:p14="http://schemas.microsoft.com/office/powerpoint/2010/main" val="2968430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08770-0281-46CE-8917-F60FB66BD082}"/>
              </a:ext>
            </a:extLst>
          </p:cNvPr>
          <p:cNvSpPr>
            <a:spLocks noGrp="1"/>
          </p:cNvSpPr>
          <p:nvPr>
            <p:ph type="title"/>
          </p:nvPr>
        </p:nvSpPr>
        <p:spPr>
          <a:xfrm>
            <a:off x="685799" y="1150076"/>
            <a:ext cx="3659389" cy="4557849"/>
          </a:xfrm>
        </p:spPr>
        <p:txBody>
          <a:bodyPr>
            <a:normAutofit/>
          </a:bodyPr>
          <a:lstStyle/>
          <a:p>
            <a:pPr algn="r"/>
            <a:r>
              <a:rPr lang="en-US" dirty="0"/>
              <a:t>In the beginning…</a:t>
            </a:r>
            <a:br>
              <a:rPr lang="en-US" dirty="0"/>
            </a:br>
            <a:r>
              <a:rPr lang="en-US" dirty="0"/>
              <a:t>Emotions disappeared</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4E0B8D-43A9-4F3B-AAB2-580EC636D88C}"/>
              </a:ext>
            </a:extLst>
          </p:cNvPr>
          <p:cNvSpPr>
            <a:spLocks noGrp="1"/>
          </p:cNvSpPr>
          <p:nvPr>
            <p:ph idx="1"/>
          </p:nvPr>
        </p:nvSpPr>
        <p:spPr>
          <a:xfrm>
            <a:off x="4988658" y="1150076"/>
            <a:ext cx="6517543" cy="4557849"/>
          </a:xfrm>
        </p:spPr>
        <p:txBody>
          <a:bodyPr>
            <a:normAutofit/>
          </a:bodyPr>
          <a:lstStyle/>
          <a:p>
            <a:pPr marL="0" indent="0">
              <a:buNone/>
            </a:pPr>
            <a:r>
              <a:rPr lang="en-US" dirty="0"/>
              <a:t>“Thus, in the present paper, the terms 'reward' and 'reinforcement' will be used interchangeably and treated as synonymous. Brain stimulation, drug injections and environmental stimuli will be said to be rewarding or reinforcing if animals will learn to perform acts which are regularly followed by such stimulation, injections or stimuli. </a:t>
            </a:r>
            <a:r>
              <a:rPr lang="en-US" u="sng" dirty="0"/>
              <a:t>Subjective states of pleasure or euphoria will not be implied by either term</a:t>
            </a:r>
            <a:r>
              <a:rPr lang="en-US" dirty="0"/>
              <a:t>.”</a:t>
            </a:r>
          </a:p>
          <a:p>
            <a:pPr marL="0" indent="0">
              <a:buNone/>
            </a:pPr>
            <a:endParaRPr lang="en-US" dirty="0"/>
          </a:p>
          <a:p>
            <a:pPr marL="0" indent="0">
              <a:buNone/>
            </a:pPr>
            <a:r>
              <a:rPr lang="en-US" dirty="0"/>
              <a:t>Roy Wise 1978</a:t>
            </a:r>
          </a:p>
        </p:txBody>
      </p:sp>
    </p:spTree>
    <p:extLst>
      <p:ext uri="{BB962C8B-B14F-4D97-AF65-F5344CB8AC3E}">
        <p14:creationId xmlns:p14="http://schemas.microsoft.com/office/powerpoint/2010/main" val="300698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70E5-CB70-A946-1402-B89CF481930F}"/>
              </a:ext>
            </a:extLst>
          </p:cNvPr>
          <p:cNvSpPr>
            <a:spLocks noGrp="1"/>
          </p:cNvSpPr>
          <p:nvPr>
            <p:ph type="title"/>
          </p:nvPr>
        </p:nvSpPr>
        <p:spPr>
          <a:xfrm>
            <a:off x="6273783" y="990599"/>
            <a:ext cx="4791336" cy="1075268"/>
          </a:xfrm>
        </p:spPr>
        <p:txBody>
          <a:bodyPr>
            <a:normAutofit/>
          </a:bodyPr>
          <a:lstStyle/>
          <a:p>
            <a:endParaRPr lang="en-US"/>
          </a:p>
        </p:txBody>
      </p:sp>
      <p:sp>
        <p:nvSpPr>
          <p:cNvPr id="23" name="Freeform 44">
            <a:extLst>
              <a:ext uri="{FF2B5EF4-FFF2-40B4-BE49-F238E27FC236}">
                <a16:creationId xmlns:a16="http://schemas.microsoft.com/office/drawing/2014/main" id="{CEC2D4B7-A3F2-4258-9CDD-54CB20CB6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990599"/>
            <a:ext cx="4965113" cy="4800599"/>
          </a:xfrm>
          <a:custGeom>
            <a:avLst/>
            <a:gdLst>
              <a:gd name="connsiteX0" fmla="*/ 2557994 w 4965113"/>
              <a:gd name="connsiteY0" fmla="*/ 2479677 h 4800599"/>
              <a:gd name="connsiteX1" fmla="*/ 4965113 w 4965113"/>
              <a:gd name="connsiteY1" fmla="*/ 2479677 h 4800599"/>
              <a:gd name="connsiteX2" fmla="*/ 4965113 w 4965113"/>
              <a:gd name="connsiteY2" fmla="*/ 4545255 h 4800599"/>
              <a:gd name="connsiteX3" fmla="*/ 4709769 w 4965113"/>
              <a:gd name="connsiteY3" fmla="*/ 4800599 h 4800599"/>
              <a:gd name="connsiteX4" fmla="*/ 2557994 w 4965113"/>
              <a:gd name="connsiteY4" fmla="*/ 4800599 h 4800599"/>
              <a:gd name="connsiteX5" fmla="*/ 0 w 4965113"/>
              <a:gd name="connsiteY5" fmla="*/ 2479677 h 4800599"/>
              <a:gd name="connsiteX6" fmla="*/ 2407118 w 4965113"/>
              <a:gd name="connsiteY6" fmla="*/ 2479677 h 4800599"/>
              <a:gd name="connsiteX7" fmla="*/ 2407118 w 4965113"/>
              <a:gd name="connsiteY7" fmla="*/ 4800599 h 4800599"/>
              <a:gd name="connsiteX8" fmla="*/ 255344 w 4965113"/>
              <a:gd name="connsiteY8" fmla="*/ 4800599 h 4800599"/>
              <a:gd name="connsiteX9" fmla="*/ 0 w 4965113"/>
              <a:gd name="connsiteY9" fmla="*/ 4545255 h 4800599"/>
              <a:gd name="connsiteX10" fmla="*/ 2557994 w 4965113"/>
              <a:gd name="connsiteY10" fmla="*/ 0 h 4800599"/>
              <a:gd name="connsiteX11" fmla="*/ 4709769 w 4965113"/>
              <a:gd name="connsiteY11" fmla="*/ 0 h 4800599"/>
              <a:gd name="connsiteX12" fmla="*/ 4965113 w 4965113"/>
              <a:gd name="connsiteY12" fmla="*/ 255344 h 4800599"/>
              <a:gd name="connsiteX13" fmla="*/ 4965113 w 4965113"/>
              <a:gd name="connsiteY13" fmla="*/ 2328801 h 4800599"/>
              <a:gd name="connsiteX14" fmla="*/ 2557994 w 4965113"/>
              <a:gd name="connsiteY14" fmla="*/ 2328801 h 4800599"/>
              <a:gd name="connsiteX15" fmla="*/ 255344 w 4965113"/>
              <a:gd name="connsiteY15" fmla="*/ 0 h 4800599"/>
              <a:gd name="connsiteX16" fmla="*/ 2407118 w 4965113"/>
              <a:gd name="connsiteY16" fmla="*/ 0 h 4800599"/>
              <a:gd name="connsiteX17" fmla="*/ 2407118 w 4965113"/>
              <a:gd name="connsiteY17" fmla="*/ 2328801 h 4800599"/>
              <a:gd name="connsiteX18" fmla="*/ 0 w 4965113"/>
              <a:gd name="connsiteY18" fmla="*/ 2328801 h 4800599"/>
              <a:gd name="connsiteX19" fmla="*/ 0 w 4965113"/>
              <a:gd name="connsiteY19" fmla="*/ 255344 h 4800599"/>
              <a:gd name="connsiteX20" fmla="*/ 255344 w 4965113"/>
              <a:gd name="connsiteY20" fmla="*/ 0 h 48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5113" h="4800599">
                <a:moveTo>
                  <a:pt x="2557994" y="2479677"/>
                </a:moveTo>
                <a:lnTo>
                  <a:pt x="4965113" y="2479677"/>
                </a:lnTo>
                <a:lnTo>
                  <a:pt x="4965113" y="4545255"/>
                </a:lnTo>
                <a:cubicBezTo>
                  <a:pt x="4965113" y="4686278"/>
                  <a:pt x="4850792" y="4800599"/>
                  <a:pt x="4709769" y="4800599"/>
                </a:cubicBezTo>
                <a:lnTo>
                  <a:pt x="2557994" y="4800599"/>
                </a:lnTo>
                <a:close/>
                <a:moveTo>
                  <a:pt x="0" y="2479677"/>
                </a:moveTo>
                <a:lnTo>
                  <a:pt x="2407118" y="2479677"/>
                </a:lnTo>
                <a:lnTo>
                  <a:pt x="2407118" y="4800599"/>
                </a:lnTo>
                <a:lnTo>
                  <a:pt x="255344" y="4800599"/>
                </a:lnTo>
                <a:cubicBezTo>
                  <a:pt x="114321" y="4800599"/>
                  <a:pt x="0" y="4686278"/>
                  <a:pt x="0" y="4545255"/>
                </a:cubicBezTo>
                <a:close/>
                <a:moveTo>
                  <a:pt x="2557994" y="0"/>
                </a:moveTo>
                <a:lnTo>
                  <a:pt x="4709769" y="0"/>
                </a:lnTo>
                <a:cubicBezTo>
                  <a:pt x="4850792" y="0"/>
                  <a:pt x="4965113" y="114321"/>
                  <a:pt x="4965113" y="255344"/>
                </a:cubicBezTo>
                <a:lnTo>
                  <a:pt x="4965113" y="2328801"/>
                </a:lnTo>
                <a:lnTo>
                  <a:pt x="2557994" y="2328801"/>
                </a:lnTo>
                <a:close/>
                <a:moveTo>
                  <a:pt x="255344" y="0"/>
                </a:moveTo>
                <a:lnTo>
                  <a:pt x="2407118" y="0"/>
                </a:lnTo>
                <a:lnTo>
                  <a:pt x="2407118" y="2328801"/>
                </a:lnTo>
                <a:lnTo>
                  <a:pt x="0" y="2328801"/>
                </a:lnTo>
                <a:lnTo>
                  <a:pt x="0" y="255344"/>
                </a:lnTo>
                <a:cubicBezTo>
                  <a:pt x="0" y="114321"/>
                  <a:pt x="114321" y="0"/>
                  <a:pt x="25534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picture containing tree, plant, willow, outdoor&#10;&#10;Description automatically generated">
            <a:extLst>
              <a:ext uri="{FF2B5EF4-FFF2-40B4-BE49-F238E27FC236}">
                <a16:creationId xmlns:a16="http://schemas.microsoft.com/office/drawing/2014/main" id="{D503CC8B-4594-1B4E-F1F0-BFCC2F04D8FD}"/>
              </a:ext>
            </a:extLst>
          </p:cNvPr>
          <p:cNvPicPr>
            <a:picLocks noChangeAspect="1"/>
          </p:cNvPicPr>
          <p:nvPr/>
        </p:nvPicPr>
        <p:blipFill rotWithShape="1">
          <a:blip r:embed="rId4"/>
          <a:srcRect l="22729" r="8489" b="2"/>
          <a:stretch/>
        </p:blipFill>
        <p:spPr>
          <a:xfrm>
            <a:off x="685800" y="990600"/>
            <a:ext cx="2407118" cy="2328800"/>
          </a:xfrm>
          <a:custGeom>
            <a:avLst/>
            <a:gdLst/>
            <a:ahLst/>
            <a:cxnLst/>
            <a:rect l="l" t="t" r="r" b="b"/>
            <a:pathLst>
              <a:path w="2407118" h="2328800">
                <a:moveTo>
                  <a:pt x="210266" y="0"/>
                </a:moveTo>
                <a:lnTo>
                  <a:pt x="2407118" y="0"/>
                </a:lnTo>
                <a:lnTo>
                  <a:pt x="2407118" y="2328800"/>
                </a:lnTo>
                <a:lnTo>
                  <a:pt x="0" y="2328800"/>
                </a:lnTo>
                <a:lnTo>
                  <a:pt x="0" y="210266"/>
                </a:lnTo>
                <a:cubicBezTo>
                  <a:pt x="0" y="94139"/>
                  <a:pt x="94139" y="0"/>
                  <a:pt x="210266" y="0"/>
                </a:cubicBezTo>
                <a:close/>
              </a:path>
            </a:pathLst>
          </a:custGeom>
          <a:ln w="50800" cap="sq" cmpd="dbl">
            <a:noFill/>
            <a:miter lim="800000"/>
          </a:ln>
          <a:effectLst/>
        </p:spPr>
      </p:pic>
      <p:pic>
        <p:nvPicPr>
          <p:cNvPr id="4" name="Content Placeholder 3">
            <a:extLst>
              <a:ext uri="{FF2B5EF4-FFF2-40B4-BE49-F238E27FC236}">
                <a16:creationId xmlns:a16="http://schemas.microsoft.com/office/drawing/2014/main" id="{94A24984-01C5-DD44-764F-B3445D1C7D1F}"/>
              </a:ext>
            </a:extLst>
          </p:cNvPr>
          <p:cNvPicPr>
            <a:picLocks noChangeAspect="1"/>
          </p:cNvPicPr>
          <p:nvPr/>
        </p:nvPicPr>
        <p:blipFill rotWithShape="1">
          <a:blip r:embed="rId5"/>
          <a:srcRect l="7420" r="24612" b="2"/>
          <a:stretch/>
        </p:blipFill>
        <p:spPr>
          <a:xfrm>
            <a:off x="3243794" y="990600"/>
            <a:ext cx="2378651" cy="2328800"/>
          </a:xfrm>
          <a:custGeom>
            <a:avLst/>
            <a:gdLst/>
            <a:ahLst/>
            <a:cxnLst/>
            <a:rect l="l" t="t" r="r" b="b"/>
            <a:pathLst>
              <a:path w="2378651" h="2328800">
                <a:moveTo>
                  <a:pt x="0" y="0"/>
                </a:moveTo>
                <a:lnTo>
                  <a:pt x="2168385" y="0"/>
                </a:lnTo>
                <a:cubicBezTo>
                  <a:pt x="2284512" y="0"/>
                  <a:pt x="2378651" y="94139"/>
                  <a:pt x="2378651" y="210266"/>
                </a:cubicBezTo>
                <a:lnTo>
                  <a:pt x="2378651" y="2328800"/>
                </a:lnTo>
                <a:lnTo>
                  <a:pt x="0" y="2328800"/>
                </a:lnTo>
                <a:close/>
              </a:path>
            </a:pathLst>
          </a:custGeom>
          <a:ln w="50800" cap="sq" cmpd="dbl">
            <a:noFill/>
            <a:miter lim="800000"/>
          </a:ln>
          <a:effectLst/>
        </p:spPr>
      </p:pic>
      <p:pic>
        <p:nvPicPr>
          <p:cNvPr id="7" name="Picture 6" descr="A tree in a field&#10;&#10;Description automatically generated with medium confidence">
            <a:extLst>
              <a:ext uri="{FF2B5EF4-FFF2-40B4-BE49-F238E27FC236}">
                <a16:creationId xmlns:a16="http://schemas.microsoft.com/office/drawing/2014/main" id="{E6D27151-4443-1F66-2BCB-C9A86CB241D8}"/>
              </a:ext>
            </a:extLst>
          </p:cNvPr>
          <p:cNvPicPr>
            <a:picLocks noChangeAspect="1"/>
          </p:cNvPicPr>
          <p:nvPr/>
        </p:nvPicPr>
        <p:blipFill rotWithShape="1">
          <a:blip r:embed="rId6"/>
          <a:srcRect l="14103" r="16882" b="3"/>
          <a:stretch/>
        </p:blipFill>
        <p:spPr>
          <a:xfrm>
            <a:off x="685800" y="3470276"/>
            <a:ext cx="2407118" cy="2320923"/>
          </a:xfrm>
          <a:custGeom>
            <a:avLst/>
            <a:gdLst/>
            <a:ahLst/>
            <a:cxnLst/>
            <a:rect l="l" t="t" r="r" b="b"/>
            <a:pathLst>
              <a:path w="2407118" h="2320923">
                <a:moveTo>
                  <a:pt x="0" y="0"/>
                </a:moveTo>
                <a:lnTo>
                  <a:pt x="2407118" y="0"/>
                </a:lnTo>
                <a:lnTo>
                  <a:pt x="2407118" y="2320923"/>
                </a:lnTo>
                <a:lnTo>
                  <a:pt x="210266" y="2320923"/>
                </a:lnTo>
                <a:cubicBezTo>
                  <a:pt x="94139" y="2320923"/>
                  <a:pt x="0" y="2226784"/>
                  <a:pt x="0" y="2110657"/>
                </a:cubicBezTo>
                <a:close/>
              </a:path>
            </a:pathLst>
          </a:custGeom>
          <a:ln w="50800" cap="sq" cmpd="dbl">
            <a:noFill/>
            <a:miter lim="800000"/>
          </a:ln>
          <a:effectLst/>
        </p:spPr>
      </p:pic>
      <p:pic>
        <p:nvPicPr>
          <p:cNvPr id="6" name="Content Placeholder 5" descr="A close-up of a person's hands&#10;&#10;Description automatically generated with low confidence">
            <a:extLst>
              <a:ext uri="{FF2B5EF4-FFF2-40B4-BE49-F238E27FC236}">
                <a16:creationId xmlns:a16="http://schemas.microsoft.com/office/drawing/2014/main" id="{DC858131-AB72-ADAB-ED96-04654CE78A5A}"/>
              </a:ext>
            </a:extLst>
          </p:cNvPr>
          <p:cNvPicPr>
            <a:picLocks noChangeAspect="1"/>
          </p:cNvPicPr>
          <p:nvPr/>
        </p:nvPicPr>
        <p:blipFill rotWithShape="1">
          <a:blip r:embed="rId7"/>
          <a:srcRect l="7639" r="24163" b="3"/>
          <a:stretch/>
        </p:blipFill>
        <p:spPr>
          <a:xfrm>
            <a:off x="3243794" y="3470276"/>
            <a:ext cx="2378651" cy="2320923"/>
          </a:xfrm>
          <a:custGeom>
            <a:avLst/>
            <a:gdLst/>
            <a:ahLst/>
            <a:cxnLst/>
            <a:rect l="l" t="t" r="r" b="b"/>
            <a:pathLst>
              <a:path w="2378651" h="2320923">
                <a:moveTo>
                  <a:pt x="0" y="0"/>
                </a:moveTo>
                <a:lnTo>
                  <a:pt x="2378651" y="0"/>
                </a:lnTo>
                <a:lnTo>
                  <a:pt x="2378651" y="2110657"/>
                </a:lnTo>
                <a:cubicBezTo>
                  <a:pt x="2378651" y="2226784"/>
                  <a:pt x="2284512" y="2320923"/>
                  <a:pt x="2168385" y="2320923"/>
                </a:cubicBezTo>
                <a:lnTo>
                  <a:pt x="0" y="2320923"/>
                </a:lnTo>
                <a:close/>
              </a:path>
            </a:pathLst>
          </a:custGeom>
          <a:ln w="50800" cap="sq" cmpd="dbl">
            <a:noFill/>
            <a:miter lim="800000"/>
          </a:ln>
          <a:effectLst/>
        </p:spPr>
      </p:pic>
      <p:sp>
        <p:nvSpPr>
          <p:cNvPr id="20" name="Content Placeholder 19">
            <a:extLst>
              <a:ext uri="{FF2B5EF4-FFF2-40B4-BE49-F238E27FC236}">
                <a16:creationId xmlns:a16="http://schemas.microsoft.com/office/drawing/2014/main" id="{19CCC678-9778-5A63-9519-5E48788758C9}"/>
              </a:ext>
            </a:extLst>
          </p:cNvPr>
          <p:cNvSpPr>
            <a:spLocks noGrp="1"/>
          </p:cNvSpPr>
          <p:nvPr>
            <p:ph idx="1"/>
          </p:nvPr>
        </p:nvSpPr>
        <p:spPr>
          <a:xfrm>
            <a:off x="6273783" y="2142067"/>
            <a:ext cx="4791336" cy="3649131"/>
          </a:xfrm>
        </p:spPr>
        <p:txBody>
          <a:bodyPr>
            <a:normAutofit/>
          </a:bodyPr>
          <a:lstStyle/>
          <a:p>
            <a:endParaRPr lang="en-US"/>
          </a:p>
        </p:txBody>
      </p:sp>
    </p:spTree>
    <p:extLst>
      <p:ext uri="{BB962C8B-B14F-4D97-AF65-F5344CB8AC3E}">
        <p14:creationId xmlns:p14="http://schemas.microsoft.com/office/powerpoint/2010/main" val="149545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291A7-5211-4567-B06D-4464C3C17ACA}"/>
              </a:ext>
            </a:extLst>
          </p:cNvPr>
          <p:cNvSpPr>
            <a:spLocks noGrp="1"/>
          </p:cNvSpPr>
          <p:nvPr>
            <p:ph type="title"/>
          </p:nvPr>
        </p:nvSpPr>
        <p:spPr>
          <a:xfrm>
            <a:off x="685801" y="504092"/>
            <a:ext cx="10820400" cy="1177092"/>
          </a:xfrm>
        </p:spPr>
        <p:txBody>
          <a:bodyPr anchor="b">
            <a:normAutofit/>
          </a:bodyPr>
          <a:lstStyle/>
          <a:p>
            <a:pPr algn="ctr"/>
            <a:r>
              <a:rPr lang="en-US" sz="4400"/>
              <a:t>And then…</a:t>
            </a:r>
          </a:p>
        </p:txBody>
      </p:sp>
      <p:cxnSp>
        <p:nvCxnSpPr>
          <p:cNvPr id="17" name="Straight Connector 16">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726611-DB0A-4427-A3A1-434BB3613704}"/>
              </a:ext>
            </a:extLst>
          </p:cNvPr>
          <p:cNvSpPr>
            <a:spLocks noGrp="1"/>
          </p:cNvSpPr>
          <p:nvPr>
            <p:ph idx="1"/>
          </p:nvPr>
        </p:nvSpPr>
        <p:spPr>
          <a:xfrm>
            <a:off x="685801" y="1989663"/>
            <a:ext cx="10820400" cy="4334935"/>
          </a:xfrm>
        </p:spPr>
        <p:txBody>
          <a:bodyPr anchor="t">
            <a:normAutofit/>
          </a:bodyPr>
          <a:lstStyle/>
          <a:p>
            <a:pPr marL="0" indent="0">
              <a:lnSpc>
                <a:spcPct val="90000"/>
              </a:lnSpc>
              <a:buNone/>
            </a:pPr>
            <a:r>
              <a:rPr lang="en-US" dirty="0"/>
              <a:t>Roy Wise reviewed the relationship between CAs and the rewarding pathways (1978)</a:t>
            </a:r>
          </a:p>
          <a:p>
            <a:pPr marL="0" indent="0">
              <a:lnSpc>
                <a:spcPct val="90000"/>
              </a:lnSpc>
              <a:buNone/>
            </a:pPr>
            <a:endParaRPr lang="en-US" dirty="0"/>
          </a:p>
          <a:p>
            <a:pPr marL="0" indent="0">
              <a:lnSpc>
                <a:spcPct val="90000"/>
              </a:lnSpc>
              <a:buNone/>
            </a:pPr>
            <a:r>
              <a:rPr lang="en-US" dirty="0"/>
              <a:t>“In the past decade and a half, thinking about reward systems in the brain has been greatly influenced by one form or another of the catecholamine (CA) hypothesis. In its simplest form, this hypothesis suggests that some 'reward neurons' contain a catecholamine as their neurotransmitter. More carefully stated, the position is that there exist one or more central neural systems which are specialized for, and which play a critical role in, reward phenomena, and that at least one critical link in the system systems is a set of CA-containing neurons.”</a:t>
            </a:r>
          </a:p>
          <a:p>
            <a:pPr>
              <a:lnSpc>
                <a:spcPct val="90000"/>
              </a:lnSpc>
            </a:pPr>
            <a:endParaRPr lang="en-US" dirty="0"/>
          </a:p>
          <a:p>
            <a:pPr marL="0" indent="0">
              <a:lnSpc>
                <a:spcPct val="90000"/>
              </a:lnSpc>
              <a:buNone/>
            </a:pPr>
            <a:r>
              <a:rPr lang="en-US" dirty="0"/>
              <a:t>“The evidence suggests that there is a dopamine system in the brain that plays a critical role in the rewarding quality of brain stimulation and at least some other rewards. In this sense it can be concluded that </a:t>
            </a:r>
            <a:r>
              <a:rPr lang="en-US" u="sng" dirty="0"/>
              <a:t>dopamine plays a specialized role in reward processes</a:t>
            </a:r>
            <a:r>
              <a:rPr lang="en-US" dirty="0"/>
              <a:t>. It is not necessarily the case that this dopamine system is specialized in the sense of having no other role in addition to this role in reward processes, and it is not necessarily the case that all rewards depend on this dopamine system for their rewarding impact. It does, however, seem to be the case that a dopaminergic system forms a critical link in the neural circuitry which confers rewarding qualities on intracranial stimulation (at least with a number of electrode placements) and on intravenous stimulant injections.”</a:t>
            </a:r>
          </a:p>
        </p:txBody>
      </p:sp>
    </p:spTree>
    <p:extLst>
      <p:ext uri="{BB962C8B-B14F-4D97-AF65-F5344CB8AC3E}">
        <p14:creationId xmlns:p14="http://schemas.microsoft.com/office/powerpoint/2010/main" val="1269814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A537F-0E00-49B8-B6E6-5FE0D2B9260B}"/>
              </a:ext>
            </a:extLst>
          </p:cNvPr>
          <p:cNvSpPr>
            <a:spLocks noGrp="1"/>
          </p:cNvSpPr>
          <p:nvPr>
            <p:ph type="title"/>
          </p:nvPr>
        </p:nvSpPr>
        <p:spPr>
          <a:xfrm>
            <a:off x="685801" y="533400"/>
            <a:ext cx="10820400" cy="1177092"/>
          </a:xfrm>
        </p:spPr>
        <p:txBody>
          <a:bodyPr anchor="b">
            <a:normAutofit/>
          </a:bodyPr>
          <a:lstStyle/>
          <a:p>
            <a:pPr algn="ctr"/>
            <a:r>
              <a:rPr lang="en-US" sz="4400"/>
              <a:t>It arrived…</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C0F8DB-64A2-49F4-9A94-3020056D0ED2}"/>
              </a:ext>
            </a:extLst>
          </p:cNvPr>
          <p:cNvSpPr>
            <a:spLocks noGrp="1"/>
          </p:cNvSpPr>
          <p:nvPr>
            <p:ph idx="1"/>
          </p:nvPr>
        </p:nvSpPr>
        <p:spPr>
          <a:xfrm>
            <a:off x="685801" y="2243892"/>
            <a:ext cx="10820400" cy="3547308"/>
          </a:xfrm>
        </p:spPr>
        <p:txBody>
          <a:bodyPr anchor="t">
            <a:normAutofit/>
          </a:bodyPr>
          <a:lstStyle/>
          <a:p>
            <a:pPr marL="0" indent="0">
              <a:buNone/>
            </a:pPr>
            <a:r>
              <a:rPr lang="en-US" sz="2000" dirty="0"/>
              <a:t>Roy Wise -  Addiction is about dopamine/reward</a:t>
            </a:r>
          </a:p>
          <a:p>
            <a:r>
              <a:rPr lang="en-US" sz="2000" dirty="0">
                <a:latin typeface="ff2"/>
              </a:rPr>
              <a:t>“Our current working hypothesis that the rewarding effects of these </a:t>
            </a:r>
            <a:r>
              <a:rPr lang="en-US" sz="2000" dirty="0">
                <a:latin typeface="ff8"/>
              </a:rPr>
              <a:t>drugs </a:t>
            </a:r>
            <a:r>
              <a:rPr lang="en-US" sz="2000" dirty="0">
                <a:latin typeface="ff2"/>
              </a:rPr>
              <a:t>summate with the rewarding effects of stimulation, increasing the rewarding consequences of self-stimulation by increasing the synaptic levels of nucleus </a:t>
            </a:r>
            <a:r>
              <a:rPr lang="en-US" sz="2000" dirty="0" err="1">
                <a:latin typeface="ff2"/>
              </a:rPr>
              <a:t>accumbens</a:t>
            </a:r>
            <a:r>
              <a:rPr lang="en-US" sz="2000" dirty="0">
                <a:latin typeface="ff2"/>
              </a:rPr>
              <a:t> dopamine that </a:t>
            </a:r>
            <a:r>
              <a:rPr lang="en-US" sz="2000" dirty="0">
                <a:latin typeface="ff8"/>
              </a:rPr>
              <a:t>are </a:t>
            </a:r>
            <a:r>
              <a:rPr lang="en-US" sz="2000" dirty="0">
                <a:latin typeface="ff2"/>
              </a:rPr>
              <a:t>known to be caused by each treatment by itself”</a:t>
            </a:r>
          </a:p>
          <a:p>
            <a:endParaRPr lang="en-US" sz="2000" dirty="0">
              <a:latin typeface="ff2"/>
            </a:endParaRPr>
          </a:p>
          <a:p>
            <a:pPr marL="0" indent="0">
              <a:buNone/>
            </a:pPr>
            <a:r>
              <a:rPr lang="en-US" sz="1400" dirty="0">
                <a:latin typeface="ff2"/>
              </a:rPr>
              <a:t>Self-</a:t>
            </a:r>
            <a:r>
              <a:rPr lang="en-US" sz="1400" dirty="0" err="1">
                <a:latin typeface="ff2"/>
              </a:rPr>
              <a:t>Stimluation</a:t>
            </a:r>
            <a:r>
              <a:rPr lang="en-US" sz="1400" dirty="0">
                <a:latin typeface="ff2"/>
              </a:rPr>
              <a:t> and Drug Reward Mechanisms</a:t>
            </a:r>
          </a:p>
          <a:p>
            <a:pPr marL="0" indent="0">
              <a:buNone/>
            </a:pPr>
            <a:r>
              <a:rPr lang="en-US" sz="1400" dirty="0"/>
              <a:t>Annals New York Academy of Sciences 1992 654(1)</a:t>
            </a:r>
          </a:p>
          <a:p>
            <a:pPr marL="0" indent="0">
              <a:buNone/>
            </a:pPr>
            <a:r>
              <a:rPr lang="en-US" sz="1400" dirty="0"/>
              <a:t>Wise et al.</a:t>
            </a:r>
          </a:p>
        </p:txBody>
      </p:sp>
    </p:spTree>
    <p:extLst>
      <p:ext uri="{BB962C8B-B14F-4D97-AF65-F5344CB8AC3E}">
        <p14:creationId xmlns:p14="http://schemas.microsoft.com/office/powerpoint/2010/main" val="1986028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1D41-9EB3-406E-AFA1-650D8B48A42D}"/>
              </a:ext>
            </a:extLst>
          </p:cNvPr>
          <p:cNvSpPr>
            <a:spLocks noGrp="1"/>
          </p:cNvSpPr>
          <p:nvPr>
            <p:ph type="title"/>
          </p:nvPr>
        </p:nvSpPr>
        <p:spPr>
          <a:xfrm>
            <a:off x="685799" y="1150076"/>
            <a:ext cx="3659389" cy="4557849"/>
          </a:xfrm>
        </p:spPr>
        <p:txBody>
          <a:bodyPr>
            <a:normAutofit/>
          </a:bodyPr>
          <a:lstStyle/>
          <a:p>
            <a:pPr algn="r"/>
            <a:r>
              <a:rPr lang="en-US" dirty="0"/>
              <a:t>What are addictions?</a:t>
            </a:r>
          </a:p>
        </p:txBody>
      </p:sp>
      <p:sp>
        <p:nvSpPr>
          <p:cNvPr id="3" name="Content Placeholder 2">
            <a:extLst>
              <a:ext uri="{FF2B5EF4-FFF2-40B4-BE49-F238E27FC236}">
                <a16:creationId xmlns:a16="http://schemas.microsoft.com/office/drawing/2014/main" id="{77BF9E94-BB00-4BE5-92CE-6EE1B9AE0D77}"/>
              </a:ext>
            </a:extLst>
          </p:cNvPr>
          <p:cNvSpPr>
            <a:spLocks noGrp="1"/>
          </p:cNvSpPr>
          <p:nvPr>
            <p:ph idx="1"/>
          </p:nvPr>
        </p:nvSpPr>
        <p:spPr>
          <a:xfrm>
            <a:off x="4988658" y="1150076"/>
            <a:ext cx="6517543" cy="4557849"/>
          </a:xfrm>
        </p:spPr>
        <p:txBody>
          <a:bodyPr>
            <a:normAutofit/>
          </a:bodyPr>
          <a:lstStyle/>
          <a:p>
            <a:pPr>
              <a:lnSpc>
                <a:spcPct val="90000"/>
              </a:lnSpc>
            </a:pPr>
            <a:r>
              <a:rPr lang="en-US" sz="1600" dirty="0"/>
              <a:t>In the beginning</a:t>
            </a:r>
          </a:p>
          <a:p>
            <a:pPr lvl="1">
              <a:lnSpc>
                <a:spcPct val="90000"/>
              </a:lnSpc>
            </a:pPr>
            <a:r>
              <a:rPr lang="en-US" sz="1400" dirty="0" err="1"/>
              <a:t>Olds</a:t>
            </a:r>
            <a:r>
              <a:rPr lang="en-US" sz="1400" dirty="0"/>
              <a:t> and Wise</a:t>
            </a:r>
          </a:p>
          <a:p>
            <a:pPr>
              <a:lnSpc>
                <a:spcPct val="90000"/>
              </a:lnSpc>
            </a:pPr>
            <a:r>
              <a:rPr lang="en-US" sz="1600" dirty="0"/>
              <a:t>Then…</a:t>
            </a:r>
          </a:p>
          <a:p>
            <a:pPr lvl="1">
              <a:lnSpc>
                <a:spcPct val="90000"/>
              </a:lnSpc>
            </a:pPr>
            <a:r>
              <a:rPr lang="en-US" sz="1400" dirty="0"/>
              <a:t>Further Scientific findings</a:t>
            </a:r>
          </a:p>
          <a:p>
            <a:pPr>
              <a:lnSpc>
                <a:spcPct val="90000"/>
              </a:lnSpc>
            </a:pPr>
            <a:r>
              <a:rPr lang="en-US" sz="1600" dirty="0"/>
              <a:t>Philosophical perspectives</a:t>
            </a:r>
          </a:p>
          <a:p>
            <a:pPr lvl="1">
              <a:lnSpc>
                <a:spcPct val="90000"/>
              </a:lnSpc>
            </a:pPr>
            <a:r>
              <a:rPr lang="en-US" sz="1400" dirty="0"/>
              <a:t>Biological/Medical model</a:t>
            </a:r>
          </a:p>
          <a:p>
            <a:pPr lvl="1">
              <a:lnSpc>
                <a:spcPct val="90000"/>
              </a:lnSpc>
            </a:pPr>
            <a:r>
              <a:rPr lang="en-US" sz="1400" dirty="0"/>
              <a:t>Learning theory</a:t>
            </a:r>
          </a:p>
          <a:p>
            <a:pPr lvl="1">
              <a:lnSpc>
                <a:spcPct val="90000"/>
              </a:lnSpc>
            </a:pPr>
            <a:r>
              <a:rPr lang="en-US" sz="1400" dirty="0"/>
              <a:t>Developmental/Trauma</a:t>
            </a:r>
          </a:p>
          <a:p>
            <a:pPr>
              <a:lnSpc>
                <a:spcPct val="90000"/>
              </a:lnSpc>
            </a:pPr>
            <a:r>
              <a:rPr lang="en-US" sz="1600" dirty="0"/>
              <a:t>NPSA model to unite them all…</a:t>
            </a:r>
          </a:p>
        </p:txBody>
      </p:sp>
    </p:spTree>
    <p:extLst>
      <p:ext uri="{BB962C8B-B14F-4D97-AF65-F5344CB8AC3E}">
        <p14:creationId xmlns:p14="http://schemas.microsoft.com/office/powerpoint/2010/main" val="2507240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A4A04-9D3E-4CB5-B912-27DF71409E9F}"/>
              </a:ext>
            </a:extLst>
          </p:cNvPr>
          <p:cNvSpPr>
            <a:spLocks noGrp="1"/>
          </p:cNvSpPr>
          <p:nvPr>
            <p:ph type="title"/>
          </p:nvPr>
        </p:nvSpPr>
        <p:spPr>
          <a:xfrm>
            <a:off x="685799" y="1150076"/>
            <a:ext cx="3659389" cy="4557849"/>
          </a:xfrm>
        </p:spPr>
        <p:txBody>
          <a:bodyPr>
            <a:normAutofit/>
          </a:bodyPr>
          <a:lstStyle/>
          <a:p>
            <a:pPr algn="r"/>
            <a:r>
              <a:rPr lang="en-US" sz="3300"/>
              <a:t>scientific neurobiological theories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11B91C-CE65-43C3-BA30-416C0C5ED458}"/>
              </a:ext>
            </a:extLst>
          </p:cNvPr>
          <p:cNvSpPr>
            <a:spLocks noGrp="1"/>
          </p:cNvSpPr>
          <p:nvPr>
            <p:ph idx="1"/>
          </p:nvPr>
        </p:nvSpPr>
        <p:spPr>
          <a:xfrm>
            <a:off x="4988658" y="1150076"/>
            <a:ext cx="6517543" cy="4557849"/>
          </a:xfrm>
        </p:spPr>
        <p:txBody>
          <a:bodyPr>
            <a:normAutofit/>
          </a:bodyPr>
          <a:lstStyle/>
          <a:p>
            <a:r>
              <a:rPr lang="en-US" dirty="0"/>
              <a:t>Opponent processes theories</a:t>
            </a:r>
          </a:p>
          <a:p>
            <a:r>
              <a:rPr lang="en-US" dirty="0"/>
              <a:t>Dual processing theories</a:t>
            </a:r>
          </a:p>
          <a:p>
            <a:r>
              <a:rPr lang="en-US" dirty="0"/>
              <a:t>Incentive-salience theory</a:t>
            </a:r>
          </a:p>
        </p:txBody>
      </p:sp>
    </p:spTree>
    <p:extLst>
      <p:ext uri="{BB962C8B-B14F-4D97-AF65-F5344CB8AC3E}">
        <p14:creationId xmlns:p14="http://schemas.microsoft.com/office/powerpoint/2010/main" val="72136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B277D-48C8-4109-9ADA-D84FAD8D0212}"/>
              </a:ext>
            </a:extLst>
          </p:cNvPr>
          <p:cNvSpPr>
            <a:spLocks noGrp="1"/>
          </p:cNvSpPr>
          <p:nvPr>
            <p:ph type="title"/>
          </p:nvPr>
        </p:nvSpPr>
        <p:spPr>
          <a:xfrm>
            <a:off x="685801" y="533400"/>
            <a:ext cx="10820400" cy="1177092"/>
          </a:xfrm>
        </p:spPr>
        <p:txBody>
          <a:bodyPr anchor="b">
            <a:normAutofit/>
          </a:bodyPr>
          <a:lstStyle/>
          <a:p>
            <a:pPr algn="ctr"/>
            <a:r>
              <a:rPr lang="en-US" sz="4400"/>
              <a:t>opponent processes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8CCBDA-F28A-42CD-A3CC-C090DA19E5CE}"/>
              </a:ext>
            </a:extLst>
          </p:cNvPr>
          <p:cNvSpPr>
            <a:spLocks noGrp="1"/>
          </p:cNvSpPr>
          <p:nvPr>
            <p:ph idx="1"/>
          </p:nvPr>
        </p:nvSpPr>
        <p:spPr>
          <a:xfrm>
            <a:off x="685801" y="2243892"/>
            <a:ext cx="10820400" cy="3547308"/>
          </a:xfrm>
        </p:spPr>
        <p:txBody>
          <a:bodyPr anchor="t">
            <a:normAutofit/>
          </a:bodyPr>
          <a:lstStyle/>
          <a:p>
            <a:pPr>
              <a:lnSpc>
                <a:spcPct val="90000"/>
              </a:lnSpc>
            </a:pPr>
            <a:r>
              <a:rPr lang="en-US" sz="1700"/>
              <a:t>“…there must exist many systems in the brain, the business of which it is to suppress or reduce all excursions from hedonic neutrality, whether those excursions be appetitive or aversive, pleasant or unpleasant. The systems operate to decrease the intensity of subjective "hedonic quality," "affect," "emotion," "arousal," or the reinforcing properties of stimuli. The systems function independently of operants or instrumental acts: they are fully automatic. Thus, whereas operants tend to maximize positive reinforcement and to minimize negative reinforcement, these central nervous systems minimize both”.</a:t>
            </a:r>
          </a:p>
          <a:p>
            <a:pPr>
              <a:lnSpc>
                <a:spcPct val="90000"/>
              </a:lnSpc>
            </a:pPr>
            <a:r>
              <a:rPr lang="en-US" sz="1700"/>
              <a:t>Example</a:t>
            </a:r>
          </a:p>
          <a:p>
            <a:pPr lvl="1">
              <a:lnSpc>
                <a:spcPct val="90000"/>
              </a:lnSpc>
            </a:pPr>
            <a:r>
              <a:rPr lang="en-US" sz="1700"/>
              <a:t>Dog electric-shock; terror</a:t>
            </a:r>
          </a:p>
          <a:p>
            <a:pPr lvl="1">
              <a:lnSpc>
                <a:spcPct val="90000"/>
              </a:lnSpc>
            </a:pPr>
            <a:r>
              <a:rPr lang="en-US" sz="1700"/>
              <a:t>Dog cessation of shocks; stealth</a:t>
            </a:r>
          </a:p>
          <a:p>
            <a:pPr lvl="1">
              <a:lnSpc>
                <a:spcPct val="90000"/>
              </a:lnSpc>
            </a:pPr>
            <a:r>
              <a:rPr lang="en-US" sz="1700"/>
              <a:t>Recurrent shocks; pained</a:t>
            </a:r>
          </a:p>
          <a:p>
            <a:pPr lvl="1">
              <a:lnSpc>
                <a:spcPct val="90000"/>
              </a:lnSpc>
            </a:pPr>
            <a:r>
              <a:rPr lang="en-US" sz="1700"/>
              <a:t>Recurrent cessation; joy</a:t>
            </a:r>
          </a:p>
        </p:txBody>
      </p:sp>
    </p:spTree>
    <p:extLst>
      <p:ext uri="{BB962C8B-B14F-4D97-AF65-F5344CB8AC3E}">
        <p14:creationId xmlns:p14="http://schemas.microsoft.com/office/powerpoint/2010/main" val="506616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C28DE-EAB5-4DE4-B7A0-54F3976CD374}"/>
              </a:ext>
            </a:extLst>
          </p:cNvPr>
          <p:cNvSpPr>
            <a:spLocks noGrp="1"/>
          </p:cNvSpPr>
          <p:nvPr>
            <p:ph type="title"/>
          </p:nvPr>
        </p:nvSpPr>
        <p:spPr>
          <a:xfrm>
            <a:off x="685799" y="1150076"/>
            <a:ext cx="3659389" cy="4557849"/>
          </a:xfrm>
        </p:spPr>
        <p:txBody>
          <a:bodyPr>
            <a:normAutofit/>
          </a:bodyPr>
          <a:lstStyle/>
          <a:p>
            <a:pPr algn="r"/>
            <a:r>
              <a:rPr lang="en-US" dirty="0"/>
              <a:t>States of ‘opponent processes’ are avoided</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C355F6-42EE-40CF-83F5-1F1AE21A3672}"/>
              </a:ext>
            </a:extLst>
          </p:cNvPr>
          <p:cNvSpPr>
            <a:spLocks noGrp="1"/>
          </p:cNvSpPr>
          <p:nvPr>
            <p:ph idx="1"/>
          </p:nvPr>
        </p:nvSpPr>
        <p:spPr>
          <a:xfrm>
            <a:off x="4988658" y="1150076"/>
            <a:ext cx="6517543" cy="4557849"/>
          </a:xfrm>
        </p:spPr>
        <p:txBody>
          <a:bodyPr>
            <a:normAutofit/>
          </a:bodyPr>
          <a:lstStyle/>
          <a:p>
            <a:pPr marL="0" indent="0">
              <a:buNone/>
            </a:pPr>
            <a:r>
              <a:rPr lang="en-US" dirty="0"/>
              <a:t>“We can describe opiate, alcohol, barbiturate, amphetamine, or cigarette addiction within the empirical framework we have proposed. It has these properties: (a) the B' state lasts a long time; (b) the B' state is intensely aversive; (c) the elicitation of State A or A' is effective in causing immediate removal of State B or B'; and (d) the user employs the opiate which elicits States A or A' in order to get rid of State B or State B'.</a:t>
            </a:r>
          </a:p>
        </p:txBody>
      </p:sp>
    </p:spTree>
    <p:extLst>
      <p:ext uri="{BB962C8B-B14F-4D97-AF65-F5344CB8AC3E}">
        <p14:creationId xmlns:p14="http://schemas.microsoft.com/office/powerpoint/2010/main" val="1339482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7AAD0-C566-425D-8C48-4C1DCA573FB1}"/>
              </a:ext>
            </a:extLst>
          </p:cNvPr>
          <p:cNvSpPr>
            <a:spLocks noGrp="1"/>
          </p:cNvSpPr>
          <p:nvPr>
            <p:ph type="title"/>
          </p:nvPr>
        </p:nvSpPr>
        <p:spPr>
          <a:xfrm>
            <a:off x="685801" y="533400"/>
            <a:ext cx="10820400" cy="1177092"/>
          </a:xfrm>
        </p:spPr>
        <p:txBody>
          <a:bodyPr anchor="b">
            <a:normAutofit/>
          </a:bodyPr>
          <a:lstStyle/>
          <a:p>
            <a:pPr algn="ctr"/>
            <a:r>
              <a:rPr lang="en-US" sz="4100"/>
              <a:t>Current opponent process theories; koob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A906BD-0393-4ECD-A8FE-1783B2EBF100}"/>
              </a:ext>
            </a:extLst>
          </p:cNvPr>
          <p:cNvSpPr>
            <a:spLocks noGrp="1"/>
          </p:cNvSpPr>
          <p:nvPr>
            <p:ph idx="1"/>
          </p:nvPr>
        </p:nvSpPr>
        <p:spPr>
          <a:xfrm>
            <a:off x="685801" y="2243892"/>
            <a:ext cx="10820400" cy="3547308"/>
          </a:xfrm>
        </p:spPr>
        <p:txBody>
          <a:bodyPr anchor="t">
            <a:normAutofit/>
          </a:bodyPr>
          <a:lstStyle/>
          <a:p>
            <a:pPr marL="0" indent="0">
              <a:buNone/>
            </a:pPr>
            <a:r>
              <a:rPr lang="en-US" sz="2000"/>
              <a:t>“Repeated withdrawal from drugs of abuse in humans in the withdrawal/negative affect stage is defined by the presence of both physical signs and motivational signs of withdrawal, such as chronic irritability, physical pain, emotional pain (i.e., hyperkatifeia…), malaise, dysphoria, alexithymia, sleep disturbances, and the loss of motivation for natural rewards. The hypothesis here is that allostatic changes in the stress axis, notably activation of the HPA axis, with subsequent blunting of the HPA axis and sensitization of extrahypothalamic CRF, are further exaggerated by repeated binge-withdrawal cycles of drug taking, such that progressively greater negative emotional states are generated that drive negative reinforcement.”</a:t>
            </a:r>
          </a:p>
        </p:txBody>
      </p:sp>
    </p:spTree>
    <p:extLst>
      <p:ext uri="{BB962C8B-B14F-4D97-AF65-F5344CB8AC3E}">
        <p14:creationId xmlns:p14="http://schemas.microsoft.com/office/powerpoint/2010/main" val="307601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DF43132E-D4DF-4A83-9344-A782D0F5D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A476E-80E5-4ED4-897B-F3724DE45282}"/>
              </a:ext>
            </a:extLst>
          </p:cNvPr>
          <p:cNvSpPr>
            <a:spLocks noGrp="1"/>
          </p:cNvSpPr>
          <p:nvPr>
            <p:ph type="title"/>
          </p:nvPr>
        </p:nvSpPr>
        <p:spPr>
          <a:xfrm>
            <a:off x="1031875" y="1212935"/>
            <a:ext cx="6020177" cy="4432130"/>
          </a:xfrm>
        </p:spPr>
        <p:txBody>
          <a:bodyPr vert="horz" lIns="91440" tIns="45720" rIns="91440" bIns="45720" rtlCol="0" anchor="ctr">
            <a:normAutofit/>
          </a:bodyPr>
          <a:lstStyle/>
          <a:p>
            <a:pPr algn="r"/>
            <a:r>
              <a:rPr lang="en-US" sz="6600" dirty="0"/>
              <a:t>Dual processing theories</a:t>
            </a:r>
          </a:p>
        </p:txBody>
      </p:sp>
      <p:sp>
        <p:nvSpPr>
          <p:cNvPr id="3" name="Content Placeholder 2">
            <a:extLst>
              <a:ext uri="{FF2B5EF4-FFF2-40B4-BE49-F238E27FC236}">
                <a16:creationId xmlns:a16="http://schemas.microsoft.com/office/drawing/2014/main" id="{AB540F12-E3B2-43A8-A22C-C95E742DFD62}"/>
              </a:ext>
            </a:extLst>
          </p:cNvPr>
          <p:cNvSpPr>
            <a:spLocks noGrp="1"/>
          </p:cNvSpPr>
          <p:nvPr>
            <p:ph idx="1"/>
          </p:nvPr>
        </p:nvSpPr>
        <p:spPr>
          <a:xfrm>
            <a:off x="8017261" y="2087881"/>
            <a:ext cx="3142864" cy="2682239"/>
          </a:xfrm>
        </p:spPr>
        <p:txBody>
          <a:bodyPr vert="horz" lIns="91440" tIns="45720" rIns="91440" bIns="45720" rtlCol="0" anchor="ctr">
            <a:normAutofit/>
          </a:bodyPr>
          <a:lstStyle/>
          <a:p>
            <a:pPr marL="0" indent="0">
              <a:buNone/>
            </a:pPr>
            <a:r>
              <a:rPr lang="en-US" cap="all"/>
              <a:t>Cortical versus sub-cortical control. </a:t>
            </a:r>
          </a:p>
        </p:txBody>
      </p:sp>
      <p:cxnSp>
        <p:nvCxnSpPr>
          <p:cNvPr id="12" name="Straight Connector 11">
            <a:extLst>
              <a:ext uri="{FF2B5EF4-FFF2-40B4-BE49-F238E27FC236}">
                <a16:creationId xmlns:a16="http://schemas.microsoft.com/office/drawing/2014/main" id="{6AA24BC1-1577-4586-AD7A-417660E372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135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C3229-C11C-4F98-923C-2DB36ED8022E}"/>
              </a:ext>
            </a:extLst>
          </p:cNvPr>
          <p:cNvSpPr>
            <a:spLocks noGrp="1"/>
          </p:cNvSpPr>
          <p:nvPr>
            <p:ph type="title"/>
          </p:nvPr>
        </p:nvSpPr>
        <p:spPr>
          <a:xfrm>
            <a:off x="685801" y="533400"/>
            <a:ext cx="10820400" cy="1177092"/>
          </a:xfrm>
        </p:spPr>
        <p:txBody>
          <a:bodyPr anchor="b">
            <a:normAutofit/>
          </a:bodyPr>
          <a:lstStyle/>
          <a:p>
            <a:pPr algn="ctr"/>
            <a:r>
              <a:rPr lang="en-US" sz="4400"/>
              <a:t>Incentive salience (berridge)</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E3D900-96AF-44C9-BECE-B6F080C96BBA}"/>
              </a:ext>
            </a:extLst>
          </p:cNvPr>
          <p:cNvSpPr>
            <a:spLocks noGrp="1"/>
          </p:cNvSpPr>
          <p:nvPr>
            <p:ph idx="1"/>
          </p:nvPr>
        </p:nvSpPr>
        <p:spPr>
          <a:xfrm>
            <a:off x="685801" y="2243892"/>
            <a:ext cx="10820400" cy="3547308"/>
          </a:xfrm>
        </p:spPr>
        <p:txBody>
          <a:bodyPr anchor="t">
            <a:normAutofit/>
          </a:bodyPr>
          <a:lstStyle/>
          <a:p>
            <a:r>
              <a:rPr lang="en-US" sz="2000" dirty="0"/>
              <a:t>3 stages to reward learning</a:t>
            </a:r>
          </a:p>
          <a:p>
            <a:pPr lvl="1"/>
            <a:r>
              <a:rPr lang="en-US" sz="2000" dirty="0"/>
              <a:t>Like something (pleasure) – dopamine not necessary or sufficient</a:t>
            </a:r>
          </a:p>
          <a:p>
            <a:pPr lvl="1"/>
            <a:r>
              <a:rPr lang="en-US" sz="2000" dirty="0"/>
              <a:t>Learn that I like it – dopamine not necessary or sufficient</a:t>
            </a:r>
          </a:p>
          <a:p>
            <a:pPr lvl="1"/>
            <a:r>
              <a:rPr lang="en-US" sz="2000" dirty="0"/>
              <a:t>Want it – dopamine is necessary for this stage only</a:t>
            </a:r>
          </a:p>
          <a:p>
            <a:r>
              <a:rPr lang="en-US" sz="2000" dirty="0" err="1">
                <a:latin typeface="Calibri" panose="020F0502020204030204" pitchFamily="34" charset="0"/>
                <a:ea typeface="Calibri" panose="020F0502020204030204" pitchFamily="34" charset="0"/>
                <a:cs typeface="Calibri" panose="020F0502020204030204" pitchFamily="34" charset="0"/>
              </a:rPr>
              <a:t>Berridge</a:t>
            </a:r>
            <a:r>
              <a:rPr lang="en-US" sz="2000" dirty="0">
                <a:latin typeface="Calibri" panose="020F0502020204030204" pitchFamily="34" charset="0"/>
                <a:ea typeface="Calibri" panose="020F0502020204030204" pitchFamily="34" charset="0"/>
                <a:cs typeface="Calibri" panose="020F0502020204030204" pitchFamily="34" charset="0"/>
              </a:rPr>
              <a:t> states; “Dopamine drugs that activate mesolimbic systems short circuit normal physiological-learning interaction, by plugging directly into the neurobiological mechanism that ordinarily adjusts learned incentive salience in accordance with </a:t>
            </a:r>
            <a:r>
              <a:rPr lang="en-US" sz="2000" dirty="0" err="1">
                <a:latin typeface="Calibri" panose="020F0502020204030204" pitchFamily="34" charset="0"/>
                <a:ea typeface="Calibri" panose="020F0502020204030204" pitchFamily="34" charset="0"/>
                <a:cs typeface="Calibri" panose="020F0502020204030204" pitchFamily="34" charset="0"/>
              </a:rPr>
              <a:t>psysiological</a:t>
            </a:r>
            <a:r>
              <a:rPr lang="en-US" sz="2000" dirty="0">
                <a:latin typeface="Calibri" panose="020F0502020204030204" pitchFamily="34" charset="0"/>
                <a:ea typeface="Calibri" panose="020F0502020204030204" pitchFamily="34" charset="0"/>
                <a:cs typeface="Calibri" panose="020F0502020204030204" pitchFamily="34" charset="0"/>
              </a:rPr>
              <a:t> states. Drugs that activate dopamine neurotransmission or induce neural sensitization may thus directly elevate ‘wanting’ for rewards…”</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693192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642DA-D3B0-4AC3-B77D-720EE269A3F4}"/>
              </a:ext>
            </a:extLst>
          </p:cNvPr>
          <p:cNvSpPr>
            <a:spLocks noGrp="1"/>
          </p:cNvSpPr>
          <p:nvPr>
            <p:ph type="title"/>
          </p:nvPr>
        </p:nvSpPr>
        <p:spPr>
          <a:xfrm>
            <a:off x="685801" y="533400"/>
            <a:ext cx="10820400" cy="1177092"/>
          </a:xfrm>
        </p:spPr>
        <p:txBody>
          <a:bodyPr anchor="b">
            <a:normAutofit/>
          </a:bodyPr>
          <a:lstStyle/>
          <a:p>
            <a:pPr algn="ctr"/>
            <a:r>
              <a:rPr lang="en-US" sz="4400"/>
              <a:t>Incentive salience - problem</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F8AC6D-0B8B-4D23-80B0-2B62DC0DCA11}"/>
              </a:ext>
            </a:extLst>
          </p:cNvPr>
          <p:cNvSpPr>
            <a:spLocks noGrp="1"/>
          </p:cNvSpPr>
          <p:nvPr>
            <p:ph idx="1"/>
          </p:nvPr>
        </p:nvSpPr>
        <p:spPr>
          <a:xfrm>
            <a:off x="685801" y="2243892"/>
            <a:ext cx="10820400" cy="3547308"/>
          </a:xfrm>
        </p:spPr>
        <p:txBody>
          <a:bodyPr anchor="t">
            <a:normAutofit lnSpcReduction="10000"/>
          </a:bodyPr>
          <a:lstStyle/>
          <a:p>
            <a:pPr marL="342900" indent="-342900">
              <a:lnSpc>
                <a:spcPct val="90000"/>
              </a:lnSpc>
              <a:buFont typeface="+mj-lt"/>
              <a:buAutoNum type="arabicPeriod"/>
            </a:pPr>
            <a:r>
              <a:rPr lang="en-US" sz="1700" dirty="0">
                <a:latin typeface="Calibri" panose="020F0502020204030204" pitchFamily="34" charset="0"/>
                <a:ea typeface="Calibri" panose="020F0502020204030204" pitchFamily="34" charset="0"/>
                <a:cs typeface="Calibri" panose="020F0502020204030204" pitchFamily="34" charset="0"/>
              </a:rPr>
              <a:t>According to the incentive-salience theory of reward-learning and addiction (and current scientific knowledge), dopamine is associated with ‘wanting’ or motivation for a reward, not the pleasure of the reward itself.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90000"/>
              </a:lnSpc>
              <a:buFont typeface="+mj-lt"/>
              <a:buAutoNum type="arabicPeriod"/>
            </a:pPr>
            <a:r>
              <a:rPr lang="en-US" sz="1700" dirty="0">
                <a:latin typeface="Calibri" panose="020F0502020204030204" pitchFamily="34" charset="0"/>
                <a:ea typeface="Calibri" panose="020F0502020204030204" pitchFamily="34" charset="0"/>
                <a:cs typeface="Calibri" panose="020F0502020204030204" pitchFamily="34" charset="0"/>
              </a:rPr>
              <a:t>Drugs of addiction become addictive, in part, through stimulating dopamine.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90000"/>
              </a:lnSpc>
              <a:spcAft>
                <a:spcPts val="800"/>
              </a:spcAft>
              <a:buFont typeface="+mj-lt"/>
              <a:buAutoNum type="arabicPeriod"/>
            </a:pPr>
            <a:r>
              <a:rPr lang="en-US" sz="1700" dirty="0">
                <a:latin typeface="Calibri" panose="020F0502020204030204" pitchFamily="34" charset="0"/>
                <a:ea typeface="Calibri" panose="020F0502020204030204" pitchFamily="34" charset="0"/>
                <a:cs typeface="Calibri" panose="020F0502020204030204" pitchFamily="34" charset="0"/>
              </a:rPr>
              <a:t>However, if dopamine is triggered by addictive drugs, then according to the theory, it should not cause the ‘liking’ which is the first step of the learning/addiction process. The drug should not actually become addictive, because there is nothing pleasurable about taking it. Remember, dopamine is not seen as necessary or sufficient for the ‘liking’ or pleasure reactions, which are the first step of the addictive process. </a:t>
            </a:r>
            <a:endParaRPr lang="en-US" sz="1700" dirty="0">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As </a:t>
            </a:r>
            <a:r>
              <a:rPr lang="en-US" sz="1700" dirty="0" err="1">
                <a:latin typeface="Calibri" panose="020F0502020204030204" pitchFamily="34" charset="0"/>
                <a:ea typeface="Calibri" panose="020F0502020204030204" pitchFamily="34" charset="0"/>
                <a:cs typeface="Calibri" panose="020F0502020204030204" pitchFamily="34" charset="0"/>
              </a:rPr>
              <a:t>Panksepp</a:t>
            </a: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dirty="0" err="1">
                <a:latin typeface="Calibri" panose="020F0502020204030204" pitchFamily="34" charset="0"/>
                <a:ea typeface="Calibri" panose="020F0502020204030204" pitchFamily="34" charset="0"/>
                <a:cs typeface="Calibri" panose="020F0502020204030204" pitchFamily="34" charset="0"/>
              </a:rPr>
              <a:t>Solms</a:t>
            </a:r>
            <a:r>
              <a:rPr lang="en-US" sz="1700" dirty="0">
                <a:latin typeface="Calibri" panose="020F0502020204030204" pitchFamily="34" charset="0"/>
                <a:ea typeface="Calibri" panose="020F0502020204030204" pitchFamily="34" charset="0"/>
                <a:cs typeface="Calibri" panose="020F0502020204030204" pitchFamily="34" charset="0"/>
              </a:rPr>
              <a:t> and </a:t>
            </a:r>
            <a:r>
              <a:rPr lang="en-US" sz="1700" dirty="0" err="1">
                <a:latin typeface="Calibri" panose="020F0502020204030204" pitchFamily="34" charset="0"/>
                <a:ea typeface="Calibri" panose="020F0502020204030204" pitchFamily="34" charset="0"/>
                <a:cs typeface="Calibri" panose="020F0502020204030204" pitchFamily="34" charset="0"/>
              </a:rPr>
              <a:t>Pantelis</a:t>
            </a:r>
            <a:r>
              <a:rPr lang="en-US" sz="1700" dirty="0">
                <a:latin typeface="Calibri" panose="020F0502020204030204" pitchFamily="34" charset="0"/>
                <a:ea typeface="Calibri" panose="020F0502020204030204" pitchFamily="34" charset="0"/>
                <a:cs typeface="Calibri" panose="020F0502020204030204" pitchFamily="34" charset="0"/>
              </a:rPr>
              <a:t> note;</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90000"/>
              </a:lnSpc>
              <a:spcAft>
                <a:spcPts val="800"/>
              </a:spcAft>
            </a:pPr>
            <a:r>
              <a:rPr lang="en-US" sz="1700" dirty="0">
                <a:latin typeface="Calibri" panose="020F0502020204030204" pitchFamily="34" charset="0"/>
                <a:ea typeface="Calibri" panose="020F0502020204030204" pitchFamily="34" charset="0"/>
                <a:cs typeface="Calibri" panose="020F0502020204030204" pitchFamily="34" charset="0"/>
              </a:rPr>
              <a:t>“Drug-induced surges in salience attribution should incentivize the addicts to pay extra attention to the </a:t>
            </a:r>
            <a:r>
              <a:rPr lang="en-US" sz="1700" i="1" dirty="0">
                <a:latin typeface="Calibri" panose="020F0502020204030204" pitchFamily="34" charset="0"/>
                <a:ea typeface="Calibri" panose="020F0502020204030204" pitchFamily="34" charset="0"/>
                <a:cs typeface="Calibri" panose="020F0502020204030204" pitchFamily="34" charset="0"/>
              </a:rPr>
              <a:t>pleasure-generating </a:t>
            </a:r>
            <a:r>
              <a:rPr lang="en-US" sz="1700" dirty="0">
                <a:latin typeface="Calibri" panose="020F0502020204030204" pitchFamily="34" charset="0"/>
                <a:ea typeface="Calibri" panose="020F0502020204030204" pitchFamily="34" charset="0"/>
                <a:cs typeface="Calibri" panose="020F0502020204030204" pitchFamily="34" charset="0"/>
              </a:rPr>
              <a:t>things they come across while high, not to the thing (the DA  agonist) that merely induced the high . On </a:t>
            </a:r>
            <a:r>
              <a:rPr lang="en-US" sz="1700" dirty="0" err="1">
                <a:latin typeface="Calibri" panose="020F0502020204030204" pitchFamily="34" charset="0"/>
                <a:ea typeface="Calibri" panose="020F0502020204030204" pitchFamily="34" charset="0"/>
                <a:cs typeface="Calibri" panose="020F0502020204030204" pitchFamily="34" charset="0"/>
              </a:rPr>
              <a:t>Berridge’s</a:t>
            </a:r>
            <a:r>
              <a:rPr lang="en-US" sz="1700" dirty="0">
                <a:latin typeface="Calibri" panose="020F0502020204030204" pitchFamily="34" charset="0"/>
                <a:ea typeface="Calibri" panose="020F0502020204030204" pitchFamily="34" charset="0"/>
                <a:cs typeface="Calibri" panose="020F0502020204030204" pitchFamily="34" charset="0"/>
              </a:rPr>
              <a:t> own theory, the DA agonist is not intrinsically pleasure generating. The incentive-salience theory therefore erroneously treats the DA agonist as if it were itself the reward (the “liking”), which it is not”. </a:t>
            </a:r>
          </a:p>
          <a:p>
            <a:pPr>
              <a:lnSpc>
                <a:spcPct val="90000"/>
              </a:lnSpc>
              <a:spcAft>
                <a:spcPts val="800"/>
              </a:spcAft>
            </a:pPr>
            <a:r>
              <a:rPr lang="en-US" sz="1700" dirty="0">
                <a:latin typeface="Calibri" panose="020F0502020204030204" pitchFamily="34" charset="0"/>
                <a:ea typeface="Calibri" panose="020F0502020204030204" pitchFamily="34" charset="0"/>
                <a:cs typeface="Arial" panose="020B0604020202020204" pitchFamily="34" charset="0"/>
              </a:rPr>
              <a:t>FEELINGS/EMOTIONS HAVE DISAPPEARED</a:t>
            </a:r>
          </a:p>
          <a:p>
            <a:pPr marL="0" indent="0">
              <a:lnSpc>
                <a:spcPct val="90000"/>
              </a:lnSpc>
              <a:buNone/>
            </a:pP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sz="1700" dirty="0"/>
          </a:p>
        </p:txBody>
      </p:sp>
    </p:spTree>
    <p:extLst>
      <p:ext uri="{BB962C8B-B14F-4D97-AF65-F5344CB8AC3E}">
        <p14:creationId xmlns:p14="http://schemas.microsoft.com/office/powerpoint/2010/main" val="257926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15DC205-FC90-402B-94CE-18BDE8144F65}"/>
              </a:ext>
            </a:extLst>
          </p:cNvPr>
          <p:cNvSpPr/>
          <p:nvPr/>
        </p:nvSpPr>
        <p:spPr>
          <a:xfrm>
            <a:off x="5201961" y="1297147"/>
            <a:ext cx="5004262" cy="4405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E46756-5E44-4719-8BC1-32B8F87CB3E1}"/>
              </a:ext>
            </a:extLst>
          </p:cNvPr>
          <p:cNvSpPr txBox="1"/>
          <p:nvPr/>
        </p:nvSpPr>
        <p:spPr>
          <a:xfrm>
            <a:off x="6581873" y="705049"/>
            <a:ext cx="3998422" cy="369332"/>
          </a:xfrm>
          <a:prstGeom prst="rect">
            <a:avLst/>
          </a:prstGeom>
          <a:noFill/>
        </p:spPr>
        <p:txBody>
          <a:bodyPr wrap="square" rtlCol="0">
            <a:spAutoFit/>
          </a:bodyPr>
          <a:lstStyle/>
          <a:p>
            <a:r>
              <a:rPr lang="en-US" dirty="0"/>
              <a:t>Psychoanalytic theory</a:t>
            </a:r>
          </a:p>
        </p:txBody>
      </p:sp>
      <p:sp>
        <p:nvSpPr>
          <p:cNvPr id="6" name="TextBox 5">
            <a:extLst>
              <a:ext uri="{FF2B5EF4-FFF2-40B4-BE49-F238E27FC236}">
                <a16:creationId xmlns:a16="http://schemas.microsoft.com/office/drawing/2014/main" id="{04FB3AEA-CBB5-4C49-B8F6-08C4919A07A8}"/>
              </a:ext>
            </a:extLst>
          </p:cNvPr>
          <p:cNvSpPr txBox="1"/>
          <p:nvPr/>
        </p:nvSpPr>
        <p:spPr>
          <a:xfrm>
            <a:off x="9433139" y="5915448"/>
            <a:ext cx="3998422" cy="369332"/>
          </a:xfrm>
          <a:prstGeom prst="rect">
            <a:avLst/>
          </a:prstGeom>
          <a:noFill/>
        </p:spPr>
        <p:txBody>
          <a:bodyPr wrap="square" rtlCol="0">
            <a:spAutoFit/>
          </a:bodyPr>
          <a:lstStyle/>
          <a:p>
            <a:r>
              <a:rPr lang="en-US" dirty="0"/>
              <a:t>Affective Neuroscience</a:t>
            </a:r>
          </a:p>
        </p:txBody>
      </p:sp>
      <p:sp>
        <p:nvSpPr>
          <p:cNvPr id="7" name="TextBox 6">
            <a:extLst>
              <a:ext uri="{FF2B5EF4-FFF2-40B4-BE49-F238E27FC236}">
                <a16:creationId xmlns:a16="http://schemas.microsoft.com/office/drawing/2014/main" id="{4413A845-6EE9-49AE-89A6-C6D95C2BACFF}"/>
              </a:ext>
            </a:extLst>
          </p:cNvPr>
          <p:cNvSpPr txBox="1"/>
          <p:nvPr/>
        </p:nvSpPr>
        <p:spPr>
          <a:xfrm>
            <a:off x="3625314" y="5915448"/>
            <a:ext cx="3998422" cy="369332"/>
          </a:xfrm>
          <a:prstGeom prst="rect">
            <a:avLst/>
          </a:prstGeom>
          <a:noFill/>
        </p:spPr>
        <p:txBody>
          <a:bodyPr wrap="square" rtlCol="0">
            <a:spAutoFit/>
          </a:bodyPr>
          <a:lstStyle/>
          <a:p>
            <a:r>
              <a:rPr lang="en-US" dirty="0"/>
              <a:t>Free-Energy Principle</a:t>
            </a:r>
          </a:p>
        </p:txBody>
      </p:sp>
      <p:sp>
        <p:nvSpPr>
          <p:cNvPr id="8" name="TextBox 7">
            <a:extLst>
              <a:ext uri="{FF2B5EF4-FFF2-40B4-BE49-F238E27FC236}">
                <a16:creationId xmlns:a16="http://schemas.microsoft.com/office/drawing/2014/main" id="{CB51DC50-9BB8-44A2-A147-C2B0B6F1F7C2}"/>
              </a:ext>
            </a:extLst>
          </p:cNvPr>
          <p:cNvSpPr txBox="1"/>
          <p:nvPr/>
        </p:nvSpPr>
        <p:spPr>
          <a:xfrm>
            <a:off x="6594343" y="4192741"/>
            <a:ext cx="2219498" cy="369332"/>
          </a:xfrm>
          <a:prstGeom prst="rect">
            <a:avLst/>
          </a:prstGeom>
          <a:noFill/>
        </p:spPr>
        <p:txBody>
          <a:bodyPr wrap="square" rtlCol="0">
            <a:spAutoFit/>
          </a:bodyPr>
          <a:lstStyle/>
          <a:p>
            <a:r>
              <a:rPr lang="en-US" dirty="0"/>
              <a:t>Philosophy (of Mind)</a:t>
            </a:r>
          </a:p>
        </p:txBody>
      </p:sp>
      <p:sp>
        <p:nvSpPr>
          <p:cNvPr id="9" name="TextBox 8">
            <a:extLst>
              <a:ext uri="{FF2B5EF4-FFF2-40B4-BE49-F238E27FC236}">
                <a16:creationId xmlns:a16="http://schemas.microsoft.com/office/drawing/2014/main" id="{C079708D-031D-75D1-6CF6-1AE8195E8713}"/>
              </a:ext>
            </a:extLst>
          </p:cNvPr>
          <p:cNvSpPr txBox="1"/>
          <p:nvPr/>
        </p:nvSpPr>
        <p:spPr>
          <a:xfrm>
            <a:off x="373711" y="437322"/>
            <a:ext cx="3832529" cy="2246769"/>
          </a:xfrm>
          <a:prstGeom prst="rect">
            <a:avLst/>
          </a:prstGeom>
          <a:noFill/>
        </p:spPr>
        <p:txBody>
          <a:bodyPr wrap="square" rtlCol="0">
            <a:spAutoFit/>
          </a:bodyPr>
          <a:lstStyle/>
          <a:p>
            <a:r>
              <a:rPr lang="en-US" sz="2800" dirty="0"/>
              <a:t>What do contemporary models of the mind/human nature say about compulsive and impulsive </a:t>
            </a:r>
            <a:r>
              <a:rPr lang="en-US" sz="2800" dirty="0" err="1"/>
              <a:t>behaviours</a:t>
            </a:r>
            <a:r>
              <a:rPr lang="en-US" sz="2800" dirty="0"/>
              <a:t>?</a:t>
            </a:r>
          </a:p>
        </p:txBody>
      </p:sp>
    </p:spTree>
    <p:extLst>
      <p:ext uri="{BB962C8B-B14F-4D97-AF65-F5344CB8AC3E}">
        <p14:creationId xmlns:p14="http://schemas.microsoft.com/office/powerpoint/2010/main" val="3059758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2A0B1-9E6D-4F9F-B3A5-A0D248873716}"/>
              </a:ext>
            </a:extLst>
          </p:cNvPr>
          <p:cNvSpPr>
            <a:spLocks noGrp="1"/>
          </p:cNvSpPr>
          <p:nvPr>
            <p:ph type="title"/>
          </p:nvPr>
        </p:nvSpPr>
        <p:spPr>
          <a:xfrm>
            <a:off x="685799" y="1150076"/>
            <a:ext cx="3659389" cy="4557849"/>
          </a:xfrm>
        </p:spPr>
        <p:txBody>
          <a:bodyPr>
            <a:normAutofit/>
          </a:bodyPr>
          <a:lstStyle/>
          <a:p>
            <a:pPr algn="r"/>
            <a:r>
              <a:rPr lang="en-US" dirty="0"/>
              <a:t>Unanswered scientific questions about neural correlates of addictions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2131A4-DB52-4755-AEEB-0F57BBAB46A9}"/>
              </a:ext>
            </a:extLst>
          </p:cNvPr>
          <p:cNvSpPr>
            <a:spLocks noGrp="1"/>
          </p:cNvSpPr>
          <p:nvPr>
            <p:ph idx="1"/>
          </p:nvPr>
        </p:nvSpPr>
        <p:spPr>
          <a:xfrm>
            <a:off x="4988658" y="1150076"/>
            <a:ext cx="6517543" cy="4557849"/>
          </a:xfrm>
        </p:spPr>
        <p:txBody>
          <a:bodyPr>
            <a:normAutofit/>
          </a:bodyPr>
          <a:lstStyle/>
          <a:p>
            <a:pPr>
              <a:buClr>
                <a:schemeClr val="accent1">
                  <a:lumMod val="60000"/>
                  <a:lumOff val="40000"/>
                </a:schemeClr>
              </a:buClr>
            </a:pPr>
            <a:r>
              <a:rPr lang="en-US" dirty="0"/>
              <a:t>Role of DA</a:t>
            </a:r>
          </a:p>
          <a:p>
            <a:pPr lvl="1">
              <a:buClr>
                <a:schemeClr val="accent1">
                  <a:lumMod val="60000"/>
                  <a:lumOff val="40000"/>
                </a:schemeClr>
              </a:buClr>
            </a:pPr>
            <a:r>
              <a:rPr lang="en-US" dirty="0"/>
              <a:t>Roy Wise – drive and reward</a:t>
            </a:r>
          </a:p>
          <a:p>
            <a:pPr lvl="1">
              <a:buClr>
                <a:schemeClr val="accent1">
                  <a:lumMod val="60000"/>
                  <a:lumOff val="40000"/>
                </a:schemeClr>
              </a:buClr>
            </a:pPr>
            <a:r>
              <a:rPr lang="en-US" dirty="0"/>
              <a:t>Kent </a:t>
            </a:r>
            <a:r>
              <a:rPr lang="en-US" dirty="0" err="1"/>
              <a:t>Berridge</a:t>
            </a:r>
            <a:r>
              <a:rPr lang="en-US" dirty="0"/>
              <a:t> – dopamine correlates with ‘wanting’ (drive) not ‘liking’/pleasure</a:t>
            </a:r>
          </a:p>
          <a:p>
            <a:pPr>
              <a:buClr>
                <a:schemeClr val="accent1">
                  <a:lumMod val="60000"/>
                  <a:lumOff val="40000"/>
                </a:schemeClr>
              </a:buClr>
            </a:pPr>
            <a:r>
              <a:rPr lang="en-US" dirty="0"/>
              <a:t>Role of other systems</a:t>
            </a:r>
          </a:p>
          <a:p>
            <a:pPr lvl="1">
              <a:buClr>
                <a:schemeClr val="accent1">
                  <a:lumMod val="60000"/>
                  <a:lumOff val="40000"/>
                </a:schemeClr>
              </a:buClr>
            </a:pPr>
            <a:r>
              <a:rPr lang="en-US" dirty="0"/>
              <a:t>David Nutt – it’s </a:t>
            </a:r>
            <a:r>
              <a:rPr lang="en-US" dirty="0" err="1"/>
              <a:t>gotta</a:t>
            </a:r>
            <a:r>
              <a:rPr lang="en-US" dirty="0"/>
              <a:t> be more than more than dopamine </a:t>
            </a:r>
          </a:p>
          <a:p>
            <a:pPr lvl="1">
              <a:buClr>
                <a:schemeClr val="accent1">
                  <a:lumMod val="60000"/>
                  <a:lumOff val="40000"/>
                </a:schemeClr>
              </a:buClr>
            </a:pPr>
            <a:r>
              <a:rPr lang="en-US" dirty="0"/>
              <a:t>e.g. opiate addiction</a:t>
            </a:r>
          </a:p>
          <a:p>
            <a:pPr>
              <a:buClr>
                <a:schemeClr val="accent1">
                  <a:lumMod val="60000"/>
                  <a:lumOff val="40000"/>
                </a:schemeClr>
              </a:buClr>
            </a:pPr>
            <a:r>
              <a:rPr lang="en-US" dirty="0"/>
              <a:t>Meso-limbic dopamine also underlies aversive responses (not just rewarding ones)</a:t>
            </a:r>
          </a:p>
          <a:p>
            <a:pPr>
              <a:buClr>
                <a:schemeClr val="accent1">
                  <a:lumMod val="60000"/>
                  <a:lumOff val="40000"/>
                </a:schemeClr>
              </a:buClr>
            </a:pPr>
            <a:r>
              <a:rPr lang="en-US" dirty="0" err="1"/>
              <a:t>Minimise</a:t>
            </a:r>
            <a:r>
              <a:rPr lang="en-US" dirty="0"/>
              <a:t>/ignore impact of adverse childhood experiences/traumas</a:t>
            </a:r>
          </a:p>
        </p:txBody>
      </p:sp>
    </p:spTree>
    <p:extLst>
      <p:ext uri="{BB962C8B-B14F-4D97-AF65-F5344CB8AC3E}">
        <p14:creationId xmlns:p14="http://schemas.microsoft.com/office/powerpoint/2010/main" val="264276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1D41-9EB3-406E-AFA1-650D8B48A42D}"/>
              </a:ext>
            </a:extLst>
          </p:cNvPr>
          <p:cNvSpPr>
            <a:spLocks noGrp="1"/>
          </p:cNvSpPr>
          <p:nvPr>
            <p:ph type="title"/>
          </p:nvPr>
        </p:nvSpPr>
        <p:spPr>
          <a:xfrm>
            <a:off x="685799" y="1150076"/>
            <a:ext cx="3659389" cy="4557849"/>
          </a:xfrm>
        </p:spPr>
        <p:txBody>
          <a:bodyPr>
            <a:normAutofit/>
          </a:bodyPr>
          <a:lstStyle/>
          <a:p>
            <a:pPr algn="r"/>
            <a:r>
              <a:rPr lang="en-US" dirty="0"/>
              <a:t>What are addictions?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BF9E94-BB00-4BE5-92CE-6EE1B9AE0D77}"/>
              </a:ext>
            </a:extLst>
          </p:cNvPr>
          <p:cNvSpPr>
            <a:spLocks noGrp="1"/>
          </p:cNvSpPr>
          <p:nvPr>
            <p:ph idx="1"/>
          </p:nvPr>
        </p:nvSpPr>
        <p:spPr>
          <a:xfrm>
            <a:off x="4988658" y="1150076"/>
            <a:ext cx="6517543" cy="4557849"/>
          </a:xfrm>
        </p:spPr>
        <p:txBody>
          <a:bodyPr>
            <a:normAutofit/>
          </a:bodyPr>
          <a:lstStyle/>
          <a:p>
            <a:r>
              <a:rPr lang="en-US"/>
              <a:t>In the beginning</a:t>
            </a:r>
          </a:p>
          <a:p>
            <a:pPr lvl="1"/>
            <a:r>
              <a:rPr lang="en-US" err="1"/>
              <a:t>Olds</a:t>
            </a:r>
            <a:r>
              <a:rPr lang="en-US"/>
              <a:t> and Wise</a:t>
            </a:r>
          </a:p>
          <a:p>
            <a:r>
              <a:rPr lang="en-US"/>
              <a:t>Then…</a:t>
            </a:r>
          </a:p>
          <a:p>
            <a:pPr lvl="1"/>
            <a:r>
              <a:rPr lang="en-US"/>
              <a:t>Further Scientific findings</a:t>
            </a:r>
          </a:p>
          <a:p>
            <a:r>
              <a:rPr lang="en-US"/>
              <a:t>Philosophical perspectives</a:t>
            </a:r>
          </a:p>
          <a:p>
            <a:pPr lvl="1"/>
            <a:r>
              <a:rPr lang="en-US"/>
              <a:t>Biological/Medical model</a:t>
            </a:r>
          </a:p>
          <a:p>
            <a:pPr lvl="1"/>
            <a:r>
              <a:rPr lang="en-US"/>
              <a:t>Learning theory</a:t>
            </a:r>
          </a:p>
          <a:p>
            <a:pPr lvl="1"/>
            <a:r>
              <a:rPr lang="en-US"/>
              <a:t>Developmental/Trauma</a:t>
            </a:r>
          </a:p>
          <a:p>
            <a:r>
              <a:rPr lang="en-US"/>
              <a:t>Myths of Addiction</a:t>
            </a:r>
          </a:p>
          <a:p>
            <a:r>
              <a:rPr lang="en-US"/>
              <a:t>NPSA model to unite them all…</a:t>
            </a:r>
          </a:p>
        </p:txBody>
      </p:sp>
    </p:spTree>
    <p:extLst>
      <p:ext uri="{BB962C8B-B14F-4D97-AF65-F5344CB8AC3E}">
        <p14:creationId xmlns:p14="http://schemas.microsoft.com/office/powerpoint/2010/main" val="886125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D947-35B7-4E42-9D67-352A16A737E7}"/>
              </a:ext>
            </a:extLst>
          </p:cNvPr>
          <p:cNvSpPr>
            <a:spLocks noGrp="1"/>
          </p:cNvSpPr>
          <p:nvPr>
            <p:ph type="title"/>
          </p:nvPr>
        </p:nvSpPr>
        <p:spPr>
          <a:xfrm>
            <a:off x="825909" y="808055"/>
            <a:ext cx="3979205" cy="1453363"/>
          </a:xfrm>
        </p:spPr>
        <p:txBody>
          <a:bodyPr>
            <a:normAutofit/>
          </a:bodyPr>
          <a:lstStyle/>
          <a:p>
            <a:r>
              <a:rPr lang="en-US" dirty="0"/>
              <a:t>Philosophical perspectives</a:t>
            </a:r>
          </a:p>
        </p:txBody>
      </p:sp>
      <p:sp>
        <p:nvSpPr>
          <p:cNvPr id="3" name="Content Placeholder 2">
            <a:extLst>
              <a:ext uri="{FF2B5EF4-FFF2-40B4-BE49-F238E27FC236}">
                <a16:creationId xmlns:a16="http://schemas.microsoft.com/office/drawing/2014/main" id="{88F9968B-4C77-4CB1-B94D-A38B5C16456E}"/>
              </a:ext>
            </a:extLst>
          </p:cNvPr>
          <p:cNvSpPr>
            <a:spLocks noGrp="1"/>
          </p:cNvSpPr>
          <p:nvPr>
            <p:ph idx="1"/>
          </p:nvPr>
        </p:nvSpPr>
        <p:spPr>
          <a:xfrm>
            <a:off x="802178" y="2261420"/>
            <a:ext cx="4002936" cy="3637935"/>
          </a:xfrm>
        </p:spPr>
        <p:txBody>
          <a:bodyPr>
            <a:normAutofit/>
          </a:bodyPr>
          <a:lstStyle/>
          <a:p>
            <a:pPr marL="0" indent="0">
              <a:buNone/>
            </a:pPr>
            <a:r>
              <a:rPr lang="en-US" dirty="0"/>
              <a:t>Philosophy of Mind</a:t>
            </a:r>
          </a:p>
          <a:p>
            <a:pPr marL="0" indent="0">
              <a:buNone/>
            </a:pPr>
            <a:r>
              <a:rPr lang="en-US" dirty="0"/>
              <a:t>How are the mind (subjective experience) and brain (objective stuff) related?</a:t>
            </a:r>
          </a:p>
          <a:p>
            <a:pPr marL="0" indent="0">
              <a:buNone/>
            </a:pPr>
            <a:r>
              <a:rPr lang="en-US" dirty="0"/>
              <a:t>What do brain findings </a:t>
            </a:r>
            <a:r>
              <a:rPr lang="en-US" i="1" dirty="0"/>
              <a:t>mean</a:t>
            </a:r>
            <a:r>
              <a:rPr lang="en-US" dirty="0"/>
              <a:t>?</a:t>
            </a:r>
          </a:p>
        </p:txBody>
      </p:sp>
      <p:pic>
        <p:nvPicPr>
          <p:cNvPr id="7" name="Graphic 6" descr="Brain in head">
            <a:extLst>
              <a:ext uri="{FF2B5EF4-FFF2-40B4-BE49-F238E27FC236}">
                <a16:creationId xmlns:a16="http://schemas.microsoft.com/office/drawing/2014/main" id="{D8FB7B1E-B567-4E44-B842-C23111D7E2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60205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0270-7E78-486D-BEAF-88F7CA0BD3E3}"/>
              </a:ext>
            </a:extLst>
          </p:cNvPr>
          <p:cNvSpPr>
            <a:spLocks noGrp="1"/>
          </p:cNvSpPr>
          <p:nvPr>
            <p:ph type="title"/>
          </p:nvPr>
        </p:nvSpPr>
        <p:spPr>
          <a:xfrm>
            <a:off x="708212" y="364302"/>
            <a:ext cx="4294093" cy="1453363"/>
          </a:xfrm>
        </p:spPr>
        <p:txBody>
          <a:bodyPr vert="horz" lIns="91440" tIns="45720" rIns="91440" bIns="45720" rtlCol="0" anchor="ctr">
            <a:normAutofit/>
          </a:bodyPr>
          <a:lstStyle/>
          <a:p>
            <a:r>
              <a:rPr lang="en-US" dirty="0"/>
              <a:t>The reductive physicalist model</a:t>
            </a:r>
          </a:p>
        </p:txBody>
      </p:sp>
      <p:sp>
        <p:nvSpPr>
          <p:cNvPr id="9" name="TextBox 8">
            <a:extLst>
              <a:ext uri="{FF2B5EF4-FFF2-40B4-BE49-F238E27FC236}">
                <a16:creationId xmlns:a16="http://schemas.microsoft.com/office/drawing/2014/main" id="{41A98CDF-7DB3-4B48-AB17-781330B3A307}"/>
              </a:ext>
            </a:extLst>
          </p:cNvPr>
          <p:cNvSpPr txBox="1"/>
          <p:nvPr/>
        </p:nvSpPr>
        <p:spPr>
          <a:xfrm>
            <a:off x="708212" y="1284267"/>
            <a:ext cx="4002936" cy="3637935"/>
          </a:xfrm>
          <a:prstGeom prst="rect">
            <a:avLst/>
          </a:prstGeom>
        </p:spPr>
        <p:txBody>
          <a:bodyPr vert="horz" lIns="91440" tIns="45720" rIns="91440" bIns="45720" rtlCol="0" anchor="ctr">
            <a:normAutofit/>
          </a:bodyPr>
          <a:lstStyle/>
          <a:p>
            <a:pPr>
              <a:spcAft>
                <a:spcPts val="1000"/>
              </a:spcAft>
              <a:buClr>
                <a:schemeClr val="tx1"/>
              </a:buClr>
              <a:buSzPct val="100000"/>
            </a:pPr>
            <a:r>
              <a:rPr lang="en-US" dirty="0"/>
              <a:t>“That addiction is tied to changes in brain structure and function is what makes it, fundamentally, a brain disease… understanding that addiction is, at its core, a consequence of fundamental changes in brain function means that a major goal of treatment must be either to reverse or to compensate for those brain changes”. </a:t>
            </a:r>
          </a:p>
        </p:txBody>
      </p:sp>
      <p:pic>
        <p:nvPicPr>
          <p:cNvPr id="8" name="Content Placeholder 7" descr="Text, letter&#10;&#10;Description automatically generated">
            <a:extLst>
              <a:ext uri="{FF2B5EF4-FFF2-40B4-BE49-F238E27FC236}">
                <a16:creationId xmlns:a16="http://schemas.microsoft.com/office/drawing/2014/main" id="{1EB3C4C7-E43E-450A-BCC8-AD2AC7B11AE1}"/>
              </a:ext>
            </a:extLst>
          </p:cNvPr>
          <p:cNvPicPr>
            <a:picLocks noGrp="1" noChangeAspect="1"/>
          </p:cNvPicPr>
          <p:nvPr>
            <p:ph idx="1"/>
          </p:nvPr>
        </p:nvPicPr>
        <p:blipFill>
          <a:blip r:embed="rId2"/>
          <a:stretch>
            <a:fillRect/>
          </a:stretch>
        </p:blipFill>
        <p:spPr>
          <a:xfrm>
            <a:off x="5289754" y="802977"/>
            <a:ext cx="6095593" cy="508981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4712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2A30-57F6-4C2F-BEA8-FF41E57387F5}"/>
              </a:ext>
            </a:extLst>
          </p:cNvPr>
          <p:cNvSpPr>
            <a:spLocks noGrp="1"/>
          </p:cNvSpPr>
          <p:nvPr>
            <p:ph type="title"/>
          </p:nvPr>
        </p:nvSpPr>
        <p:spPr>
          <a:xfrm>
            <a:off x="825909" y="808055"/>
            <a:ext cx="3979205" cy="1453363"/>
          </a:xfrm>
        </p:spPr>
        <p:txBody>
          <a:bodyPr>
            <a:normAutofit/>
          </a:bodyPr>
          <a:lstStyle/>
          <a:p>
            <a:r>
              <a:rPr lang="en-US" dirty="0"/>
              <a:t>Learning theories</a:t>
            </a:r>
          </a:p>
        </p:txBody>
      </p:sp>
      <p:sp>
        <p:nvSpPr>
          <p:cNvPr id="3" name="Content Placeholder 2">
            <a:extLst>
              <a:ext uri="{FF2B5EF4-FFF2-40B4-BE49-F238E27FC236}">
                <a16:creationId xmlns:a16="http://schemas.microsoft.com/office/drawing/2014/main" id="{75BF5E57-111C-4C12-8627-F97184C0092C}"/>
              </a:ext>
            </a:extLst>
          </p:cNvPr>
          <p:cNvSpPr>
            <a:spLocks noGrp="1"/>
          </p:cNvSpPr>
          <p:nvPr>
            <p:ph idx="1"/>
          </p:nvPr>
        </p:nvSpPr>
        <p:spPr>
          <a:xfrm>
            <a:off x="802178" y="2261420"/>
            <a:ext cx="4002936" cy="3637935"/>
          </a:xfrm>
        </p:spPr>
        <p:txBody>
          <a:bodyPr>
            <a:normAutofit/>
          </a:bodyPr>
          <a:lstStyle/>
          <a:p>
            <a:r>
              <a:rPr lang="en-US" dirty="0"/>
              <a:t>Addictions reflect natural (non-diseased) learning processes which are associated with dopamine circuitry. </a:t>
            </a:r>
          </a:p>
          <a:p>
            <a:r>
              <a:rPr lang="en-US" dirty="0"/>
              <a:t>A notable example is Marc Lewis; The Biology of Desire.</a:t>
            </a:r>
          </a:p>
        </p:txBody>
      </p:sp>
      <p:pic>
        <p:nvPicPr>
          <p:cNvPr id="12292" name="Picture 4" descr="EP9 - Yarra Drug and Health Forum and Dr. Marc Lewis | 3CR Community Radio">
            <a:extLst>
              <a:ext uri="{FF2B5EF4-FFF2-40B4-BE49-F238E27FC236}">
                <a16:creationId xmlns:a16="http://schemas.microsoft.com/office/drawing/2014/main" id="{85EE033F-D1D9-4E9A-9665-A0BC6644A1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114385"/>
            <a:ext cx="6095593" cy="44669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17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E5E9-21A7-45E7-BCE6-046B5950D07A}"/>
              </a:ext>
            </a:extLst>
          </p:cNvPr>
          <p:cNvSpPr>
            <a:spLocks noGrp="1"/>
          </p:cNvSpPr>
          <p:nvPr>
            <p:ph type="title"/>
          </p:nvPr>
        </p:nvSpPr>
        <p:spPr>
          <a:xfrm>
            <a:off x="685800" y="1030288"/>
            <a:ext cx="4784929" cy="1035579"/>
          </a:xfrm>
        </p:spPr>
        <p:txBody>
          <a:bodyPr>
            <a:normAutofit/>
          </a:bodyPr>
          <a:lstStyle/>
          <a:p>
            <a:pPr>
              <a:lnSpc>
                <a:spcPct val="90000"/>
              </a:lnSpc>
            </a:pPr>
            <a:r>
              <a:rPr lang="en-US" sz="3300"/>
              <a:t>Developmental perspectives</a:t>
            </a:r>
          </a:p>
        </p:txBody>
      </p:sp>
      <p:pic>
        <p:nvPicPr>
          <p:cNvPr id="13316" name="Picture 4" descr="In the Realm of Hungry Ghosts by Gabor Mate - Penguin Books Australia">
            <a:extLst>
              <a:ext uri="{FF2B5EF4-FFF2-40B4-BE49-F238E27FC236}">
                <a16:creationId xmlns:a16="http://schemas.microsoft.com/office/drawing/2014/main" id="{1C5D7206-811A-4F39-9E9E-244FBC7C20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86462" y="1030288"/>
            <a:ext cx="1469179" cy="2314573"/>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Treating Addiction, Beyond the Pain by Edward J. Khantzian | 9781538108581  | Booktopia">
            <a:extLst>
              <a:ext uri="{FF2B5EF4-FFF2-40B4-BE49-F238E27FC236}">
                <a16:creationId xmlns:a16="http://schemas.microsoft.com/office/drawing/2014/main" id="{3BDA31FB-4241-466E-B059-2F726514A5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22826" y="1030288"/>
            <a:ext cx="1540243" cy="2314573"/>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Facing Codependence - Pia Mellody - What It Is, Where It Comes from, How It  Sabotages Our Lives by RYR PDF 46 - Issuu">
            <a:extLst>
              <a:ext uri="{FF2B5EF4-FFF2-40B4-BE49-F238E27FC236}">
                <a16:creationId xmlns:a16="http://schemas.microsoft.com/office/drawing/2014/main" id="{317FEF70-E36A-45FB-B056-07EA3ACCA29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86461" y="3513137"/>
            <a:ext cx="1475101" cy="2278064"/>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The Hidden Dimension : Leon Wurmser : 9781568215914">
            <a:extLst>
              <a:ext uri="{FF2B5EF4-FFF2-40B4-BE49-F238E27FC236}">
                <a16:creationId xmlns:a16="http://schemas.microsoft.com/office/drawing/2014/main" id="{998BE2B4-213A-493E-976B-CD55ADE07DD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922826" y="3513136"/>
            <a:ext cx="1540243" cy="2309813"/>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3320" name="Content Placeholder 2">
            <a:extLst>
              <a:ext uri="{FF2B5EF4-FFF2-40B4-BE49-F238E27FC236}">
                <a16:creationId xmlns:a16="http://schemas.microsoft.com/office/drawing/2014/main" id="{5AC6F688-787D-4395-8E69-8EB38C202693}"/>
              </a:ext>
            </a:extLst>
          </p:cNvPr>
          <p:cNvGraphicFramePr>
            <a:graphicFrameLocks noGrp="1"/>
          </p:cNvGraphicFramePr>
          <p:nvPr>
            <p:ph idx="1"/>
            <p:extLst>
              <p:ext uri="{D42A27DB-BD31-4B8C-83A1-F6EECF244321}">
                <p14:modId xmlns:p14="http://schemas.microsoft.com/office/powerpoint/2010/main" val="3868236931"/>
              </p:ext>
            </p:extLst>
          </p:nvPr>
        </p:nvGraphicFramePr>
        <p:xfrm>
          <a:off x="685800" y="2142067"/>
          <a:ext cx="4784929" cy="3649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9018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1D41-9EB3-406E-AFA1-650D8B48A42D}"/>
              </a:ext>
            </a:extLst>
          </p:cNvPr>
          <p:cNvSpPr>
            <a:spLocks noGrp="1"/>
          </p:cNvSpPr>
          <p:nvPr>
            <p:ph type="title"/>
          </p:nvPr>
        </p:nvSpPr>
        <p:spPr>
          <a:xfrm>
            <a:off x="685799" y="1150076"/>
            <a:ext cx="3659389" cy="4557849"/>
          </a:xfrm>
        </p:spPr>
        <p:txBody>
          <a:bodyPr>
            <a:normAutofit/>
          </a:bodyPr>
          <a:lstStyle/>
          <a:p>
            <a:pPr algn="r"/>
            <a:r>
              <a:rPr lang="en-US" dirty="0"/>
              <a:t>What are addictions?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BF9E94-BB00-4BE5-92CE-6EE1B9AE0D77}"/>
              </a:ext>
            </a:extLst>
          </p:cNvPr>
          <p:cNvSpPr>
            <a:spLocks noGrp="1"/>
          </p:cNvSpPr>
          <p:nvPr>
            <p:ph idx="1"/>
          </p:nvPr>
        </p:nvSpPr>
        <p:spPr>
          <a:xfrm>
            <a:off x="4988658" y="1150076"/>
            <a:ext cx="6517543" cy="4557849"/>
          </a:xfrm>
        </p:spPr>
        <p:txBody>
          <a:bodyPr>
            <a:normAutofit/>
          </a:bodyPr>
          <a:lstStyle/>
          <a:p>
            <a:r>
              <a:rPr lang="en-US"/>
              <a:t>In the beginning</a:t>
            </a:r>
          </a:p>
          <a:p>
            <a:pPr lvl="1"/>
            <a:r>
              <a:rPr lang="en-US" err="1"/>
              <a:t>Olds</a:t>
            </a:r>
            <a:r>
              <a:rPr lang="en-US"/>
              <a:t> and Wise</a:t>
            </a:r>
          </a:p>
          <a:p>
            <a:r>
              <a:rPr lang="en-US"/>
              <a:t>Then…</a:t>
            </a:r>
          </a:p>
          <a:p>
            <a:pPr lvl="1"/>
            <a:r>
              <a:rPr lang="en-US"/>
              <a:t>Further Scientific findings</a:t>
            </a:r>
          </a:p>
          <a:p>
            <a:r>
              <a:rPr lang="en-US"/>
              <a:t>Philosophical perspectives</a:t>
            </a:r>
          </a:p>
          <a:p>
            <a:pPr lvl="1"/>
            <a:r>
              <a:rPr lang="en-US"/>
              <a:t>Biological/Medical model</a:t>
            </a:r>
          </a:p>
          <a:p>
            <a:pPr lvl="1"/>
            <a:r>
              <a:rPr lang="en-US"/>
              <a:t>Learning theory</a:t>
            </a:r>
          </a:p>
          <a:p>
            <a:pPr lvl="1"/>
            <a:r>
              <a:rPr lang="en-US"/>
              <a:t>Developmental/Trauma</a:t>
            </a:r>
          </a:p>
          <a:p>
            <a:r>
              <a:rPr lang="en-US"/>
              <a:t>Myths of Addiction</a:t>
            </a:r>
          </a:p>
          <a:p>
            <a:r>
              <a:rPr lang="en-US"/>
              <a:t>NPSA model to unite them all…</a:t>
            </a:r>
          </a:p>
        </p:txBody>
      </p:sp>
    </p:spTree>
    <p:extLst>
      <p:ext uri="{BB962C8B-B14F-4D97-AF65-F5344CB8AC3E}">
        <p14:creationId xmlns:p14="http://schemas.microsoft.com/office/powerpoint/2010/main" val="4055710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99A1-C286-424C-8BFD-AD574F882B53}"/>
              </a:ext>
            </a:extLst>
          </p:cNvPr>
          <p:cNvSpPr>
            <a:spLocks noGrp="1"/>
          </p:cNvSpPr>
          <p:nvPr>
            <p:ph type="title"/>
          </p:nvPr>
        </p:nvSpPr>
        <p:spPr>
          <a:xfrm>
            <a:off x="685801" y="1030289"/>
            <a:ext cx="6814749" cy="1035578"/>
          </a:xfrm>
        </p:spPr>
        <p:txBody>
          <a:bodyPr>
            <a:normAutofit/>
          </a:bodyPr>
          <a:lstStyle/>
          <a:p>
            <a:r>
              <a:rPr lang="en-US" dirty="0"/>
              <a:t>Myth busters</a:t>
            </a:r>
            <a:endParaRPr lang="en-US"/>
          </a:p>
        </p:txBody>
      </p:sp>
      <p:sp>
        <p:nvSpPr>
          <p:cNvPr id="3" name="Content Placeholder 2">
            <a:extLst>
              <a:ext uri="{FF2B5EF4-FFF2-40B4-BE49-F238E27FC236}">
                <a16:creationId xmlns:a16="http://schemas.microsoft.com/office/drawing/2014/main" id="{D8F099BD-5F70-4892-86F1-2927967D1B89}"/>
              </a:ext>
            </a:extLst>
          </p:cNvPr>
          <p:cNvSpPr>
            <a:spLocks noGrp="1"/>
          </p:cNvSpPr>
          <p:nvPr>
            <p:ph idx="1"/>
          </p:nvPr>
        </p:nvSpPr>
        <p:spPr>
          <a:xfrm>
            <a:off x="685801" y="2142067"/>
            <a:ext cx="6814749" cy="3649133"/>
          </a:xfrm>
        </p:spPr>
        <p:txBody>
          <a:bodyPr>
            <a:normAutofit/>
          </a:bodyPr>
          <a:lstStyle/>
          <a:p>
            <a:pPr>
              <a:buClr>
                <a:schemeClr val="accent1">
                  <a:lumMod val="60000"/>
                  <a:lumOff val="40000"/>
                </a:schemeClr>
              </a:buClr>
            </a:pPr>
            <a:r>
              <a:rPr lang="en-US" dirty="0"/>
              <a:t>Addictions are inherited</a:t>
            </a:r>
          </a:p>
          <a:p>
            <a:pPr lvl="1">
              <a:buClr>
                <a:schemeClr val="accent1">
                  <a:lumMod val="60000"/>
                  <a:lumOff val="40000"/>
                </a:schemeClr>
              </a:buClr>
            </a:pPr>
            <a:r>
              <a:rPr lang="en-US" dirty="0"/>
              <a:t>“Heritable” not “inherited” (</a:t>
            </a:r>
            <a:r>
              <a:rPr lang="en-US" u="sng" dirty="0"/>
              <a:t>variation</a:t>
            </a:r>
            <a:r>
              <a:rPr lang="en-US" dirty="0"/>
              <a:t> versus causation)</a:t>
            </a:r>
          </a:p>
          <a:p>
            <a:pPr lvl="1">
              <a:buClr>
                <a:schemeClr val="accent1">
                  <a:lumMod val="60000"/>
                  <a:lumOff val="40000"/>
                </a:schemeClr>
              </a:buClr>
            </a:pPr>
            <a:r>
              <a:rPr lang="en-US" dirty="0"/>
              <a:t>“heritability estimates do not estimate the relative weight of genetic and environmental influences in a population, and are misleading and potentially harmful when presented this way”</a:t>
            </a:r>
          </a:p>
          <a:p>
            <a:pPr lvl="1">
              <a:buClr>
                <a:schemeClr val="accent1">
                  <a:lumMod val="60000"/>
                  <a:lumOff val="40000"/>
                </a:schemeClr>
              </a:buClr>
            </a:pPr>
            <a:r>
              <a:rPr lang="en-US" dirty="0"/>
              <a:t>Always environmental aspects</a:t>
            </a:r>
          </a:p>
        </p:txBody>
      </p:sp>
      <p:pic>
        <p:nvPicPr>
          <p:cNvPr id="2050" name="Picture 2" descr="The Trouble with Twin Studies: A Reassessment of Twin Research in the">
            <a:extLst>
              <a:ext uri="{FF2B5EF4-FFF2-40B4-BE49-F238E27FC236}">
                <a16:creationId xmlns:a16="http://schemas.microsoft.com/office/drawing/2014/main" id="{EA0E605F-D93D-486B-B3F4-46E55962F9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78943" y="1030289"/>
            <a:ext cx="1534663" cy="2314574"/>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Graphic 6" descr="Radioactive">
            <a:extLst>
              <a:ext uri="{FF2B5EF4-FFF2-40B4-BE49-F238E27FC236}">
                <a16:creationId xmlns:a16="http://schemas.microsoft.com/office/drawing/2014/main" id="{84E71B3A-8C08-420E-A418-D54DE7943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8988" y="3508376"/>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11865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99A1-C286-424C-8BFD-AD574F882B53}"/>
              </a:ext>
            </a:extLst>
          </p:cNvPr>
          <p:cNvSpPr>
            <a:spLocks noGrp="1"/>
          </p:cNvSpPr>
          <p:nvPr>
            <p:ph type="title"/>
          </p:nvPr>
        </p:nvSpPr>
        <p:spPr>
          <a:xfrm>
            <a:off x="911620" y="765285"/>
            <a:ext cx="4099947" cy="1035579"/>
          </a:xfrm>
        </p:spPr>
        <p:txBody>
          <a:bodyPr>
            <a:normAutofit/>
          </a:bodyPr>
          <a:lstStyle/>
          <a:p>
            <a:r>
              <a:rPr lang="en-US" dirty="0"/>
              <a:t>Myth busters</a:t>
            </a:r>
            <a:endParaRPr lang="en-US"/>
          </a:p>
        </p:txBody>
      </p:sp>
      <p:sp>
        <p:nvSpPr>
          <p:cNvPr id="3" name="Content Placeholder 2">
            <a:extLst>
              <a:ext uri="{FF2B5EF4-FFF2-40B4-BE49-F238E27FC236}">
                <a16:creationId xmlns:a16="http://schemas.microsoft.com/office/drawing/2014/main" id="{D8F099BD-5F70-4892-86F1-2927967D1B89}"/>
              </a:ext>
            </a:extLst>
          </p:cNvPr>
          <p:cNvSpPr>
            <a:spLocks noGrp="1"/>
          </p:cNvSpPr>
          <p:nvPr>
            <p:ph idx="1"/>
          </p:nvPr>
        </p:nvSpPr>
        <p:spPr>
          <a:xfrm>
            <a:off x="911620" y="1877064"/>
            <a:ext cx="4099947" cy="3649133"/>
          </a:xfrm>
        </p:spPr>
        <p:txBody>
          <a:bodyPr>
            <a:normAutofit/>
          </a:bodyPr>
          <a:lstStyle/>
          <a:p>
            <a:pPr>
              <a:lnSpc>
                <a:spcPct val="90000"/>
              </a:lnSpc>
              <a:buClr>
                <a:schemeClr val="accent1">
                  <a:lumMod val="60000"/>
                  <a:lumOff val="40000"/>
                </a:schemeClr>
              </a:buClr>
            </a:pPr>
            <a:r>
              <a:rPr lang="en-US" sz="1500"/>
              <a:t>Addictions are about pleasure, and dopamine is the brain’s pleasure molecule</a:t>
            </a:r>
          </a:p>
          <a:p>
            <a:pPr>
              <a:lnSpc>
                <a:spcPct val="90000"/>
              </a:lnSpc>
              <a:buClr>
                <a:schemeClr val="accent1">
                  <a:lumMod val="60000"/>
                  <a:lumOff val="40000"/>
                </a:schemeClr>
              </a:buClr>
            </a:pPr>
            <a:r>
              <a:rPr lang="en-US" sz="1500"/>
              <a:t>“In short, dopamine activation does not appear to cause the hedonic impact of reward. Finally, fairness requires acknowledging that Roy Wise, who chiefly originated the </a:t>
            </a:r>
            <a:r>
              <a:rPr lang="en-US" sz="1500" err="1"/>
              <a:t>hedonia</a:t>
            </a:r>
            <a:r>
              <a:rPr lang="en-US" sz="1500"/>
              <a:t> dopamine hypothesis, is on record, as subsequently changing his mind: “I no longer believe that the amount of pleasure felt is proportional to the amount of dopamine floating around in the brain,” he said in an interview published in the journal Science (</a:t>
            </a:r>
            <a:r>
              <a:rPr lang="en-US" sz="1500" err="1"/>
              <a:t>Wickelgren</a:t>
            </a:r>
            <a:r>
              <a:rPr lang="en-US" sz="1500"/>
              <a:t> 1997, p. 35).”</a:t>
            </a:r>
          </a:p>
        </p:txBody>
      </p:sp>
      <p:pic>
        <p:nvPicPr>
          <p:cNvPr id="9" name="Picture 8" descr="Text, letter&#10;&#10;Description automatically generated">
            <a:extLst>
              <a:ext uri="{FF2B5EF4-FFF2-40B4-BE49-F238E27FC236}">
                <a16:creationId xmlns:a16="http://schemas.microsoft.com/office/drawing/2014/main" id="{9AFB0ABB-6B08-49D0-A360-533BA5CB5058}"/>
              </a:ext>
            </a:extLst>
          </p:cNvPr>
          <p:cNvPicPr>
            <a:picLocks noChangeAspect="1"/>
          </p:cNvPicPr>
          <p:nvPr/>
        </p:nvPicPr>
        <p:blipFill>
          <a:blip r:embed="rId4"/>
          <a:stretch>
            <a:fillRect/>
          </a:stretch>
        </p:blipFill>
        <p:spPr>
          <a:xfrm>
            <a:off x="5751738" y="765285"/>
            <a:ext cx="3209382" cy="4264960"/>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Graphic 6" descr="Radioactive">
            <a:extLst>
              <a:ext uri="{FF2B5EF4-FFF2-40B4-BE49-F238E27FC236}">
                <a16:creationId xmlns:a16="http://schemas.microsoft.com/office/drawing/2014/main" id="{84E71B3A-8C08-420E-A418-D54DE7943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0965" y="795855"/>
            <a:ext cx="2692424"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29640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99A1-C286-424C-8BFD-AD574F882B53}"/>
              </a:ext>
            </a:extLst>
          </p:cNvPr>
          <p:cNvSpPr>
            <a:spLocks noGrp="1"/>
          </p:cNvSpPr>
          <p:nvPr>
            <p:ph type="title"/>
          </p:nvPr>
        </p:nvSpPr>
        <p:spPr>
          <a:xfrm>
            <a:off x="1327255" y="1030288"/>
            <a:ext cx="4099947" cy="1035579"/>
          </a:xfrm>
        </p:spPr>
        <p:txBody>
          <a:bodyPr>
            <a:normAutofit/>
          </a:bodyPr>
          <a:lstStyle/>
          <a:p>
            <a:r>
              <a:rPr lang="en-US" dirty="0"/>
              <a:t>Myth busters</a:t>
            </a:r>
            <a:endParaRPr lang="en-US"/>
          </a:p>
        </p:txBody>
      </p:sp>
      <p:sp>
        <p:nvSpPr>
          <p:cNvPr id="3" name="Content Placeholder 2">
            <a:extLst>
              <a:ext uri="{FF2B5EF4-FFF2-40B4-BE49-F238E27FC236}">
                <a16:creationId xmlns:a16="http://schemas.microsoft.com/office/drawing/2014/main" id="{D8F099BD-5F70-4892-86F1-2927967D1B89}"/>
              </a:ext>
            </a:extLst>
          </p:cNvPr>
          <p:cNvSpPr>
            <a:spLocks noGrp="1"/>
          </p:cNvSpPr>
          <p:nvPr>
            <p:ph idx="1"/>
          </p:nvPr>
        </p:nvSpPr>
        <p:spPr>
          <a:xfrm>
            <a:off x="1327255" y="2142067"/>
            <a:ext cx="4099947" cy="3649133"/>
          </a:xfrm>
        </p:spPr>
        <p:txBody>
          <a:bodyPr>
            <a:normAutofit/>
          </a:bodyPr>
          <a:lstStyle/>
          <a:p>
            <a:pPr marL="0" indent="0">
              <a:buNone/>
            </a:pPr>
            <a:endParaRPr lang="en-US" dirty="0"/>
          </a:p>
          <a:p>
            <a:pPr marL="0" indent="0">
              <a:buNone/>
            </a:pPr>
            <a:r>
              <a:rPr lang="en-US" dirty="0"/>
              <a:t>Thomas Szasz (1920 – 1970)</a:t>
            </a:r>
          </a:p>
          <a:p>
            <a:pPr marL="0" indent="0">
              <a:buNone/>
            </a:pPr>
            <a:endParaRPr lang="en-US" dirty="0">
              <a:latin typeface="Calibri" pitchFamily="34" charset="0"/>
            </a:endParaRPr>
          </a:p>
          <a:p>
            <a:pPr marL="0" indent="0">
              <a:buNone/>
            </a:pPr>
            <a:r>
              <a:rPr lang="en-AU" dirty="0">
                <a:latin typeface="Calibri" pitchFamily="34" charset="0"/>
              </a:rPr>
              <a:t>“…but behaviour is not a disease, it cannot be a disease, only the body can predicate disease”. </a:t>
            </a:r>
          </a:p>
          <a:p>
            <a:pPr marL="0" indent="0">
              <a:buNone/>
            </a:pPr>
            <a:endParaRPr lang="en-AU" dirty="0">
              <a:latin typeface="Calibri" pitchFamily="34" charset="0"/>
            </a:endParaRPr>
          </a:p>
          <a:p>
            <a:pPr marL="0" indent="0">
              <a:buNone/>
            </a:pPr>
            <a:r>
              <a:rPr lang="en-AU" dirty="0">
                <a:latin typeface="Calibri" pitchFamily="34" charset="0"/>
              </a:rPr>
              <a:t>Behaviours </a:t>
            </a:r>
            <a:r>
              <a:rPr lang="en-AU" i="1" dirty="0">
                <a:latin typeface="Calibri" pitchFamily="34" charset="0"/>
              </a:rPr>
              <a:t>have meaning </a:t>
            </a:r>
            <a:r>
              <a:rPr lang="en-AU" dirty="0">
                <a:latin typeface="Calibri" pitchFamily="34" charset="0"/>
              </a:rPr>
              <a:t>(in a particular context), can’t be diseased</a:t>
            </a:r>
            <a:endParaRPr lang="en-US" dirty="0"/>
          </a:p>
        </p:txBody>
      </p:sp>
      <p:pic>
        <p:nvPicPr>
          <p:cNvPr id="7" name="Graphic 6" descr="Radioactive">
            <a:extLst>
              <a:ext uri="{FF2B5EF4-FFF2-40B4-BE49-F238E27FC236}">
                <a16:creationId xmlns:a16="http://schemas.microsoft.com/office/drawing/2014/main" id="{84E71B3A-8C08-420E-A418-D54DE7943D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8543" y="639098"/>
            <a:ext cx="2692424"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3074" name="Picture 2" descr="All in The Mind – Australian Audio Guide">
            <a:extLst>
              <a:ext uri="{FF2B5EF4-FFF2-40B4-BE49-F238E27FC236}">
                <a16:creationId xmlns:a16="http://schemas.microsoft.com/office/drawing/2014/main" id="{10FB3814-7532-40BD-9A93-D7D8AE0186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38543" y="3522111"/>
            <a:ext cx="2692424"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4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DC8F-3088-42F3-A1CA-461C6248418F}"/>
              </a:ext>
            </a:extLst>
          </p:cNvPr>
          <p:cNvSpPr>
            <a:spLocks noGrp="1"/>
          </p:cNvSpPr>
          <p:nvPr>
            <p:ph type="title"/>
          </p:nvPr>
        </p:nvSpPr>
        <p:spPr>
          <a:xfrm>
            <a:off x="825909" y="808055"/>
            <a:ext cx="3979205" cy="1453363"/>
          </a:xfrm>
        </p:spPr>
        <p:txBody>
          <a:bodyPr>
            <a:normAutofit/>
          </a:bodyPr>
          <a:lstStyle/>
          <a:p>
            <a:pPr>
              <a:lnSpc>
                <a:spcPct val="90000"/>
              </a:lnSpc>
            </a:pPr>
            <a:r>
              <a:rPr lang="en-US" sz="3300"/>
              <a:t>Free energy – guiding principle of all life</a:t>
            </a:r>
          </a:p>
        </p:txBody>
      </p:sp>
      <p:sp>
        <p:nvSpPr>
          <p:cNvPr id="3" name="Content Placeholder 2">
            <a:extLst>
              <a:ext uri="{FF2B5EF4-FFF2-40B4-BE49-F238E27FC236}">
                <a16:creationId xmlns:a16="http://schemas.microsoft.com/office/drawing/2014/main" id="{785E5CB3-B988-4547-842E-8ADC866AB478}"/>
              </a:ext>
            </a:extLst>
          </p:cNvPr>
          <p:cNvSpPr>
            <a:spLocks noGrp="1"/>
          </p:cNvSpPr>
          <p:nvPr>
            <p:ph idx="1"/>
          </p:nvPr>
        </p:nvSpPr>
        <p:spPr>
          <a:xfrm>
            <a:off x="802178" y="2261420"/>
            <a:ext cx="4002936" cy="3637935"/>
          </a:xfrm>
        </p:spPr>
        <p:txBody>
          <a:bodyPr>
            <a:normAutofit/>
          </a:bodyPr>
          <a:lstStyle/>
          <a:p>
            <a:r>
              <a:rPr lang="en-US" dirty="0"/>
              <a:t>Karl </a:t>
            </a:r>
            <a:r>
              <a:rPr lang="en-US" dirty="0" err="1"/>
              <a:t>Friston</a:t>
            </a:r>
            <a:endParaRPr lang="en-US" dirty="0"/>
          </a:p>
          <a:p>
            <a:pPr lvl="1"/>
            <a:r>
              <a:rPr lang="en-US" dirty="0" err="1"/>
              <a:t>Revolutionsed</a:t>
            </a:r>
            <a:r>
              <a:rPr lang="en-US" dirty="0"/>
              <a:t> brain mapping/imaging</a:t>
            </a:r>
          </a:p>
          <a:p>
            <a:pPr lvl="1"/>
            <a:r>
              <a:rPr lang="en-US" dirty="0"/>
              <a:t>Originator of the Free Energy Principle</a:t>
            </a:r>
          </a:p>
          <a:p>
            <a:pPr lvl="1"/>
            <a:r>
              <a:rPr lang="en-US" dirty="0"/>
              <a:t>Most influential neuroscientist alive</a:t>
            </a:r>
          </a:p>
        </p:txBody>
      </p:sp>
      <p:pic>
        <p:nvPicPr>
          <p:cNvPr id="3074" name="Picture 2" descr="The Genius Neuroscientist Who Might Hold the Key to True AI | WIRED">
            <a:extLst>
              <a:ext uri="{FF2B5EF4-FFF2-40B4-BE49-F238E27FC236}">
                <a16:creationId xmlns:a16="http://schemas.microsoft.com/office/drawing/2014/main" id="{09260EAC-A879-485F-97E3-B8DDE4E1AD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86077" y="796413"/>
            <a:ext cx="5102943" cy="510294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93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3E7E-76DD-4FF6-8EAA-E62E0FDDBEE8}"/>
              </a:ext>
            </a:extLst>
          </p:cNvPr>
          <p:cNvSpPr>
            <a:spLocks noGrp="1"/>
          </p:cNvSpPr>
          <p:nvPr>
            <p:ph type="title"/>
          </p:nvPr>
        </p:nvSpPr>
        <p:spPr/>
        <p:txBody>
          <a:bodyPr/>
          <a:lstStyle/>
          <a:p>
            <a:r>
              <a:rPr lang="en-US" dirty="0"/>
              <a:t>Myth busters</a:t>
            </a:r>
          </a:p>
        </p:txBody>
      </p:sp>
      <p:sp>
        <p:nvSpPr>
          <p:cNvPr id="3" name="Content Placeholder 2">
            <a:extLst>
              <a:ext uri="{FF2B5EF4-FFF2-40B4-BE49-F238E27FC236}">
                <a16:creationId xmlns:a16="http://schemas.microsoft.com/office/drawing/2014/main" id="{4D058520-9750-4A04-B120-5F94AE7D5F95}"/>
              </a:ext>
            </a:extLst>
          </p:cNvPr>
          <p:cNvSpPr>
            <a:spLocks noGrp="1"/>
          </p:cNvSpPr>
          <p:nvPr>
            <p:ph idx="1"/>
          </p:nvPr>
        </p:nvSpPr>
        <p:spPr/>
        <p:txBody>
          <a:bodyPr/>
          <a:lstStyle/>
          <a:p>
            <a:r>
              <a:rPr lang="en-US" dirty="0"/>
              <a:t>Psychiatric diagnoses represent valid disease entities.</a:t>
            </a:r>
          </a:p>
          <a:p>
            <a:r>
              <a:rPr lang="en-US" dirty="0"/>
              <a:t>What are psychiatric diagnoses?</a:t>
            </a:r>
          </a:p>
          <a:p>
            <a:pPr lvl="1"/>
            <a:r>
              <a:rPr lang="en-US" dirty="0"/>
              <a:t>Description versus explanation</a:t>
            </a:r>
          </a:p>
          <a:p>
            <a:r>
              <a:rPr lang="en-US" dirty="0"/>
              <a:t>Alternate models </a:t>
            </a:r>
          </a:p>
          <a:p>
            <a:pPr lvl="1"/>
            <a:r>
              <a:rPr lang="en-US" dirty="0"/>
              <a:t>Compulsions (internal and external)</a:t>
            </a:r>
          </a:p>
          <a:p>
            <a:pPr lvl="1"/>
            <a:r>
              <a:rPr lang="en-US" dirty="0"/>
              <a:t>Separation between head/heart – non-integration</a:t>
            </a:r>
          </a:p>
        </p:txBody>
      </p:sp>
      <p:pic>
        <p:nvPicPr>
          <p:cNvPr id="6" name="Graphic 5" descr="Radioactive">
            <a:extLst>
              <a:ext uri="{FF2B5EF4-FFF2-40B4-BE49-F238E27FC236}">
                <a16:creationId xmlns:a16="http://schemas.microsoft.com/office/drawing/2014/main" id="{BF29831E-1E3A-4304-A218-CD30517FBD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8543" y="639098"/>
            <a:ext cx="2692424"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3051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30E62-3DFB-92CC-24DD-ADF78D06782D}"/>
              </a:ext>
            </a:extLst>
          </p:cNvPr>
          <p:cNvSpPr>
            <a:spLocks noGrp="1"/>
          </p:cNvSpPr>
          <p:nvPr>
            <p:ph type="title"/>
          </p:nvPr>
        </p:nvSpPr>
        <p:spPr>
          <a:xfrm>
            <a:off x="685799" y="1150076"/>
            <a:ext cx="3659389" cy="4557849"/>
          </a:xfrm>
        </p:spPr>
        <p:txBody>
          <a:bodyPr>
            <a:normAutofit/>
          </a:bodyPr>
          <a:lstStyle/>
          <a:p>
            <a:pPr algn="r"/>
            <a:r>
              <a:rPr lang="en-US" sz="2500"/>
              <a:t>What are addictions? </a:t>
            </a:r>
            <a:br>
              <a:rPr lang="en-US" sz="2500"/>
            </a:br>
            <a:r>
              <a:rPr lang="en-US" sz="2500"/>
              <a:t>A </a:t>
            </a:r>
            <a:r>
              <a:rPr lang="en-US" sz="2500" err="1"/>
              <a:t>neuropsychoanalytic</a:t>
            </a:r>
            <a:r>
              <a:rPr lang="en-US" sz="2500"/>
              <a:t> perspective</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E52D0-770D-2AE2-2A2E-E05055AE710B}"/>
              </a:ext>
            </a:extLst>
          </p:cNvPr>
          <p:cNvSpPr>
            <a:spLocks noGrp="1"/>
          </p:cNvSpPr>
          <p:nvPr>
            <p:ph idx="1"/>
          </p:nvPr>
        </p:nvSpPr>
        <p:spPr>
          <a:xfrm>
            <a:off x="4988658" y="1150076"/>
            <a:ext cx="6517543" cy="4557849"/>
          </a:xfrm>
        </p:spPr>
        <p:txBody>
          <a:bodyPr>
            <a:normAutofit/>
          </a:bodyPr>
          <a:lstStyle/>
          <a:p>
            <a:r>
              <a:rPr lang="en-US" dirty="0"/>
              <a:t>Causation</a:t>
            </a:r>
          </a:p>
          <a:p>
            <a:r>
              <a:rPr lang="en-US" dirty="0" err="1"/>
              <a:t>Conceptualisation</a:t>
            </a:r>
            <a:endParaRPr lang="en-US" dirty="0"/>
          </a:p>
        </p:txBody>
      </p:sp>
    </p:spTree>
    <p:extLst>
      <p:ext uri="{BB962C8B-B14F-4D97-AF65-F5344CB8AC3E}">
        <p14:creationId xmlns:p14="http://schemas.microsoft.com/office/powerpoint/2010/main" val="487416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BD46-1F37-4A6D-9D09-DDCCC68143EC}"/>
              </a:ext>
            </a:extLst>
          </p:cNvPr>
          <p:cNvSpPr>
            <a:spLocks noGrp="1"/>
          </p:cNvSpPr>
          <p:nvPr>
            <p:ph type="title"/>
          </p:nvPr>
        </p:nvSpPr>
        <p:spPr>
          <a:xfrm>
            <a:off x="4955458" y="639097"/>
            <a:ext cx="6593075" cy="1612490"/>
          </a:xfrm>
        </p:spPr>
        <p:txBody>
          <a:bodyPr>
            <a:normAutofit/>
          </a:bodyPr>
          <a:lstStyle/>
          <a:p>
            <a:r>
              <a:rPr lang="en-US" dirty="0"/>
              <a:t>Causation - Freud &amp; </a:t>
            </a:r>
            <a:r>
              <a:rPr lang="en-US" dirty="0" err="1"/>
              <a:t>Wurmser</a:t>
            </a:r>
            <a:endParaRPr lang="en-US" dirty="0"/>
          </a:p>
        </p:txBody>
      </p:sp>
      <p:pic>
        <p:nvPicPr>
          <p:cNvPr id="2050" name="Picture 2" descr="The Hidden Dimension: Psychodynamics of Compulsive Drug Use (Master Work):  Wurmser, Leon: 9781568215914: Amazon.com: Books">
            <a:extLst>
              <a:ext uri="{FF2B5EF4-FFF2-40B4-BE49-F238E27FC236}">
                <a16:creationId xmlns:a16="http://schemas.microsoft.com/office/drawing/2014/main" id="{AC9AC000-262C-43BC-920F-DBB2AE5EBD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086" y="639097"/>
            <a:ext cx="3792118" cy="55754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F0D479-CEEB-4D6D-83F0-0FA5BB0A1280}"/>
              </a:ext>
            </a:extLst>
          </p:cNvPr>
          <p:cNvSpPr>
            <a:spLocks noGrp="1"/>
          </p:cNvSpPr>
          <p:nvPr>
            <p:ph idx="1"/>
          </p:nvPr>
        </p:nvSpPr>
        <p:spPr>
          <a:xfrm>
            <a:off x="4955458" y="2251587"/>
            <a:ext cx="6593075" cy="3972232"/>
          </a:xfrm>
        </p:spPr>
        <p:txBody>
          <a:bodyPr>
            <a:normAutofit/>
          </a:bodyPr>
          <a:lstStyle/>
          <a:p>
            <a:r>
              <a:rPr lang="en-US" dirty="0"/>
              <a:t>Preconditions</a:t>
            </a:r>
          </a:p>
          <a:p>
            <a:pPr lvl="1"/>
            <a:r>
              <a:rPr lang="en-US" dirty="0"/>
              <a:t>ACEs/Traumas resulting in emotional dysregulation (overwhelm or alexithymia)</a:t>
            </a:r>
          </a:p>
        </p:txBody>
      </p:sp>
    </p:spTree>
    <p:extLst>
      <p:ext uri="{BB962C8B-B14F-4D97-AF65-F5344CB8AC3E}">
        <p14:creationId xmlns:p14="http://schemas.microsoft.com/office/powerpoint/2010/main" val="771298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3546-5E7E-4D21-A8FB-3910A2CF3863}"/>
              </a:ext>
            </a:extLst>
          </p:cNvPr>
          <p:cNvSpPr>
            <a:spLocks noGrp="1"/>
          </p:cNvSpPr>
          <p:nvPr>
            <p:ph type="title"/>
          </p:nvPr>
        </p:nvSpPr>
        <p:spPr>
          <a:xfrm>
            <a:off x="4955458" y="639097"/>
            <a:ext cx="6593075" cy="1612490"/>
          </a:xfrm>
        </p:spPr>
        <p:txBody>
          <a:bodyPr>
            <a:normAutofit/>
          </a:bodyPr>
          <a:lstStyle/>
          <a:p>
            <a:r>
              <a:rPr lang="en-US" dirty="0"/>
              <a:t>Causation - </a:t>
            </a:r>
            <a:r>
              <a:rPr lang="en-US" dirty="0" err="1"/>
              <a:t>freud</a:t>
            </a:r>
            <a:r>
              <a:rPr lang="en-US" dirty="0"/>
              <a:t> &amp; </a:t>
            </a:r>
            <a:r>
              <a:rPr lang="en-US" dirty="0" err="1"/>
              <a:t>wurmser</a:t>
            </a:r>
            <a:endParaRPr lang="en-US" dirty="0"/>
          </a:p>
        </p:txBody>
      </p:sp>
      <p:pic>
        <p:nvPicPr>
          <p:cNvPr id="6" name="Picture 2" descr="The Hidden Dimension: Psychodynamics of Compulsive Drug Use (Master Work):  Wurmser, Leon: 9781568215914: Amazon.com: Books">
            <a:extLst>
              <a:ext uri="{FF2B5EF4-FFF2-40B4-BE49-F238E27FC236}">
                <a16:creationId xmlns:a16="http://schemas.microsoft.com/office/drawing/2014/main" id="{E9D4EBA6-8BF2-4079-AA8C-C12881E893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086" y="639097"/>
            <a:ext cx="3792118" cy="55754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CD6199-904A-47E3-96F5-41CD040112CF}"/>
              </a:ext>
            </a:extLst>
          </p:cNvPr>
          <p:cNvSpPr>
            <a:spLocks noGrp="1"/>
          </p:cNvSpPr>
          <p:nvPr>
            <p:ph idx="1"/>
          </p:nvPr>
        </p:nvSpPr>
        <p:spPr>
          <a:xfrm>
            <a:off x="4955458" y="2251587"/>
            <a:ext cx="6593075" cy="3972232"/>
          </a:xfrm>
        </p:spPr>
        <p:txBody>
          <a:bodyPr>
            <a:normAutofit/>
          </a:bodyPr>
          <a:lstStyle/>
          <a:p>
            <a:r>
              <a:rPr lang="en-US" dirty="0"/>
              <a:t>Specific Causes</a:t>
            </a:r>
          </a:p>
          <a:p>
            <a:pPr lvl="1"/>
            <a:r>
              <a:rPr lang="en-US" dirty="0"/>
              <a:t>Emotional overwhelm </a:t>
            </a:r>
          </a:p>
          <a:p>
            <a:pPr lvl="2"/>
            <a:r>
              <a:rPr lang="en-US" dirty="0"/>
              <a:t>Too much or too little</a:t>
            </a:r>
          </a:p>
          <a:p>
            <a:pPr lvl="1"/>
            <a:r>
              <a:rPr lang="en-US" dirty="0"/>
              <a:t>Self-esteem/’Narcissistic’ injury</a:t>
            </a:r>
          </a:p>
          <a:p>
            <a:pPr lvl="2"/>
            <a:r>
              <a:rPr lang="en-US" dirty="0"/>
              <a:t>Shame (hiding) &amp; Fear (avoiding/running)</a:t>
            </a:r>
          </a:p>
          <a:p>
            <a:endParaRPr lang="en-US" dirty="0"/>
          </a:p>
        </p:txBody>
      </p:sp>
    </p:spTree>
    <p:extLst>
      <p:ext uri="{BB962C8B-B14F-4D97-AF65-F5344CB8AC3E}">
        <p14:creationId xmlns:p14="http://schemas.microsoft.com/office/powerpoint/2010/main" val="3215772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566E-23A4-4EF2-867A-8A82C068D6A7}"/>
              </a:ext>
            </a:extLst>
          </p:cNvPr>
          <p:cNvSpPr>
            <a:spLocks noGrp="1"/>
          </p:cNvSpPr>
          <p:nvPr>
            <p:ph type="title"/>
          </p:nvPr>
        </p:nvSpPr>
        <p:spPr>
          <a:xfrm>
            <a:off x="4955458" y="639097"/>
            <a:ext cx="6593075" cy="1612490"/>
          </a:xfrm>
        </p:spPr>
        <p:txBody>
          <a:bodyPr>
            <a:normAutofit/>
          </a:bodyPr>
          <a:lstStyle/>
          <a:p>
            <a:r>
              <a:rPr lang="en-US" dirty="0"/>
              <a:t>Causation - </a:t>
            </a:r>
            <a:r>
              <a:rPr lang="en-US" dirty="0" err="1"/>
              <a:t>freud</a:t>
            </a:r>
            <a:r>
              <a:rPr lang="en-US" dirty="0"/>
              <a:t> &amp; </a:t>
            </a:r>
            <a:r>
              <a:rPr lang="en-US" dirty="0" err="1"/>
              <a:t>wurmser</a:t>
            </a:r>
            <a:endParaRPr lang="en-US" dirty="0"/>
          </a:p>
        </p:txBody>
      </p:sp>
      <p:pic>
        <p:nvPicPr>
          <p:cNvPr id="6" name="Picture 2" descr="The Hidden Dimension: Psychodynamics of Compulsive Drug Use (Master Work):  Wurmser, Leon: 9781568215914: Amazon.com: Books">
            <a:extLst>
              <a:ext uri="{FF2B5EF4-FFF2-40B4-BE49-F238E27FC236}">
                <a16:creationId xmlns:a16="http://schemas.microsoft.com/office/drawing/2014/main" id="{C99C865F-CCCD-435A-8C2B-C6B1A0B7C8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6086" y="639097"/>
            <a:ext cx="3792118" cy="55754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7B0FCC-A8B2-4A86-AA9C-A5336A8432D9}"/>
              </a:ext>
            </a:extLst>
          </p:cNvPr>
          <p:cNvSpPr>
            <a:spLocks noGrp="1"/>
          </p:cNvSpPr>
          <p:nvPr>
            <p:ph idx="1"/>
          </p:nvPr>
        </p:nvSpPr>
        <p:spPr>
          <a:xfrm>
            <a:off x="4955458" y="2251587"/>
            <a:ext cx="6593075" cy="3972232"/>
          </a:xfrm>
        </p:spPr>
        <p:txBody>
          <a:bodyPr>
            <a:normAutofit/>
          </a:bodyPr>
          <a:lstStyle/>
          <a:p>
            <a:r>
              <a:rPr lang="en-US" dirty="0"/>
              <a:t>Immediate Causes</a:t>
            </a:r>
          </a:p>
          <a:p>
            <a:pPr lvl="1"/>
            <a:r>
              <a:rPr lang="en-US" dirty="0"/>
              <a:t>Availability of drugs/</a:t>
            </a:r>
            <a:r>
              <a:rPr lang="en-US" dirty="0" err="1"/>
              <a:t>behaviours</a:t>
            </a:r>
            <a:endParaRPr lang="en-US" dirty="0"/>
          </a:p>
          <a:p>
            <a:endParaRPr lang="en-US" dirty="0"/>
          </a:p>
        </p:txBody>
      </p:sp>
    </p:spTree>
    <p:extLst>
      <p:ext uri="{BB962C8B-B14F-4D97-AF65-F5344CB8AC3E}">
        <p14:creationId xmlns:p14="http://schemas.microsoft.com/office/powerpoint/2010/main" val="2238956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560E-9BB6-497B-B6A1-3802EAFF4E5E}"/>
              </a:ext>
            </a:extLst>
          </p:cNvPr>
          <p:cNvSpPr>
            <a:spLocks noGrp="1"/>
          </p:cNvSpPr>
          <p:nvPr>
            <p:ph type="title"/>
          </p:nvPr>
        </p:nvSpPr>
        <p:spPr>
          <a:xfrm>
            <a:off x="4754384" y="609599"/>
            <a:ext cx="6282266" cy="1456267"/>
          </a:xfrm>
        </p:spPr>
        <p:txBody>
          <a:bodyPr>
            <a:normAutofit/>
          </a:bodyPr>
          <a:lstStyle/>
          <a:p>
            <a:endParaRPr lang="en-US" dirty="0"/>
          </a:p>
        </p:txBody>
      </p:sp>
      <p:sp>
        <p:nvSpPr>
          <p:cNvPr id="3" name="Content Placeholder 2">
            <a:extLst>
              <a:ext uri="{FF2B5EF4-FFF2-40B4-BE49-F238E27FC236}">
                <a16:creationId xmlns:a16="http://schemas.microsoft.com/office/drawing/2014/main" id="{49E917C3-D54E-4C12-ACC1-0297A8862B1E}"/>
              </a:ext>
            </a:extLst>
          </p:cNvPr>
          <p:cNvSpPr>
            <a:spLocks noGrp="1"/>
          </p:cNvSpPr>
          <p:nvPr>
            <p:ph idx="1"/>
          </p:nvPr>
        </p:nvSpPr>
        <p:spPr>
          <a:xfrm>
            <a:off x="4754384" y="2142066"/>
            <a:ext cx="6282266" cy="3649133"/>
          </a:xfrm>
        </p:spPr>
        <p:txBody>
          <a:bodyPr>
            <a:normAutofit/>
          </a:bodyPr>
          <a:lstStyle/>
          <a:p>
            <a:r>
              <a:rPr lang="en-US" dirty="0"/>
              <a:t>“The most prominent psychodynamic model of addiction interprets addiction as a form of self-medication against dysphoria or disordered mood… because an addiction serves a defensive function, it is very hard to stop. It ameliorates suffering, but because that relief is only temporary, the person needs to engage again in the defensive </a:t>
            </a:r>
            <a:r>
              <a:rPr lang="en-US" dirty="0" err="1"/>
              <a:t>behaviour</a:t>
            </a:r>
            <a:r>
              <a:rPr lang="en-US" dirty="0"/>
              <a:t> of addiction once the relief wears off… Psychoactive drugs help people who misuse substances to tolerate intolerable feelings…”</a:t>
            </a:r>
          </a:p>
        </p:txBody>
      </p:sp>
      <p:pic>
        <p:nvPicPr>
          <p:cNvPr id="1026" name="Picture 2" descr="Psychodynamic Diagnostic Manual: PDM-2 - 2nd Edition - Vittorio Lingi">
            <a:extLst>
              <a:ext uri="{FF2B5EF4-FFF2-40B4-BE49-F238E27FC236}">
                <a16:creationId xmlns:a16="http://schemas.microsoft.com/office/drawing/2014/main" id="{6B223CB5-97C9-418C-917A-C28E1F0371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1" r="-1" b="-1"/>
          <a:stretch/>
        </p:blipFill>
        <p:spPr bwMode="auto">
          <a:xfrm>
            <a:off x="685800" y="1030288"/>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01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8F31-7773-48DB-931F-C94C59E0283C}"/>
              </a:ext>
            </a:extLst>
          </p:cNvPr>
          <p:cNvSpPr>
            <a:spLocks noGrp="1"/>
          </p:cNvSpPr>
          <p:nvPr>
            <p:ph type="title"/>
          </p:nvPr>
        </p:nvSpPr>
        <p:spPr>
          <a:xfrm>
            <a:off x="0" y="734297"/>
            <a:ext cx="12192000" cy="1456267"/>
          </a:xfrm>
        </p:spPr>
        <p:txBody>
          <a:bodyPr/>
          <a:lstStyle/>
          <a:p>
            <a:pPr algn="ctr"/>
            <a:r>
              <a:rPr lang="en-US" dirty="0" err="1"/>
              <a:t>Conceptualisation</a:t>
            </a:r>
            <a:r>
              <a:rPr lang="en-US" dirty="0"/>
              <a:t> of addiction</a:t>
            </a:r>
          </a:p>
        </p:txBody>
      </p:sp>
      <p:sp>
        <p:nvSpPr>
          <p:cNvPr id="3" name="Content Placeholder 2">
            <a:extLst>
              <a:ext uri="{FF2B5EF4-FFF2-40B4-BE49-F238E27FC236}">
                <a16:creationId xmlns:a16="http://schemas.microsoft.com/office/drawing/2014/main" id="{F6A42F38-C533-4C83-9B6A-8E8809B91FF5}"/>
              </a:ext>
            </a:extLst>
          </p:cNvPr>
          <p:cNvSpPr>
            <a:spLocks noGrp="1"/>
          </p:cNvSpPr>
          <p:nvPr>
            <p:ph idx="1"/>
          </p:nvPr>
        </p:nvSpPr>
        <p:spPr>
          <a:xfrm>
            <a:off x="685802" y="2142069"/>
            <a:ext cx="10702633" cy="1456267"/>
          </a:xfrm>
        </p:spPr>
        <p:txBody>
          <a:bodyPr/>
          <a:lstStyle/>
          <a:p>
            <a:r>
              <a:rPr lang="en-US" dirty="0"/>
              <a:t>Need not met  																Need met</a:t>
            </a:r>
          </a:p>
        </p:txBody>
      </p:sp>
      <p:sp>
        <p:nvSpPr>
          <p:cNvPr id="4" name="Arrow: Right 3">
            <a:extLst>
              <a:ext uri="{FF2B5EF4-FFF2-40B4-BE49-F238E27FC236}">
                <a16:creationId xmlns:a16="http://schemas.microsoft.com/office/drawing/2014/main" id="{6A32F338-6155-4B53-B4ED-F2E863B8096F}"/>
              </a:ext>
            </a:extLst>
          </p:cNvPr>
          <p:cNvSpPr/>
          <p:nvPr/>
        </p:nvSpPr>
        <p:spPr>
          <a:xfrm>
            <a:off x="2984269" y="4002044"/>
            <a:ext cx="5785658" cy="24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E7E694B6-8433-4D99-BF35-3D498DE3F3F4}"/>
              </a:ext>
            </a:extLst>
          </p:cNvPr>
          <p:cNvSpPr txBox="1">
            <a:spLocks/>
          </p:cNvSpPr>
          <p:nvPr/>
        </p:nvSpPr>
        <p:spPr>
          <a:xfrm>
            <a:off x="685800" y="3335865"/>
            <a:ext cx="10702633" cy="14562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‘Bad’ feeling																‘Good’ feeling</a:t>
            </a:r>
          </a:p>
        </p:txBody>
      </p:sp>
      <p:sp>
        <p:nvSpPr>
          <p:cNvPr id="6" name="Content Placeholder 2">
            <a:extLst>
              <a:ext uri="{FF2B5EF4-FFF2-40B4-BE49-F238E27FC236}">
                <a16:creationId xmlns:a16="http://schemas.microsoft.com/office/drawing/2014/main" id="{1EDC3591-B902-49CE-8543-29C16B14323C}"/>
              </a:ext>
            </a:extLst>
          </p:cNvPr>
          <p:cNvSpPr txBox="1">
            <a:spLocks/>
          </p:cNvSpPr>
          <p:nvPr/>
        </p:nvSpPr>
        <p:spPr>
          <a:xfrm>
            <a:off x="685801" y="4752263"/>
            <a:ext cx="10702633" cy="14562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Neural Correlates															Neural Correlates</a:t>
            </a:r>
          </a:p>
        </p:txBody>
      </p:sp>
      <p:sp>
        <p:nvSpPr>
          <p:cNvPr id="7" name="Arrow: Right 6">
            <a:extLst>
              <a:ext uri="{FF2B5EF4-FFF2-40B4-BE49-F238E27FC236}">
                <a16:creationId xmlns:a16="http://schemas.microsoft.com/office/drawing/2014/main" id="{E2CAE41E-F51E-4E59-BA29-C3E592E21436}"/>
              </a:ext>
            </a:extLst>
          </p:cNvPr>
          <p:cNvSpPr/>
          <p:nvPr/>
        </p:nvSpPr>
        <p:spPr>
          <a:xfrm>
            <a:off x="2984269" y="2762249"/>
            <a:ext cx="5785658" cy="24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8BC38DD-8CC6-4C08-A798-AE90E1E1D4F3}"/>
              </a:ext>
            </a:extLst>
          </p:cNvPr>
          <p:cNvSpPr/>
          <p:nvPr/>
        </p:nvSpPr>
        <p:spPr>
          <a:xfrm>
            <a:off x="2984269" y="5378797"/>
            <a:ext cx="5785658" cy="24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08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22D92-FAD0-4A51-A691-F8CB853FC589}"/>
              </a:ext>
            </a:extLst>
          </p:cNvPr>
          <p:cNvSpPr>
            <a:spLocks noGrp="1"/>
          </p:cNvSpPr>
          <p:nvPr>
            <p:ph type="title"/>
          </p:nvPr>
        </p:nvSpPr>
        <p:spPr>
          <a:xfrm>
            <a:off x="685801" y="533400"/>
            <a:ext cx="10820400" cy="1177092"/>
          </a:xfrm>
        </p:spPr>
        <p:txBody>
          <a:bodyPr anchor="b">
            <a:normAutofit/>
          </a:bodyPr>
          <a:lstStyle/>
          <a:p>
            <a:pPr algn="ctr"/>
            <a:r>
              <a:rPr lang="en-US" sz="4400" dirty="0"/>
              <a:t>What are addictions?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512CB0-4AEB-4D71-BF4A-F9EA7F86D95C}"/>
              </a:ext>
            </a:extLst>
          </p:cNvPr>
          <p:cNvSpPr>
            <a:spLocks noGrp="1"/>
          </p:cNvSpPr>
          <p:nvPr>
            <p:ph idx="1"/>
          </p:nvPr>
        </p:nvSpPr>
        <p:spPr>
          <a:xfrm>
            <a:off x="685801" y="2243892"/>
            <a:ext cx="10820400" cy="3547308"/>
          </a:xfrm>
        </p:spPr>
        <p:txBody>
          <a:bodyPr anchor="t">
            <a:normAutofit/>
          </a:bodyPr>
          <a:lstStyle/>
          <a:p>
            <a:pPr>
              <a:buClr>
                <a:schemeClr val="accent1">
                  <a:lumMod val="60000"/>
                  <a:lumOff val="40000"/>
                </a:schemeClr>
              </a:buClr>
            </a:pPr>
            <a:r>
              <a:rPr lang="en-US" sz="2000" dirty="0"/>
              <a:t>Using the external world to deal with something internal which can’t otherwise be dealt with</a:t>
            </a:r>
          </a:p>
          <a:p>
            <a:pPr>
              <a:buClr>
                <a:schemeClr val="accent1">
                  <a:lumMod val="60000"/>
                  <a:lumOff val="40000"/>
                </a:schemeClr>
              </a:buClr>
            </a:pPr>
            <a:r>
              <a:rPr lang="en-US" sz="2000" dirty="0"/>
              <a:t>A solution to a forgotten problem (implicit ‘memories’)</a:t>
            </a:r>
          </a:p>
          <a:p>
            <a:pPr>
              <a:buClr>
                <a:schemeClr val="accent1">
                  <a:lumMod val="60000"/>
                  <a:lumOff val="40000"/>
                </a:schemeClr>
              </a:buClr>
            </a:pPr>
            <a:r>
              <a:rPr lang="en-US" sz="2000" dirty="0"/>
              <a:t>A (learnt) way to escape pain (Mate/Lewis)</a:t>
            </a:r>
          </a:p>
          <a:p>
            <a:pPr>
              <a:buClr>
                <a:schemeClr val="accent1">
                  <a:lumMod val="60000"/>
                  <a:lumOff val="40000"/>
                </a:schemeClr>
              </a:buClr>
            </a:pPr>
            <a:r>
              <a:rPr lang="en-US" sz="2000" dirty="0"/>
              <a:t>An escape from a part of the self</a:t>
            </a:r>
          </a:p>
          <a:p>
            <a:pPr>
              <a:buClr>
                <a:schemeClr val="accent1">
                  <a:lumMod val="60000"/>
                  <a:lumOff val="40000"/>
                </a:schemeClr>
              </a:buClr>
            </a:pPr>
            <a:r>
              <a:rPr lang="en-US" sz="2000" dirty="0"/>
              <a:t>Moving away from something (addicts) versus moving towards something (users)</a:t>
            </a:r>
          </a:p>
          <a:p>
            <a:pPr>
              <a:buClr>
                <a:schemeClr val="accent1">
                  <a:lumMod val="60000"/>
                  <a:lumOff val="40000"/>
                </a:schemeClr>
              </a:buClr>
            </a:pPr>
            <a:r>
              <a:rPr lang="en-US" sz="2000" dirty="0"/>
              <a:t>An answer to trauma</a:t>
            </a:r>
          </a:p>
          <a:p>
            <a:endParaRPr lang="en-US" sz="2000" dirty="0"/>
          </a:p>
        </p:txBody>
      </p:sp>
    </p:spTree>
    <p:extLst>
      <p:ext uri="{BB962C8B-B14F-4D97-AF65-F5344CB8AC3E}">
        <p14:creationId xmlns:p14="http://schemas.microsoft.com/office/powerpoint/2010/main" val="490177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8AE0-A079-40DB-8562-27C46BFD297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FDECBE5-A57B-440A-A03D-1A5F3072C174}"/>
              </a:ext>
            </a:extLst>
          </p:cNvPr>
          <p:cNvSpPr>
            <a:spLocks noGrp="1"/>
          </p:cNvSpPr>
          <p:nvPr>
            <p:ph idx="1"/>
          </p:nvPr>
        </p:nvSpPr>
        <p:spPr/>
        <p:txBody>
          <a:bodyPr/>
          <a:lstStyle/>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Human Nature</a:t>
            </a:r>
          </a:p>
          <a:p>
            <a:pPr marL="342900" indent="-342900">
              <a:buAutoNum type="arabicPeriod"/>
            </a:pPr>
            <a:r>
              <a:rPr lang="en-US" dirty="0">
                <a:latin typeface="Calibri" panose="020F0502020204030204" pitchFamily="34" charset="0"/>
                <a:ea typeface="Calibri" panose="020F0502020204030204" pitchFamily="34" charset="0"/>
                <a:cs typeface="Arial" panose="020B0604020202020204" pitchFamily="34" charset="0"/>
              </a:rPr>
              <a:t>Addictions</a:t>
            </a:r>
          </a:p>
          <a:p>
            <a:pPr marL="342900" indent="-342900">
              <a:buAutoNum type="arabicPeriod"/>
            </a:pPr>
            <a:r>
              <a:rPr lang="en-US"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Treatment</a:t>
            </a:r>
          </a:p>
          <a:p>
            <a:pPr marL="0" indent="0">
              <a:buNone/>
            </a:pPr>
            <a:endParaRPr lang="en-US" dirty="0"/>
          </a:p>
        </p:txBody>
      </p:sp>
    </p:spTree>
    <p:extLst>
      <p:ext uri="{BB962C8B-B14F-4D97-AF65-F5344CB8AC3E}">
        <p14:creationId xmlns:p14="http://schemas.microsoft.com/office/powerpoint/2010/main" val="1299372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AD0749B-A668-94E7-DBF8-D094BE0937BE}"/>
              </a:ext>
            </a:extLst>
          </p:cNvPr>
          <p:cNvSpPr>
            <a:spLocks noGrp="1"/>
          </p:cNvSpPr>
          <p:nvPr>
            <p:ph idx="1"/>
          </p:nvPr>
        </p:nvSpPr>
        <p:spPr>
          <a:xfrm>
            <a:off x="6395340" y="1321284"/>
            <a:ext cx="5147730" cy="3637935"/>
          </a:xfrm>
        </p:spPr>
        <p:txBody>
          <a:bodyPr>
            <a:normAutofit/>
          </a:bodyPr>
          <a:lstStyle/>
          <a:p>
            <a:r>
              <a:rPr lang="en-US" dirty="0"/>
              <a:t>Addiction</a:t>
            </a:r>
          </a:p>
          <a:p>
            <a:endParaRPr lang="en-US" dirty="0"/>
          </a:p>
          <a:p>
            <a:endParaRPr lang="en-US" dirty="0"/>
          </a:p>
          <a:p>
            <a:endParaRPr lang="en-US" dirty="0"/>
          </a:p>
          <a:p>
            <a:endParaRPr lang="en-US" dirty="0"/>
          </a:p>
          <a:p>
            <a:r>
              <a:rPr lang="en-US" dirty="0"/>
              <a:t>Unresolved emotional difficulties based in earlier life experiences</a:t>
            </a:r>
          </a:p>
        </p:txBody>
      </p:sp>
      <p:pic>
        <p:nvPicPr>
          <p:cNvPr id="14" name="Picture 13" descr="A picture containing nature, ice&#10;&#10;Description automatically generated">
            <a:extLst>
              <a:ext uri="{FF2B5EF4-FFF2-40B4-BE49-F238E27FC236}">
                <a16:creationId xmlns:a16="http://schemas.microsoft.com/office/drawing/2014/main" id="{733043EC-EECB-13E1-7197-F45B219292CA}"/>
              </a:ext>
            </a:extLst>
          </p:cNvPr>
          <p:cNvPicPr>
            <a:picLocks noChangeAspect="1"/>
          </p:cNvPicPr>
          <p:nvPr/>
        </p:nvPicPr>
        <p:blipFill>
          <a:blip r:embed="rId3"/>
          <a:stretch>
            <a:fillRect/>
          </a:stretch>
        </p:blipFill>
        <p:spPr>
          <a:xfrm>
            <a:off x="648930" y="1474839"/>
            <a:ext cx="5447070" cy="357894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8932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52EC-7E22-4DC7-8787-B55F829A48BF}"/>
              </a:ext>
            </a:extLst>
          </p:cNvPr>
          <p:cNvSpPr>
            <a:spLocks noGrp="1"/>
          </p:cNvSpPr>
          <p:nvPr>
            <p:ph type="title"/>
          </p:nvPr>
        </p:nvSpPr>
        <p:spPr>
          <a:xfrm>
            <a:off x="7553835" y="1030288"/>
            <a:ext cx="3263390" cy="1035579"/>
          </a:xfrm>
        </p:spPr>
        <p:txBody>
          <a:bodyPr>
            <a:normAutofit fontScale="90000"/>
          </a:bodyPr>
          <a:lstStyle/>
          <a:p>
            <a:r>
              <a:rPr lang="en-US" dirty="0"/>
              <a:t>Computational neuroscience</a:t>
            </a:r>
          </a:p>
        </p:txBody>
      </p:sp>
      <p:sp>
        <p:nvSpPr>
          <p:cNvPr id="81" name="Rounded Rectangle 20">
            <a:extLst>
              <a:ext uri="{FF2B5EF4-FFF2-40B4-BE49-F238E27FC236}">
                <a16:creationId xmlns:a16="http://schemas.microsoft.com/office/drawing/2014/main" id="{1E810799-53B3-48A3-B8B6-233E2C31E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633" y="620116"/>
            <a:ext cx="3038668"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PDF] The free-energy principle: a rough guide to the brain? | Semantic  Scholar">
            <a:extLst>
              <a:ext uri="{FF2B5EF4-FFF2-40B4-BE49-F238E27FC236}">
                <a16:creationId xmlns:a16="http://schemas.microsoft.com/office/drawing/2014/main" id="{5B811924-4867-47C4-8ACB-117F837A8D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933" y="983719"/>
            <a:ext cx="2806511" cy="1986631"/>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83" name="Rounded Rectangle 22">
            <a:extLst>
              <a:ext uri="{FF2B5EF4-FFF2-40B4-BE49-F238E27FC236}">
                <a16:creationId xmlns:a16="http://schemas.microsoft.com/office/drawing/2014/main" id="{55DAC066-83AD-4523-8B30-7BDAF0EA5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9325" y="620116"/>
            <a:ext cx="304149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The free energy principle. The schematic shows the probabilistic... |  Download Scientific Diagram">
            <a:extLst>
              <a:ext uri="{FF2B5EF4-FFF2-40B4-BE49-F238E27FC236}">
                <a16:creationId xmlns:a16="http://schemas.microsoft.com/office/drawing/2014/main" id="{AF8A075D-388F-4015-A651-15CC873477C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01649" y="1040452"/>
            <a:ext cx="2814866" cy="1873165"/>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85" name="Rounded Rectangle 16">
            <a:extLst>
              <a:ext uri="{FF2B5EF4-FFF2-40B4-BE49-F238E27FC236}">
                <a16:creationId xmlns:a16="http://schemas.microsoft.com/office/drawing/2014/main" id="{D2645148-2B7E-4CB8-B463-1E628D4EF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633" y="3515716"/>
            <a:ext cx="3041491"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A free energy principle for the brain - ScienceDirect">
            <a:extLst>
              <a:ext uri="{FF2B5EF4-FFF2-40B4-BE49-F238E27FC236}">
                <a16:creationId xmlns:a16="http://schemas.microsoft.com/office/drawing/2014/main" id="{FEF442BB-19F1-449B-A2BF-8508CEFFE06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8933" y="3909515"/>
            <a:ext cx="2806511" cy="1926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87" name="Rounded Rectangle 18">
            <a:extLst>
              <a:ext uri="{FF2B5EF4-FFF2-40B4-BE49-F238E27FC236}">
                <a16:creationId xmlns:a16="http://schemas.microsoft.com/office/drawing/2014/main" id="{D6F48197-D2EA-41BB-BC18-A82753008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9325" y="3515716"/>
            <a:ext cx="3041490"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Learn by example: Active Inference in the brain -3 | Kaggle">
            <a:extLst>
              <a:ext uri="{FF2B5EF4-FFF2-40B4-BE49-F238E27FC236}">
                <a16:creationId xmlns:a16="http://schemas.microsoft.com/office/drawing/2014/main" id="{5C7258C4-AE1F-4ACB-8A74-08B131970E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01649" y="3947896"/>
            <a:ext cx="2814866" cy="1849478"/>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4110" name="Content Placeholder 4109">
            <a:extLst>
              <a:ext uri="{FF2B5EF4-FFF2-40B4-BE49-F238E27FC236}">
                <a16:creationId xmlns:a16="http://schemas.microsoft.com/office/drawing/2014/main" id="{623149E7-0E31-4983-BC10-FDCC66CE7246}"/>
              </a:ext>
            </a:extLst>
          </p:cNvPr>
          <p:cNvSpPr>
            <a:spLocks noGrp="1"/>
          </p:cNvSpPr>
          <p:nvPr>
            <p:ph idx="1"/>
          </p:nvPr>
        </p:nvSpPr>
        <p:spPr>
          <a:xfrm>
            <a:off x="7553834" y="2142067"/>
            <a:ext cx="3773807" cy="3649133"/>
          </a:xfrm>
        </p:spPr>
        <p:txBody>
          <a:bodyPr>
            <a:normAutofit/>
          </a:bodyPr>
          <a:lstStyle/>
          <a:p>
            <a:pPr marL="0" indent="0">
              <a:buNone/>
            </a:pPr>
            <a:r>
              <a:rPr lang="en-US" dirty="0"/>
              <a:t>We don’t have to understand the </a:t>
            </a:r>
            <a:r>
              <a:rPr lang="en-US" dirty="0" err="1"/>
              <a:t>maths</a:t>
            </a:r>
            <a:r>
              <a:rPr lang="en-US" dirty="0"/>
              <a:t> (though would be nice to!)</a:t>
            </a:r>
          </a:p>
          <a:p>
            <a:pPr marL="0" indent="0">
              <a:buNone/>
            </a:pPr>
            <a:endParaRPr lang="en-US" dirty="0"/>
          </a:p>
          <a:p>
            <a:pPr marL="0" indent="0">
              <a:buNone/>
            </a:pPr>
            <a:r>
              <a:rPr lang="en-US" dirty="0"/>
              <a:t>We can understand the concepts of how the brain-mind functions</a:t>
            </a:r>
          </a:p>
        </p:txBody>
      </p:sp>
    </p:spTree>
    <p:extLst>
      <p:ext uri="{BB962C8B-B14F-4D97-AF65-F5344CB8AC3E}">
        <p14:creationId xmlns:p14="http://schemas.microsoft.com/office/powerpoint/2010/main" val="723111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E311-881B-489D-A8A2-C04518FC7929}"/>
              </a:ext>
            </a:extLst>
          </p:cNvPr>
          <p:cNvSpPr>
            <a:spLocks noGrp="1"/>
          </p:cNvSpPr>
          <p:nvPr>
            <p:ph type="title"/>
          </p:nvPr>
        </p:nvSpPr>
        <p:spPr>
          <a:xfrm>
            <a:off x="685801" y="609600"/>
            <a:ext cx="5219699" cy="1456267"/>
          </a:xfrm>
        </p:spPr>
        <p:txBody>
          <a:bodyPr>
            <a:normAutofit/>
          </a:bodyPr>
          <a:lstStyle/>
          <a:p>
            <a:r>
              <a:rPr lang="en-US" sz="3300"/>
              <a:t>Current guidelines – </a:t>
            </a:r>
            <a:r>
              <a:rPr lang="en-US" sz="3300" err="1"/>
              <a:t>mja</a:t>
            </a:r>
            <a:r>
              <a:rPr lang="en-US" sz="3300"/>
              <a:t> 2021 supplement aud</a:t>
            </a:r>
          </a:p>
        </p:txBody>
      </p:sp>
      <p:pic>
        <p:nvPicPr>
          <p:cNvPr id="5" name="Content Placeholder 4" descr="Graphical user interface, text&#10;&#10;Description automatically generated">
            <a:extLst>
              <a:ext uri="{FF2B5EF4-FFF2-40B4-BE49-F238E27FC236}">
                <a16:creationId xmlns:a16="http://schemas.microsoft.com/office/drawing/2014/main" id="{BAD11700-3012-4C44-84C5-5ECEEEEE642B}"/>
              </a:ext>
            </a:extLst>
          </p:cNvPr>
          <p:cNvPicPr>
            <a:picLocks noChangeAspect="1"/>
          </p:cNvPicPr>
          <p:nvPr/>
        </p:nvPicPr>
        <p:blipFill rotWithShape="1">
          <a:blip r:embed="rId4"/>
          <a:srcRect t="1965" r="-1" b="24537"/>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4547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1E17-B2BA-46C2-8FA5-640331B1978A}"/>
              </a:ext>
            </a:extLst>
          </p:cNvPr>
          <p:cNvSpPr>
            <a:spLocks noGrp="1"/>
          </p:cNvSpPr>
          <p:nvPr>
            <p:ph type="title"/>
          </p:nvPr>
        </p:nvSpPr>
        <p:spPr>
          <a:xfrm>
            <a:off x="6400800" y="609600"/>
            <a:ext cx="5147730" cy="1641987"/>
          </a:xfrm>
        </p:spPr>
        <p:txBody>
          <a:bodyPr>
            <a:normAutofit/>
          </a:bodyPr>
          <a:lstStyle/>
          <a:p>
            <a:pPr>
              <a:lnSpc>
                <a:spcPct val="90000"/>
              </a:lnSpc>
            </a:pPr>
            <a:r>
              <a:rPr lang="en-US" dirty="0"/>
              <a:t>Current guidelines – </a:t>
            </a:r>
            <a:r>
              <a:rPr lang="en-US" dirty="0" err="1"/>
              <a:t>mja</a:t>
            </a:r>
            <a:r>
              <a:rPr lang="en-US" dirty="0"/>
              <a:t> 2021 supplement </a:t>
            </a:r>
            <a:r>
              <a:rPr lang="en-US" dirty="0" err="1"/>
              <a:t>aud</a:t>
            </a:r>
            <a:endParaRPr lang="en-US" dirty="0"/>
          </a:p>
        </p:txBody>
      </p:sp>
      <p:pic>
        <p:nvPicPr>
          <p:cNvPr id="5" name="Content Placeholder 4" descr="A screenshot of a computer&#10;&#10;Description automatically generated with medium confidence">
            <a:extLst>
              <a:ext uri="{FF2B5EF4-FFF2-40B4-BE49-F238E27FC236}">
                <a16:creationId xmlns:a16="http://schemas.microsoft.com/office/drawing/2014/main" id="{21F8557E-007C-4788-BCE9-F99FDB22178A}"/>
              </a:ext>
            </a:extLst>
          </p:cNvPr>
          <p:cNvPicPr>
            <a:picLocks noChangeAspect="1"/>
          </p:cNvPicPr>
          <p:nvPr/>
        </p:nvPicPr>
        <p:blipFill rotWithShape="1">
          <a:blip r:embed="rId3"/>
          <a:srcRect t="9337" r="1" b="4882"/>
          <a:stretch/>
        </p:blipFill>
        <p:spPr>
          <a:xfrm>
            <a:off x="20" y="975"/>
            <a:ext cx="6095980" cy="6858000"/>
          </a:xfrm>
          <a:prstGeom prst="rect">
            <a:avLst/>
          </a:prstGeom>
        </p:spPr>
      </p:pic>
      <p:sp>
        <p:nvSpPr>
          <p:cNvPr id="6" name="Rectangle 5">
            <a:extLst>
              <a:ext uri="{FF2B5EF4-FFF2-40B4-BE49-F238E27FC236}">
                <a16:creationId xmlns:a16="http://schemas.microsoft.com/office/drawing/2014/main" id="{ECE8D2F0-A0D4-4A69-ACFD-BA797C83499F}"/>
              </a:ext>
            </a:extLst>
          </p:cNvPr>
          <p:cNvSpPr/>
          <p:nvPr/>
        </p:nvSpPr>
        <p:spPr>
          <a:xfrm>
            <a:off x="227463" y="2957015"/>
            <a:ext cx="2734101" cy="1164609"/>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BA87547-5479-4B9D-B419-9E836D7CD7A0}"/>
              </a:ext>
            </a:extLst>
          </p:cNvPr>
          <p:cNvSpPr/>
          <p:nvPr/>
        </p:nvSpPr>
        <p:spPr>
          <a:xfrm>
            <a:off x="2961564" y="6105098"/>
            <a:ext cx="2734101" cy="266131"/>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9477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1341FE23-CE4F-4A3B-A720-76233611EFA6}"/>
              </a:ext>
            </a:extLst>
          </p:cNvPr>
          <p:cNvPicPr>
            <a:picLocks noChangeAspect="1"/>
          </p:cNvPicPr>
          <p:nvPr/>
        </p:nvPicPr>
        <p:blipFill rotWithShape="1">
          <a:blip r:embed="rId4"/>
          <a:srcRect l="2149" r="2145" b="-4"/>
          <a:stretch/>
        </p:blipFill>
        <p:spPr>
          <a:xfrm>
            <a:off x="362933" y="361855"/>
            <a:ext cx="4402988" cy="613429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Content Placeholder 8">
            <a:extLst>
              <a:ext uri="{FF2B5EF4-FFF2-40B4-BE49-F238E27FC236}">
                <a16:creationId xmlns:a16="http://schemas.microsoft.com/office/drawing/2014/main" id="{3F4879BE-11C9-45D2-B4BD-45C4A5EB3093}"/>
              </a:ext>
            </a:extLst>
          </p:cNvPr>
          <p:cNvSpPr>
            <a:spLocks noGrp="1"/>
          </p:cNvSpPr>
          <p:nvPr>
            <p:ph idx="1"/>
          </p:nvPr>
        </p:nvSpPr>
        <p:spPr>
          <a:xfrm>
            <a:off x="5183880" y="824057"/>
            <a:ext cx="6746519" cy="5641543"/>
          </a:xfrm>
        </p:spPr>
        <p:txBody>
          <a:bodyPr>
            <a:normAutofit fontScale="92500" lnSpcReduction="20000"/>
          </a:bodyPr>
          <a:lstStyle/>
          <a:p>
            <a:r>
              <a:rPr lang="en-US" sz="1900" dirty="0"/>
              <a:t>In contrast to minimal treatment</a:t>
            </a:r>
          </a:p>
          <a:p>
            <a:pPr marL="0" indent="0">
              <a:buNone/>
            </a:pPr>
            <a:r>
              <a:rPr lang="en-US" sz="1900" dirty="0"/>
              <a:t>e.g. waitlist, assessment only</a:t>
            </a:r>
          </a:p>
          <a:p>
            <a:pPr marL="0" indent="0">
              <a:buNone/>
            </a:pPr>
            <a:r>
              <a:rPr lang="en-US" sz="1900" dirty="0"/>
              <a:t>“Converting effect estimates to a percentile success rate the data show 15% to 26% of CBT participants had better outcomes than the median of those in minimal treatment conditions.” </a:t>
            </a:r>
          </a:p>
          <a:p>
            <a:r>
              <a:rPr lang="en-US" sz="1900" dirty="0"/>
              <a:t>In contrast to nonspecific therapy</a:t>
            </a:r>
          </a:p>
          <a:p>
            <a:pPr marL="0" indent="0">
              <a:buNone/>
            </a:pPr>
            <a:r>
              <a:rPr lang="en-US" sz="1900" dirty="0"/>
              <a:t>e.g. supportive therapy</a:t>
            </a:r>
          </a:p>
          <a:p>
            <a:pPr marL="0" indent="0">
              <a:buNone/>
            </a:pPr>
            <a:r>
              <a:rPr lang="en-US" sz="1900" dirty="0"/>
              <a:t>“The pooled effect size for frequency outcomes at early follow-up was small and statistically significant with a success rate roughly 8% higher than the median within the contrast condition. However, the effect was nonsignificant at late follow-up”</a:t>
            </a:r>
          </a:p>
          <a:p>
            <a:r>
              <a:rPr lang="en-US" sz="1900" dirty="0"/>
              <a:t>In contrast to a specific therapy</a:t>
            </a:r>
          </a:p>
          <a:p>
            <a:pPr marL="0" indent="0">
              <a:buNone/>
            </a:pPr>
            <a:r>
              <a:rPr lang="en-US" sz="1900" dirty="0"/>
              <a:t>e.g. MI, contingency management</a:t>
            </a:r>
          </a:p>
          <a:p>
            <a:pPr marL="0" indent="0">
              <a:buNone/>
            </a:pPr>
            <a:r>
              <a:rPr lang="en-US" sz="1900" dirty="0"/>
              <a:t>“The pooled effect size for frequency outcomes was nonsignificant at early and late follow-ups.”</a:t>
            </a:r>
          </a:p>
          <a:p>
            <a:pPr marL="0" indent="0">
              <a:buNone/>
            </a:pPr>
            <a:endParaRPr lang="en-US" sz="1900" dirty="0"/>
          </a:p>
          <a:p>
            <a:pPr marL="0" indent="0">
              <a:buNone/>
            </a:pPr>
            <a:r>
              <a:rPr lang="en-US" sz="1900" dirty="0"/>
              <a:t>Study populations don’t represent patients that I see, and are less severe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32600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C2954-472A-87B8-D3D4-C81496EC02E7}"/>
              </a:ext>
            </a:extLst>
          </p:cNvPr>
          <p:cNvSpPr>
            <a:spLocks noGrp="1"/>
          </p:cNvSpPr>
          <p:nvPr>
            <p:ph type="title"/>
          </p:nvPr>
        </p:nvSpPr>
        <p:spPr>
          <a:xfrm>
            <a:off x="685801" y="533400"/>
            <a:ext cx="10820400" cy="1177092"/>
          </a:xfrm>
        </p:spPr>
        <p:txBody>
          <a:bodyPr anchor="b">
            <a:normAutofit/>
          </a:bodyPr>
          <a:lstStyle/>
          <a:p>
            <a:pPr algn="ctr"/>
            <a:r>
              <a:rPr lang="en-US" sz="4400"/>
              <a:t>Treatment</a:t>
            </a:r>
            <a:endParaRPr lang="en-AU" sz="440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F12306-086B-B5AE-6295-4A45EE5C7BFC}"/>
              </a:ext>
            </a:extLst>
          </p:cNvPr>
          <p:cNvSpPr>
            <a:spLocks noGrp="1"/>
          </p:cNvSpPr>
          <p:nvPr>
            <p:ph idx="1"/>
          </p:nvPr>
        </p:nvSpPr>
        <p:spPr>
          <a:xfrm>
            <a:off x="685801" y="2243892"/>
            <a:ext cx="10820400" cy="3547308"/>
          </a:xfrm>
        </p:spPr>
        <p:txBody>
          <a:bodyPr anchor="t">
            <a:normAutofit lnSpcReduction="10000"/>
          </a:bodyPr>
          <a:lstStyle/>
          <a:p>
            <a:r>
              <a:rPr lang="en-US" sz="2000" dirty="0"/>
              <a:t>Guiding principles</a:t>
            </a:r>
          </a:p>
          <a:p>
            <a:pPr lvl="1"/>
            <a:r>
              <a:rPr lang="en-US" sz="1800" dirty="0"/>
              <a:t>Integration</a:t>
            </a:r>
          </a:p>
          <a:p>
            <a:pPr lvl="1"/>
            <a:r>
              <a:rPr lang="en-US" sz="1800" dirty="0" err="1"/>
              <a:t>Personalised</a:t>
            </a:r>
            <a:endParaRPr lang="en-US" sz="1800" dirty="0"/>
          </a:p>
          <a:p>
            <a:pPr lvl="1"/>
            <a:r>
              <a:rPr lang="en-US" sz="1800" dirty="0"/>
              <a:t>Trans-diagnostic</a:t>
            </a:r>
          </a:p>
          <a:p>
            <a:r>
              <a:rPr lang="en-US" sz="2000" dirty="0"/>
              <a:t>Clinical Focus</a:t>
            </a:r>
          </a:p>
          <a:p>
            <a:pPr lvl="1"/>
            <a:r>
              <a:rPr lang="en-US" sz="1800" dirty="0"/>
              <a:t>Addiction</a:t>
            </a:r>
          </a:p>
          <a:p>
            <a:pPr lvl="1"/>
            <a:r>
              <a:rPr lang="en-US" sz="1800" dirty="0"/>
              <a:t>Trauma/ACEs</a:t>
            </a:r>
          </a:p>
          <a:p>
            <a:pPr lvl="1"/>
            <a:r>
              <a:rPr lang="en-US" sz="1800" dirty="0"/>
              <a:t>Personality patterns/vulnerabilities</a:t>
            </a:r>
          </a:p>
          <a:p>
            <a:r>
              <a:rPr lang="en-US" sz="2000" dirty="0"/>
              <a:t>Practical Points</a:t>
            </a:r>
            <a:endParaRPr lang="en-AU" sz="2000" dirty="0"/>
          </a:p>
        </p:txBody>
      </p:sp>
    </p:spTree>
    <p:extLst>
      <p:ext uri="{BB962C8B-B14F-4D97-AF65-F5344CB8AC3E}">
        <p14:creationId xmlns:p14="http://schemas.microsoft.com/office/powerpoint/2010/main" val="4261207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32A9D-592D-8E61-5C43-4F9CF2CE8373}"/>
              </a:ext>
            </a:extLst>
          </p:cNvPr>
          <p:cNvSpPr>
            <a:spLocks noGrp="1"/>
          </p:cNvSpPr>
          <p:nvPr>
            <p:ph type="title"/>
          </p:nvPr>
        </p:nvSpPr>
        <p:spPr>
          <a:xfrm>
            <a:off x="685801" y="533400"/>
            <a:ext cx="10820400" cy="1177092"/>
          </a:xfrm>
        </p:spPr>
        <p:txBody>
          <a:bodyPr anchor="b">
            <a:normAutofit/>
          </a:bodyPr>
          <a:lstStyle/>
          <a:p>
            <a:pPr algn="ctr"/>
            <a:r>
              <a:rPr lang="en-US" sz="4400" dirty="0"/>
              <a:t>Guiding principles</a:t>
            </a:r>
            <a:endParaRPr lang="en-AU" sz="4400" dirty="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6AA4AE-8765-2B94-EF68-CFD86A1D97CC}"/>
              </a:ext>
            </a:extLst>
          </p:cNvPr>
          <p:cNvSpPr>
            <a:spLocks noGrp="1"/>
          </p:cNvSpPr>
          <p:nvPr>
            <p:ph idx="1"/>
          </p:nvPr>
        </p:nvSpPr>
        <p:spPr>
          <a:xfrm>
            <a:off x="685801" y="2243892"/>
            <a:ext cx="10820400" cy="3547308"/>
          </a:xfrm>
        </p:spPr>
        <p:txBody>
          <a:bodyPr anchor="t">
            <a:normAutofit/>
          </a:bodyPr>
          <a:lstStyle/>
          <a:p>
            <a:pPr marL="0" indent="0">
              <a:buNone/>
            </a:pPr>
            <a:r>
              <a:rPr lang="en-US" sz="2000" dirty="0"/>
              <a:t>1. Integration</a:t>
            </a:r>
          </a:p>
          <a:p>
            <a:pPr marL="0" indent="0">
              <a:buNone/>
            </a:pPr>
            <a:r>
              <a:rPr lang="en-US" sz="2000" dirty="0"/>
              <a:t>2. </a:t>
            </a:r>
            <a:r>
              <a:rPr lang="en-US" sz="2000" dirty="0" err="1"/>
              <a:t>Personalised</a:t>
            </a:r>
            <a:endParaRPr lang="en-US" sz="2000" dirty="0"/>
          </a:p>
          <a:p>
            <a:pPr marL="0" indent="0">
              <a:buNone/>
            </a:pPr>
            <a:r>
              <a:rPr lang="en-US" sz="2000" dirty="0"/>
              <a:t>3. Trans-diagnostic</a:t>
            </a:r>
            <a:endParaRPr lang="en-AU" sz="2000" dirty="0"/>
          </a:p>
        </p:txBody>
      </p:sp>
    </p:spTree>
    <p:extLst>
      <p:ext uri="{BB962C8B-B14F-4D97-AF65-F5344CB8AC3E}">
        <p14:creationId xmlns:p14="http://schemas.microsoft.com/office/powerpoint/2010/main" val="2976178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E6DCB-42CF-49D9-A08A-B3C08AFE551E}"/>
              </a:ext>
            </a:extLst>
          </p:cNvPr>
          <p:cNvSpPr>
            <a:spLocks noGrp="1"/>
          </p:cNvSpPr>
          <p:nvPr>
            <p:ph type="title"/>
          </p:nvPr>
        </p:nvSpPr>
        <p:spPr>
          <a:xfrm>
            <a:off x="685801" y="533400"/>
            <a:ext cx="10820400" cy="1177092"/>
          </a:xfrm>
        </p:spPr>
        <p:txBody>
          <a:bodyPr anchor="b">
            <a:normAutofit/>
          </a:bodyPr>
          <a:lstStyle/>
          <a:p>
            <a:pPr algn="ctr"/>
            <a:r>
              <a:rPr lang="en-US" sz="4400" dirty="0"/>
              <a:t>Guiding principles - integration</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7A654B-5F70-472B-AB75-03B8D5242917}"/>
              </a:ext>
            </a:extLst>
          </p:cNvPr>
          <p:cNvSpPr>
            <a:spLocks noGrp="1"/>
          </p:cNvSpPr>
          <p:nvPr>
            <p:ph idx="1"/>
          </p:nvPr>
        </p:nvSpPr>
        <p:spPr>
          <a:xfrm>
            <a:off x="685801" y="2243892"/>
            <a:ext cx="10820400" cy="3547308"/>
          </a:xfrm>
        </p:spPr>
        <p:txBody>
          <a:bodyPr anchor="t">
            <a:normAutofit/>
          </a:bodyPr>
          <a:lstStyle/>
          <a:p>
            <a:pPr>
              <a:lnSpc>
                <a:spcPct val="90000"/>
              </a:lnSpc>
            </a:pPr>
            <a:r>
              <a:rPr lang="en-US" sz="1700" dirty="0"/>
              <a:t>Integration = healing = connecting head and heart = self-awareness</a:t>
            </a:r>
          </a:p>
          <a:p>
            <a:pPr>
              <a:lnSpc>
                <a:spcPct val="90000"/>
              </a:lnSpc>
            </a:pPr>
            <a:r>
              <a:rPr lang="en-US" sz="1700" dirty="0"/>
              <a:t>To turn around and face oneself, rather than avoiding aspects of the self </a:t>
            </a:r>
          </a:p>
          <a:p>
            <a:pPr>
              <a:lnSpc>
                <a:spcPct val="90000"/>
              </a:lnSpc>
            </a:pPr>
            <a:endParaRPr lang="en-US" sz="1700" dirty="0"/>
          </a:p>
          <a:p>
            <a:pPr marL="0" indent="0">
              <a:lnSpc>
                <a:spcPct val="90000"/>
              </a:lnSpc>
              <a:buNone/>
            </a:pPr>
            <a:endParaRPr lang="en-US" sz="1700" dirty="0"/>
          </a:p>
          <a:p>
            <a:pPr>
              <a:lnSpc>
                <a:spcPct val="90000"/>
              </a:lnSpc>
            </a:pPr>
            <a:r>
              <a:rPr lang="en-US" sz="1700" dirty="0"/>
              <a:t>This is confronting, anxiety provoking, painful (for both patient and therapist)</a:t>
            </a:r>
          </a:p>
          <a:p>
            <a:pPr>
              <a:lnSpc>
                <a:spcPct val="90000"/>
              </a:lnSpc>
            </a:pPr>
            <a:r>
              <a:rPr lang="en-US" sz="1700" dirty="0"/>
              <a:t>Our system of diagnosis and treatment in many ways is set up for the opposite of integration</a:t>
            </a:r>
          </a:p>
          <a:p>
            <a:pPr lvl="1">
              <a:lnSpc>
                <a:spcPct val="90000"/>
              </a:lnSpc>
            </a:pPr>
            <a:r>
              <a:rPr lang="en-US" sz="1500" dirty="0"/>
              <a:t>Symptom control versus integration</a:t>
            </a:r>
          </a:p>
          <a:p>
            <a:pPr lvl="1">
              <a:lnSpc>
                <a:spcPct val="90000"/>
              </a:lnSpc>
            </a:pPr>
            <a:r>
              <a:rPr lang="en-US" sz="1700" dirty="0"/>
              <a:t>e.g. 5HT1A versus 5HT2A receptors</a:t>
            </a:r>
          </a:p>
          <a:p>
            <a:pPr>
              <a:lnSpc>
                <a:spcPct val="90000"/>
              </a:lnSpc>
            </a:pPr>
            <a:endParaRPr lang="en-US" sz="1700" dirty="0"/>
          </a:p>
        </p:txBody>
      </p:sp>
    </p:spTree>
    <p:extLst>
      <p:ext uri="{BB962C8B-B14F-4D97-AF65-F5344CB8AC3E}">
        <p14:creationId xmlns:p14="http://schemas.microsoft.com/office/powerpoint/2010/main" val="2891638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0BED-979F-414A-9AF9-02E2F582BB64}"/>
              </a:ext>
            </a:extLst>
          </p:cNvPr>
          <p:cNvSpPr>
            <a:spLocks noGrp="1"/>
          </p:cNvSpPr>
          <p:nvPr>
            <p:ph type="title"/>
          </p:nvPr>
        </p:nvSpPr>
        <p:spPr>
          <a:xfrm>
            <a:off x="4754384" y="609599"/>
            <a:ext cx="6282266" cy="1456267"/>
          </a:xfrm>
        </p:spPr>
        <p:txBody>
          <a:bodyPr>
            <a:normAutofit/>
          </a:bodyPr>
          <a:lstStyle/>
          <a:p>
            <a:pPr lvl="1"/>
            <a:r>
              <a:rPr lang="en-US" dirty="0"/>
              <a:t>GUIDING PRINCPLES - PERSONALISED</a:t>
            </a:r>
          </a:p>
        </p:txBody>
      </p:sp>
      <p:sp>
        <p:nvSpPr>
          <p:cNvPr id="3" name="Content Placeholder 2">
            <a:extLst>
              <a:ext uri="{FF2B5EF4-FFF2-40B4-BE49-F238E27FC236}">
                <a16:creationId xmlns:a16="http://schemas.microsoft.com/office/drawing/2014/main" id="{AF43E64F-3191-434F-97AE-52F169978762}"/>
              </a:ext>
            </a:extLst>
          </p:cNvPr>
          <p:cNvSpPr>
            <a:spLocks noGrp="1"/>
          </p:cNvSpPr>
          <p:nvPr>
            <p:ph idx="1"/>
          </p:nvPr>
        </p:nvSpPr>
        <p:spPr>
          <a:xfrm>
            <a:off x="4754384" y="2142066"/>
            <a:ext cx="6282266" cy="3649133"/>
          </a:xfrm>
        </p:spPr>
        <p:txBody>
          <a:bodyPr>
            <a:normAutofit fontScale="92500"/>
          </a:bodyPr>
          <a:lstStyle/>
          <a:p>
            <a:pPr marL="914400" lvl="2" indent="0">
              <a:buNone/>
            </a:pPr>
            <a:r>
              <a:rPr lang="en-US" dirty="0">
                <a:effectLst/>
                <a:latin typeface="Calibri" panose="020F0502020204030204" pitchFamily="34" charset="0"/>
                <a:ea typeface="Calibri" panose="020F0502020204030204" pitchFamily="34" charset="0"/>
                <a:cs typeface="Arial" panose="020B0604020202020204" pitchFamily="34" charset="0"/>
              </a:rPr>
              <a:t>“Judged scientifically, the individual is nothing but a unit which repeats itself </a:t>
            </a:r>
            <a:r>
              <a:rPr lang="en-US" i="1" dirty="0">
                <a:effectLst/>
                <a:latin typeface="Calibri" panose="020F0502020204030204" pitchFamily="34" charset="0"/>
                <a:ea typeface="Calibri" panose="020F0502020204030204" pitchFamily="34" charset="0"/>
                <a:cs typeface="Arial" panose="020B0604020202020204" pitchFamily="34" charset="0"/>
              </a:rPr>
              <a:t>ad </a:t>
            </a:r>
            <a:r>
              <a:rPr lang="en-US" i="1" dirty="0" err="1">
                <a:effectLst/>
                <a:latin typeface="Calibri" panose="020F0502020204030204" pitchFamily="34" charset="0"/>
                <a:ea typeface="Calibri" panose="020F0502020204030204" pitchFamily="34" charset="0"/>
                <a:cs typeface="Arial" panose="020B0604020202020204" pitchFamily="34" charset="0"/>
              </a:rPr>
              <a:t>infinatum</a:t>
            </a:r>
            <a:r>
              <a:rPr lang="en-US" dirty="0">
                <a:effectLst/>
                <a:latin typeface="Calibri" panose="020F0502020204030204" pitchFamily="34" charset="0"/>
                <a:ea typeface="Calibri" panose="020F0502020204030204" pitchFamily="34" charset="0"/>
                <a:cs typeface="Arial" panose="020B0604020202020204" pitchFamily="34" charset="0"/>
              </a:rPr>
              <a:t> and could just as well be designated with a letter of the alphabet. For understanding, on the other hand, it is just the unique individual human being who, when stripped of all those conformities and regularities so dear to the heart of the scientist, is the supreme and only real object of investigation. The doctor, above all, should be aware of this contradiction. On the one hand, he is equipped with the statistical truths of his scientific training, and on the other, he is faced with the task of treating a sick person who, especially in the case of psychic suffering, requires </a:t>
            </a:r>
            <a:r>
              <a:rPr lang="en-US" i="1" dirty="0">
                <a:effectLst/>
                <a:latin typeface="Calibri" panose="020F0502020204030204" pitchFamily="34" charset="0"/>
                <a:ea typeface="Calibri" panose="020F0502020204030204" pitchFamily="34" charset="0"/>
                <a:cs typeface="Arial" panose="020B0604020202020204" pitchFamily="34" charset="0"/>
              </a:rPr>
              <a:t>individual understanding</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u="sng" dirty="0">
                <a:effectLst/>
                <a:latin typeface="Calibri" panose="020F0502020204030204" pitchFamily="34" charset="0"/>
                <a:ea typeface="Calibri" panose="020F0502020204030204" pitchFamily="34" charset="0"/>
                <a:cs typeface="Arial" panose="020B0604020202020204" pitchFamily="34" charset="0"/>
              </a:rPr>
              <a:t>The more schematic the treatment is, the more resistances it – quite rightly – calls up in the patient, and the more the cure is jeopardized.</a:t>
            </a:r>
            <a:r>
              <a:rPr lang="en-US" dirty="0">
                <a:effectLst/>
                <a:latin typeface="Calibri" panose="020F0502020204030204" pitchFamily="34" charset="0"/>
                <a:ea typeface="Calibri" panose="020F0502020204030204" pitchFamily="34" charset="0"/>
                <a:cs typeface="Arial" panose="020B0604020202020204" pitchFamily="34" charset="0"/>
              </a:rPr>
              <a:t> The psychotherapist sees himself compelled, willy-nilly, to regard the individuality of a patient as an essential fact in the picture and to arrange his methods of treatment accordingly. “ </a:t>
            </a:r>
          </a:p>
          <a:p>
            <a:pPr marL="914400" lvl="2" indent="0">
              <a:buNone/>
            </a:pPr>
            <a:endParaRPr lang="en-US" dirty="0">
              <a:latin typeface="Calibri" panose="020F0502020204030204" pitchFamily="34" charset="0"/>
              <a:cs typeface="Arial" panose="020B0604020202020204" pitchFamily="34" charset="0"/>
            </a:endParaRPr>
          </a:p>
          <a:p>
            <a:pPr marL="914400" lvl="2" indent="0">
              <a:buNone/>
            </a:pPr>
            <a:r>
              <a:rPr lang="en-US" dirty="0">
                <a:latin typeface="Calibri" panose="020F0502020204030204" pitchFamily="34" charset="0"/>
                <a:cs typeface="Arial" panose="020B0604020202020204" pitchFamily="34" charset="0"/>
              </a:rPr>
              <a:t>Jung, The Undiscovered Self</a:t>
            </a:r>
            <a:endParaRPr lang="en-US" dirty="0"/>
          </a:p>
          <a:p>
            <a:endParaRPr lang="en-US" dirty="0"/>
          </a:p>
        </p:txBody>
      </p:sp>
      <p:pic>
        <p:nvPicPr>
          <p:cNvPr id="11" name="Picture 2" descr="Carl Jung - Quotes, Books &amp; Theory - Biography">
            <a:extLst>
              <a:ext uri="{FF2B5EF4-FFF2-40B4-BE49-F238E27FC236}">
                <a16:creationId xmlns:a16="http://schemas.microsoft.com/office/drawing/2014/main" id="{2BB966E6-5A42-4C85-AB26-E3ACC8286C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34" r="11889"/>
          <a:stretch/>
        </p:blipFill>
        <p:spPr bwMode="auto">
          <a:xfrm>
            <a:off x="685800" y="1030295"/>
            <a:ext cx="3445714" cy="480058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59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0E9E7-E460-4BBF-A70B-B580B58752DB}"/>
              </a:ext>
            </a:extLst>
          </p:cNvPr>
          <p:cNvSpPr>
            <a:spLocks noGrp="1"/>
          </p:cNvSpPr>
          <p:nvPr>
            <p:ph type="title"/>
          </p:nvPr>
        </p:nvSpPr>
        <p:spPr>
          <a:xfrm>
            <a:off x="685801" y="533400"/>
            <a:ext cx="10820400" cy="1177092"/>
          </a:xfrm>
        </p:spPr>
        <p:txBody>
          <a:bodyPr anchor="b">
            <a:normAutofit/>
          </a:bodyPr>
          <a:lstStyle/>
          <a:p>
            <a:pPr algn="ctr"/>
            <a:r>
              <a:rPr lang="en-US" sz="4400" dirty="0"/>
              <a:t>Guiding principles - transdiagnostic</a:t>
            </a:r>
          </a:p>
        </p:txBody>
      </p:sp>
      <p:cxnSp>
        <p:nvCxnSpPr>
          <p:cNvPr id="17" name="Straight Connector 16">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FBCF52-E961-4AB0-9BDF-3C55410F08DE}"/>
              </a:ext>
            </a:extLst>
          </p:cNvPr>
          <p:cNvSpPr>
            <a:spLocks noGrp="1"/>
          </p:cNvSpPr>
          <p:nvPr>
            <p:ph idx="1"/>
          </p:nvPr>
        </p:nvSpPr>
        <p:spPr>
          <a:xfrm>
            <a:off x="685801" y="2243892"/>
            <a:ext cx="10820400" cy="3547308"/>
          </a:xfrm>
        </p:spPr>
        <p:txBody>
          <a:bodyPr anchor="t">
            <a:normAutofit/>
          </a:bodyPr>
          <a:lstStyle/>
          <a:p>
            <a:r>
              <a:rPr lang="en-US" sz="2000"/>
              <a:t>Trend to become super-specialized in mental health and addiction treatment</a:t>
            </a:r>
          </a:p>
          <a:p>
            <a:r>
              <a:rPr lang="en-US" sz="2000"/>
              <a:t>Suggests that diagnostic categories are valid categories, rather than reliable categories that may represent underlying issues</a:t>
            </a:r>
          </a:p>
          <a:p>
            <a:r>
              <a:rPr lang="en-US" sz="2000"/>
              <a:t>Different addictions may require alterations in the treatment of the specific addiction, however the same applies for; </a:t>
            </a:r>
          </a:p>
          <a:p>
            <a:pPr lvl="1"/>
            <a:r>
              <a:rPr lang="en-US" sz="2000"/>
              <a:t>Trauma/ACEs/OEEs</a:t>
            </a:r>
          </a:p>
          <a:p>
            <a:pPr lvl="1"/>
            <a:r>
              <a:rPr lang="en-US" sz="2000"/>
              <a:t>Personality vulnerabilities/patterns</a:t>
            </a:r>
          </a:p>
        </p:txBody>
      </p:sp>
    </p:spTree>
    <p:extLst>
      <p:ext uri="{BB962C8B-B14F-4D97-AF65-F5344CB8AC3E}">
        <p14:creationId xmlns:p14="http://schemas.microsoft.com/office/powerpoint/2010/main" val="3701842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929B3-6A99-43EB-AB84-16946700709D}"/>
              </a:ext>
            </a:extLst>
          </p:cNvPr>
          <p:cNvSpPr>
            <a:spLocks noGrp="1"/>
          </p:cNvSpPr>
          <p:nvPr>
            <p:ph type="title"/>
          </p:nvPr>
        </p:nvSpPr>
        <p:spPr>
          <a:xfrm>
            <a:off x="685799" y="1150076"/>
            <a:ext cx="3659389" cy="4557849"/>
          </a:xfrm>
        </p:spPr>
        <p:txBody>
          <a:bodyPr>
            <a:normAutofit/>
          </a:bodyPr>
          <a:lstStyle/>
          <a:p>
            <a:pPr algn="r"/>
            <a:r>
              <a:rPr lang="en-US" dirty="0"/>
              <a:t>Clinical focus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4D2E48-E6B5-46B8-B7E5-711CCDC38B79}"/>
              </a:ext>
            </a:extLst>
          </p:cNvPr>
          <p:cNvSpPr>
            <a:spLocks noGrp="1"/>
          </p:cNvSpPr>
          <p:nvPr>
            <p:ph idx="1"/>
          </p:nvPr>
        </p:nvSpPr>
        <p:spPr>
          <a:xfrm>
            <a:off x="4988658" y="1150076"/>
            <a:ext cx="6517543" cy="4557849"/>
          </a:xfrm>
        </p:spPr>
        <p:txBody>
          <a:bodyPr>
            <a:normAutofit/>
          </a:bodyPr>
          <a:lstStyle/>
          <a:p>
            <a:r>
              <a:rPr lang="en-US" dirty="0"/>
              <a:t>Addiction</a:t>
            </a:r>
          </a:p>
          <a:p>
            <a:r>
              <a:rPr lang="en-US" dirty="0"/>
              <a:t>Trauma/ACEs/OEEs</a:t>
            </a:r>
          </a:p>
          <a:p>
            <a:r>
              <a:rPr lang="en-US" dirty="0"/>
              <a:t>Personality Vulnerabilities/Patterns</a:t>
            </a:r>
          </a:p>
        </p:txBody>
      </p:sp>
    </p:spTree>
    <p:extLst>
      <p:ext uri="{BB962C8B-B14F-4D97-AF65-F5344CB8AC3E}">
        <p14:creationId xmlns:p14="http://schemas.microsoft.com/office/powerpoint/2010/main" val="55676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E641-BC63-4B99-B24A-DA5F5658A7C6}"/>
              </a:ext>
            </a:extLst>
          </p:cNvPr>
          <p:cNvSpPr>
            <a:spLocks noGrp="1"/>
          </p:cNvSpPr>
          <p:nvPr>
            <p:ph type="title"/>
          </p:nvPr>
        </p:nvSpPr>
        <p:spPr>
          <a:xfrm>
            <a:off x="685801" y="609600"/>
            <a:ext cx="5219699" cy="1456267"/>
          </a:xfrm>
        </p:spPr>
        <p:txBody>
          <a:bodyPr>
            <a:normAutofit fontScale="90000"/>
          </a:bodyPr>
          <a:lstStyle/>
          <a:p>
            <a:r>
              <a:rPr lang="en-US" dirty="0"/>
              <a:t>Practical points</a:t>
            </a:r>
            <a:br>
              <a:rPr lang="en-US" dirty="0"/>
            </a:br>
            <a:r>
              <a:rPr lang="en-US" dirty="0"/>
              <a:t>Integration In hospital setting</a:t>
            </a:r>
          </a:p>
        </p:txBody>
      </p:sp>
      <p:sp>
        <p:nvSpPr>
          <p:cNvPr id="3" name="Content Placeholder 2">
            <a:extLst>
              <a:ext uri="{FF2B5EF4-FFF2-40B4-BE49-F238E27FC236}">
                <a16:creationId xmlns:a16="http://schemas.microsoft.com/office/drawing/2014/main" id="{3ED1DF8E-CF74-4F0C-8D5E-DDFC91F2AB80}"/>
              </a:ext>
            </a:extLst>
          </p:cNvPr>
          <p:cNvSpPr>
            <a:spLocks noGrp="1"/>
          </p:cNvSpPr>
          <p:nvPr>
            <p:ph idx="1"/>
          </p:nvPr>
        </p:nvSpPr>
        <p:spPr>
          <a:xfrm>
            <a:off x="685801" y="2142067"/>
            <a:ext cx="5219699" cy="3649133"/>
          </a:xfrm>
        </p:spPr>
        <p:txBody>
          <a:bodyPr>
            <a:normAutofit/>
          </a:bodyPr>
          <a:lstStyle/>
          <a:p>
            <a:r>
              <a:rPr lang="en-US" dirty="0"/>
              <a:t>No sleeping tablets</a:t>
            </a:r>
          </a:p>
          <a:p>
            <a:r>
              <a:rPr lang="en-US" dirty="0" err="1"/>
              <a:t>Minimise</a:t>
            </a:r>
            <a:r>
              <a:rPr lang="en-US" dirty="0"/>
              <a:t> medications</a:t>
            </a:r>
          </a:p>
          <a:p>
            <a:r>
              <a:rPr lang="en-US" dirty="0"/>
              <a:t>No PRN/’as required’ medications</a:t>
            </a:r>
          </a:p>
          <a:p>
            <a:r>
              <a:rPr lang="en-US" dirty="0"/>
              <a:t>Lots of psychoeducation</a:t>
            </a:r>
          </a:p>
          <a:p>
            <a:r>
              <a:rPr lang="en-US" dirty="0"/>
              <a:t>Creation of a safe container (lots of work!)</a:t>
            </a:r>
          </a:p>
          <a:p>
            <a:pPr marL="0" indent="0">
              <a:buNone/>
            </a:pPr>
            <a:endParaRPr lang="en-US" dirty="0"/>
          </a:p>
        </p:txBody>
      </p:sp>
      <p:pic>
        <p:nvPicPr>
          <p:cNvPr id="5" name="Picture 4" descr="Assorted pills and tablets">
            <a:extLst>
              <a:ext uri="{FF2B5EF4-FFF2-40B4-BE49-F238E27FC236}">
                <a16:creationId xmlns:a16="http://schemas.microsoft.com/office/drawing/2014/main" id="{1F5CB15B-85D1-4518-8503-8F3B13E809F5}"/>
              </a:ext>
            </a:extLst>
          </p:cNvPr>
          <p:cNvPicPr>
            <a:picLocks noChangeAspect="1"/>
          </p:cNvPicPr>
          <p:nvPr/>
        </p:nvPicPr>
        <p:blipFill rotWithShape="1">
          <a:blip r:embed="rId3"/>
          <a:srcRect l="18625" r="12127"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Multiplication Sign 3">
            <a:extLst>
              <a:ext uri="{FF2B5EF4-FFF2-40B4-BE49-F238E27FC236}">
                <a16:creationId xmlns:a16="http://schemas.microsoft.com/office/drawing/2014/main" id="{D36AE796-FAD3-4729-8B66-F7B378D36B39}"/>
              </a:ext>
            </a:extLst>
          </p:cNvPr>
          <p:cNvSpPr/>
          <p:nvPr/>
        </p:nvSpPr>
        <p:spPr>
          <a:xfrm>
            <a:off x="7012800" y="1044000"/>
            <a:ext cx="3751200" cy="4240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11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A27A-8FE8-4BF3-A3A6-09675CD320F6}"/>
              </a:ext>
            </a:extLst>
          </p:cNvPr>
          <p:cNvSpPr>
            <a:spLocks noGrp="1"/>
          </p:cNvSpPr>
          <p:nvPr>
            <p:ph type="title"/>
          </p:nvPr>
        </p:nvSpPr>
        <p:spPr>
          <a:xfrm>
            <a:off x="1327255" y="1030288"/>
            <a:ext cx="4099947" cy="1035579"/>
          </a:xfrm>
        </p:spPr>
        <p:txBody>
          <a:bodyPr>
            <a:normAutofit/>
          </a:bodyPr>
          <a:lstStyle/>
          <a:p>
            <a:pPr>
              <a:lnSpc>
                <a:spcPct val="90000"/>
              </a:lnSpc>
            </a:pPr>
            <a:r>
              <a:rPr lang="en-US" sz="3300"/>
              <a:t>Increased entropy</a:t>
            </a:r>
            <a:br>
              <a:rPr lang="en-US" sz="3300"/>
            </a:br>
            <a:endParaRPr lang="en-US" sz="3300"/>
          </a:p>
        </p:txBody>
      </p:sp>
      <p:pic>
        <p:nvPicPr>
          <p:cNvPr id="5" name="Content Placeholder 4" descr="A picture containing food&#10;&#10;Description automatically generated">
            <a:extLst>
              <a:ext uri="{FF2B5EF4-FFF2-40B4-BE49-F238E27FC236}">
                <a16:creationId xmlns:a16="http://schemas.microsoft.com/office/drawing/2014/main" id="{87A3DFE1-B137-4367-B63A-AD0C64E1E4A1}"/>
              </a:ext>
            </a:extLst>
          </p:cNvPr>
          <p:cNvPicPr>
            <a:picLocks noChangeAspect="1"/>
          </p:cNvPicPr>
          <p:nvPr/>
        </p:nvPicPr>
        <p:blipFill rotWithShape="1">
          <a:blip r:embed="rId4"/>
          <a:srcRect t="19486" r="1" b="18059"/>
          <a:stretch/>
        </p:blipFill>
        <p:spPr>
          <a:xfrm>
            <a:off x="7170234" y="639098"/>
            <a:ext cx="3229042"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Picture 6" descr="A picture containing logo&#10;&#10;Description automatically generated">
            <a:extLst>
              <a:ext uri="{FF2B5EF4-FFF2-40B4-BE49-F238E27FC236}">
                <a16:creationId xmlns:a16="http://schemas.microsoft.com/office/drawing/2014/main" id="{6B2307EE-7671-436B-8D01-90983BB13726}"/>
              </a:ext>
            </a:extLst>
          </p:cNvPr>
          <p:cNvPicPr>
            <a:picLocks noChangeAspect="1"/>
          </p:cNvPicPr>
          <p:nvPr/>
        </p:nvPicPr>
        <p:blipFill rotWithShape="1">
          <a:blip r:embed="rId5"/>
          <a:srcRect r="8954" b="2"/>
          <a:stretch/>
        </p:blipFill>
        <p:spPr>
          <a:xfrm>
            <a:off x="7148387" y="3522111"/>
            <a:ext cx="3272736"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0620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035D0-D61A-96A6-96B1-B00807E38C49}"/>
              </a:ext>
            </a:extLst>
          </p:cNvPr>
          <p:cNvSpPr>
            <a:spLocks noGrp="1"/>
          </p:cNvSpPr>
          <p:nvPr>
            <p:ph type="title"/>
          </p:nvPr>
        </p:nvSpPr>
        <p:spPr>
          <a:xfrm>
            <a:off x="685799" y="1150076"/>
            <a:ext cx="3659389" cy="4557849"/>
          </a:xfrm>
        </p:spPr>
        <p:txBody>
          <a:bodyPr>
            <a:normAutofit/>
          </a:bodyPr>
          <a:lstStyle/>
          <a:p>
            <a:pPr algn="r"/>
            <a:r>
              <a:rPr lang="en-US" dirty="0"/>
              <a:t>People need to be triggered</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EEDA3A-C644-1377-5AAB-8F42D5B17278}"/>
              </a:ext>
            </a:extLst>
          </p:cNvPr>
          <p:cNvSpPr>
            <a:spLocks noGrp="1"/>
          </p:cNvSpPr>
          <p:nvPr>
            <p:ph idx="1"/>
          </p:nvPr>
        </p:nvSpPr>
        <p:spPr>
          <a:xfrm>
            <a:off x="4988658" y="1150076"/>
            <a:ext cx="6517543" cy="4557849"/>
          </a:xfrm>
        </p:spPr>
        <p:txBody>
          <a:bodyPr>
            <a:normAutofit/>
          </a:bodyPr>
          <a:lstStyle/>
          <a:p>
            <a:r>
              <a:rPr lang="en-US" dirty="0"/>
              <a:t>In a safe container</a:t>
            </a:r>
          </a:p>
          <a:p>
            <a:r>
              <a:rPr lang="en-US" dirty="0"/>
              <a:t>To begin to be reflective in the ‘here and now’</a:t>
            </a:r>
          </a:p>
          <a:p>
            <a:r>
              <a:rPr lang="en-US" dirty="0"/>
              <a:t>To begin to trust themselves</a:t>
            </a:r>
          </a:p>
          <a:p>
            <a:r>
              <a:rPr lang="en-US" dirty="0"/>
              <a:t>To begin to trust others</a:t>
            </a:r>
          </a:p>
          <a:p>
            <a:r>
              <a:rPr lang="en-US" dirty="0"/>
              <a:t>The greatest opportunity for growth</a:t>
            </a:r>
          </a:p>
        </p:txBody>
      </p:sp>
    </p:spTree>
    <p:extLst>
      <p:ext uri="{BB962C8B-B14F-4D97-AF65-F5344CB8AC3E}">
        <p14:creationId xmlns:p14="http://schemas.microsoft.com/office/powerpoint/2010/main" val="14660796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BE44-FB32-4DCE-B55F-8A8AC5B0CB6B}"/>
              </a:ext>
            </a:extLst>
          </p:cNvPr>
          <p:cNvSpPr>
            <a:spLocks noGrp="1"/>
          </p:cNvSpPr>
          <p:nvPr>
            <p:ph type="title"/>
          </p:nvPr>
        </p:nvSpPr>
        <p:spPr>
          <a:xfrm>
            <a:off x="685799" y="1150076"/>
            <a:ext cx="3659389" cy="4557849"/>
          </a:xfrm>
        </p:spPr>
        <p:txBody>
          <a:bodyPr>
            <a:normAutofit/>
          </a:bodyPr>
          <a:lstStyle/>
          <a:p>
            <a:pPr algn="r"/>
            <a:r>
              <a:rPr lang="en-US" dirty="0"/>
              <a:t>Process of integration</a:t>
            </a:r>
            <a:br>
              <a:rPr lang="en-US" dirty="0"/>
            </a:br>
            <a:r>
              <a:rPr lang="en-US" dirty="0"/>
              <a:t>join head and heart</a:t>
            </a:r>
            <a:br>
              <a:rPr lang="en-US" dirty="0"/>
            </a:br>
            <a:r>
              <a:rPr lang="en-US" dirty="0"/>
              <a:t>self-awareness</a:t>
            </a:r>
            <a:endParaRPr lang="en-US"/>
          </a:p>
        </p:txBody>
      </p:sp>
      <p:sp>
        <p:nvSpPr>
          <p:cNvPr id="3" name="Content Placeholder 2">
            <a:extLst>
              <a:ext uri="{FF2B5EF4-FFF2-40B4-BE49-F238E27FC236}">
                <a16:creationId xmlns:a16="http://schemas.microsoft.com/office/drawing/2014/main" id="{D3C5B925-D47D-4816-881B-5240E77F558C}"/>
              </a:ext>
            </a:extLst>
          </p:cNvPr>
          <p:cNvSpPr>
            <a:spLocks noGrp="1"/>
          </p:cNvSpPr>
          <p:nvPr>
            <p:ph idx="1"/>
          </p:nvPr>
        </p:nvSpPr>
        <p:spPr>
          <a:xfrm>
            <a:off x="4988658" y="1150076"/>
            <a:ext cx="6517543" cy="4557849"/>
          </a:xfrm>
        </p:spPr>
        <p:txBody>
          <a:bodyPr>
            <a:normAutofit fontScale="92500" lnSpcReduction="10000"/>
          </a:bodyPr>
          <a:lstStyle/>
          <a:p>
            <a:pPr>
              <a:lnSpc>
                <a:spcPct val="90000"/>
              </a:lnSpc>
            </a:pPr>
            <a:r>
              <a:rPr lang="en-US" sz="1700"/>
              <a:t>Awareness </a:t>
            </a:r>
          </a:p>
          <a:p>
            <a:pPr lvl="1">
              <a:lnSpc>
                <a:spcPct val="90000"/>
              </a:lnSpc>
            </a:pPr>
            <a:r>
              <a:rPr lang="en-US" sz="1700"/>
              <a:t>Thoughts, images, feelings, body</a:t>
            </a:r>
          </a:p>
          <a:p>
            <a:pPr>
              <a:lnSpc>
                <a:spcPct val="90000"/>
              </a:lnSpc>
            </a:pPr>
            <a:r>
              <a:rPr lang="en-US" sz="1700"/>
              <a:t>Acceptance</a:t>
            </a:r>
          </a:p>
          <a:p>
            <a:pPr lvl="1">
              <a:lnSpc>
                <a:spcPct val="90000"/>
              </a:lnSpc>
            </a:pPr>
            <a:r>
              <a:rPr lang="en-US" sz="1700"/>
              <a:t>The ‘shadow’ – thoughts/images</a:t>
            </a:r>
          </a:p>
          <a:p>
            <a:pPr lvl="1">
              <a:lnSpc>
                <a:spcPct val="90000"/>
              </a:lnSpc>
            </a:pPr>
            <a:r>
              <a:rPr lang="en-US" sz="1700"/>
              <a:t>Feelings</a:t>
            </a:r>
          </a:p>
          <a:p>
            <a:pPr>
              <a:lnSpc>
                <a:spcPct val="90000"/>
              </a:lnSpc>
            </a:pPr>
            <a:r>
              <a:rPr lang="en-US" sz="1700"/>
              <a:t>Ownership</a:t>
            </a:r>
          </a:p>
          <a:p>
            <a:pPr lvl="1">
              <a:lnSpc>
                <a:spcPct val="90000"/>
              </a:lnSpc>
            </a:pPr>
            <a:r>
              <a:rPr lang="en-US" sz="1700"/>
              <a:t>Not “your fault” or “my fault”</a:t>
            </a:r>
          </a:p>
          <a:p>
            <a:pPr lvl="1">
              <a:lnSpc>
                <a:spcPct val="90000"/>
              </a:lnSpc>
            </a:pPr>
            <a:r>
              <a:rPr lang="en-US" sz="1700"/>
              <a:t>Triggers as </a:t>
            </a:r>
            <a:r>
              <a:rPr lang="en-US" sz="1700" err="1"/>
              <a:t>rationalisations</a:t>
            </a:r>
            <a:endParaRPr lang="en-US" sz="1700"/>
          </a:p>
          <a:p>
            <a:pPr lvl="1">
              <a:lnSpc>
                <a:spcPct val="90000"/>
              </a:lnSpc>
            </a:pPr>
            <a:r>
              <a:rPr lang="en-US" sz="1700"/>
              <a:t>Trigger versus cause</a:t>
            </a:r>
          </a:p>
          <a:p>
            <a:pPr>
              <a:lnSpc>
                <a:spcPct val="90000"/>
              </a:lnSpc>
            </a:pPr>
            <a:r>
              <a:rPr lang="en-US" sz="1700"/>
              <a:t>Understanding</a:t>
            </a:r>
          </a:p>
          <a:p>
            <a:pPr lvl="1">
              <a:lnSpc>
                <a:spcPct val="90000"/>
              </a:lnSpc>
            </a:pPr>
            <a:r>
              <a:rPr lang="en-US" sz="1700"/>
              <a:t>Emotions are key</a:t>
            </a:r>
          </a:p>
          <a:p>
            <a:pPr lvl="2">
              <a:lnSpc>
                <a:spcPct val="90000"/>
              </a:lnSpc>
            </a:pPr>
            <a:r>
              <a:rPr lang="en-US" sz="1700"/>
              <a:t>Need an emotional awareness to understand the triggers of patterns</a:t>
            </a:r>
          </a:p>
          <a:p>
            <a:pPr lvl="2">
              <a:lnSpc>
                <a:spcPct val="90000"/>
              </a:lnSpc>
            </a:pPr>
            <a:r>
              <a:rPr lang="en-US" sz="1700"/>
              <a:t>Need an ‘emotional understanding’ of self</a:t>
            </a:r>
          </a:p>
          <a:p>
            <a:pPr lvl="1">
              <a:lnSpc>
                <a:spcPct val="90000"/>
              </a:lnSpc>
            </a:pPr>
            <a:endParaRPr lang="en-US" sz="1700"/>
          </a:p>
        </p:txBody>
      </p:sp>
    </p:spTree>
    <p:extLst>
      <p:ext uri="{BB962C8B-B14F-4D97-AF65-F5344CB8AC3E}">
        <p14:creationId xmlns:p14="http://schemas.microsoft.com/office/powerpoint/2010/main" val="1815089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EA47-1D84-4C94-ADDC-1B4514EBE579}"/>
              </a:ext>
            </a:extLst>
          </p:cNvPr>
          <p:cNvSpPr>
            <a:spLocks noGrp="1"/>
          </p:cNvSpPr>
          <p:nvPr>
            <p:ph type="title"/>
          </p:nvPr>
        </p:nvSpPr>
        <p:spPr>
          <a:xfrm>
            <a:off x="685802" y="609600"/>
            <a:ext cx="6282266" cy="1456267"/>
          </a:xfrm>
        </p:spPr>
        <p:txBody>
          <a:bodyPr>
            <a:normAutofit/>
          </a:bodyPr>
          <a:lstStyle/>
          <a:p>
            <a:r>
              <a:rPr lang="en-US"/>
              <a:t>Practical points</a:t>
            </a:r>
          </a:p>
        </p:txBody>
      </p:sp>
      <p:sp>
        <p:nvSpPr>
          <p:cNvPr id="3" name="Content Placeholder 2">
            <a:extLst>
              <a:ext uri="{FF2B5EF4-FFF2-40B4-BE49-F238E27FC236}">
                <a16:creationId xmlns:a16="http://schemas.microsoft.com/office/drawing/2014/main" id="{9C1BAF6A-7BAD-4B8E-B84B-1CE6F1758B81}"/>
              </a:ext>
            </a:extLst>
          </p:cNvPr>
          <p:cNvSpPr>
            <a:spLocks noGrp="1"/>
          </p:cNvSpPr>
          <p:nvPr>
            <p:ph idx="1"/>
          </p:nvPr>
        </p:nvSpPr>
        <p:spPr>
          <a:xfrm>
            <a:off x="685802" y="2142067"/>
            <a:ext cx="6282266" cy="3649133"/>
          </a:xfrm>
        </p:spPr>
        <p:txBody>
          <a:bodyPr>
            <a:normAutofit/>
          </a:bodyPr>
          <a:lstStyle/>
          <a:p>
            <a:pPr>
              <a:lnSpc>
                <a:spcPct val="90000"/>
              </a:lnSpc>
            </a:pPr>
            <a:r>
              <a:rPr lang="en-US" dirty="0"/>
              <a:t>Assume there is unresolved emotional pain</a:t>
            </a:r>
          </a:p>
          <a:p>
            <a:pPr>
              <a:lnSpc>
                <a:spcPct val="90000"/>
              </a:lnSpc>
            </a:pPr>
            <a:r>
              <a:rPr lang="en-US" dirty="0"/>
              <a:t>Assume the person is unaware (to some degree) of the emotional pain</a:t>
            </a:r>
          </a:p>
          <a:p>
            <a:pPr>
              <a:lnSpc>
                <a:spcPct val="90000"/>
              </a:lnSpc>
            </a:pPr>
            <a:r>
              <a:rPr lang="en-US" dirty="0"/>
              <a:t>Assume there will be resistance from the person’s mind-brain-body to find the emotional pain</a:t>
            </a:r>
          </a:p>
          <a:p>
            <a:pPr>
              <a:lnSpc>
                <a:spcPct val="90000"/>
              </a:lnSpc>
            </a:pPr>
            <a:r>
              <a:rPr lang="en-US" dirty="0"/>
              <a:t>The unresolved emotional pain will create unhealthy patterns, only one of which is the presenting complaint of the addiction</a:t>
            </a:r>
          </a:p>
          <a:p>
            <a:pPr>
              <a:lnSpc>
                <a:spcPct val="90000"/>
              </a:lnSpc>
            </a:pPr>
            <a:r>
              <a:rPr lang="en-US" dirty="0"/>
              <a:t>Two pieces of information</a:t>
            </a:r>
          </a:p>
          <a:p>
            <a:pPr lvl="1">
              <a:lnSpc>
                <a:spcPct val="90000"/>
              </a:lnSpc>
            </a:pPr>
            <a:r>
              <a:rPr lang="en-US" dirty="0"/>
              <a:t>Historical</a:t>
            </a:r>
          </a:p>
          <a:p>
            <a:pPr lvl="1">
              <a:lnSpc>
                <a:spcPct val="90000"/>
              </a:lnSpc>
            </a:pPr>
            <a:r>
              <a:rPr lang="en-US" dirty="0"/>
              <a:t>The here-and-now/transference-countertransference/relationship between me and the person</a:t>
            </a:r>
          </a:p>
        </p:txBody>
      </p:sp>
      <p:pic>
        <p:nvPicPr>
          <p:cNvPr id="7" name="Graphic 6" descr="Confused Person">
            <a:extLst>
              <a:ext uri="{FF2B5EF4-FFF2-40B4-BE49-F238E27FC236}">
                <a16:creationId xmlns:a16="http://schemas.microsoft.com/office/drawing/2014/main" id="{2E2981C9-A48A-4C3A-9826-7360248A28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23047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CB461-E89D-4B14-B292-0644CA06BED8}"/>
              </a:ext>
            </a:extLst>
          </p:cNvPr>
          <p:cNvSpPr>
            <a:spLocks noGrp="1"/>
          </p:cNvSpPr>
          <p:nvPr>
            <p:ph type="title"/>
          </p:nvPr>
        </p:nvSpPr>
        <p:spPr>
          <a:xfrm>
            <a:off x="685801" y="533400"/>
            <a:ext cx="10820400" cy="1177092"/>
          </a:xfrm>
        </p:spPr>
        <p:txBody>
          <a:bodyPr anchor="b">
            <a:normAutofit/>
          </a:bodyPr>
          <a:lstStyle/>
          <a:p>
            <a:pPr algn="ctr"/>
            <a:r>
              <a:rPr lang="en-US" sz="4400"/>
              <a:t>Relationship to the patient</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BBCF41-FA05-440F-AFD7-733B663B842A}"/>
              </a:ext>
            </a:extLst>
          </p:cNvPr>
          <p:cNvSpPr>
            <a:spLocks noGrp="1"/>
          </p:cNvSpPr>
          <p:nvPr>
            <p:ph idx="1"/>
          </p:nvPr>
        </p:nvSpPr>
        <p:spPr>
          <a:xfrm>
            <a:off x="685801" y="2243892"/>
            <a:ext cx="10820400" cy="3547308"/>
          </a:xfrm>
        </p:spPr>
        <p:txBody>
          <a:bodyPr anchor="t">
            <a:normAutofit/>
          </a:bodyPr>
          <a:lstStyle/>
          <a:p>
            <a:pPr marL="0" indent="0">
              <a:lnSpc>
                <a:spcPct val="90000"/>
              </a:lnSpc>
              <a:buNone/>
            </a:pPr>
            <a:r>
              <a:rPr lang="en-US" sz="1700"/>
              <a:t>“…the first prerequisite for successful psychotherapy is the respect that the psychiatrist must extend to the mental patient. Such respect can be valid only if the psychiatrist realizes that his patient’s difficulties in living are not too different from his own. This statement is not just a humanitarian or charitable hypothesis but a scientific conviction.”</a:t>
            </a:r>
          </a:p>
          <a:p>
            <a:pPr marL="0" indent="0">
              <a:lnSpc>
                <a:spcPct val="90000"/>
              </a:lnSpc>
              <a:buNone/>
            </a:pPr>
            <a:r>
              <a:rPr lang="en-US" sz="1700"/>
              <a:t>	Frieda Fromm-Reichman, Principles of Intensive Psychotherapy</a:t>
            </a:r>
          </a:p>
          <a:p>
            <a:pPr marL="0" indent="0">
              <a:lnSpc>
                <a:spcPct val="90000"/>
              </a:lnSpc>
              <a:buNone/>
            </a:pPr>
            <a:r>
              <a:rPr lang="en-US" sz="1700"/>
              <a:t>“As adults we don’t need unconditional love, not even from our therapists. This is a childhood need, one that can never be fulfilled later in life, and we are playing with an illusion if we have never mourned this lost opportunity. But there are other things we can get from good therapists: reliability, honesty, respect, trust, empathy, understanding, and an ability to clarify their emotions so that they need not bother us with them. If a therapist promises unconditional love, we must protect ourselves from him, from his hypocrisy and lack of awareness”. </a:t>
            </a:r>
          </a:p>
          <a:p>
            <a:pPr marL="0" indent="0">
              <a:lnSpc>
                <a:spcPct val="90000"/>
              </a:lnSpc>
              <a:buNone/>
            </a:pPr>
            <a:r>
              <a:rPr lang="en-US" sz="1700"/>
              <a:t>	Alice Miller, The Drama of the Gifted Child</a:t>
            </a:r>
          </a:p>
        </p:txBody>
      </p:sp>
    </p:spTree>
    <p:extLst>
      <p:ext uri="{BB962C8B-B14F-4D97-AF65-F5344CB8AC3E}">
        <p14:creationId xmlns:p14="http://schemas.microsoft.com/office/powerpoint/2010/main" val="17753632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EF98F-D7E0-4494-A445-71F365071432}"/>
              </a:ext>
            </a:extLst>
          </p:cNvPr>
          <p:cNvSpPr>
            <a:spLocks noGrp="1"/>
          </p:cNvSpPr>
          <p:nvPr>
            <p:ph type="title"/>
          </p:nvPr>
        </p:nvSpPr>
        <p:spPr>
          <a:xfrm>
            <a:off x="685801" y="533400"/>
            <a:ext cx="10820400" cy="1177092"/>
          </a:xfrm>
        </p:spPr>
        <p:txBody>
          <a:bodyPr anchor="b">
            <a:normAutofit/>
          </a:bodyPr>
          <a:lstStyle/>
          <a:p>
            <a:pPr algn="ctr"/>
            <a:r>
              <a:rPr lang="en-US" sz="4400"/>
              <a:t>Resistance in therapy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03AA57-31B4-4950-A5FB-254D10535E66}"/>
              </a:ext>
            </a:extLst>
          </p:cNvPr>
          <p:cNvSpPr>
            <a:spLocks noGrp="1"/>
          </p:cNvSpPr>
          <p:nvPr>
            <p:ph idx="1"/>
          </p:nvPr>
        </p:nvSpPr>
        <p:spPr>
          <a:xfrm>
            <a:off x="685801" y="2243892"/>
            <a:ext cx="10820400" cy="3547308"/>
          </a:xfrm>
        </p:spPr>
        <p:txBody>
          <a:bodyPr anchor="t">
            <a:normAutofit/>
          </a:bodyPr>
          <a:lstStyle/>
          <a:p>
            <a:pPr marL="0" indent="0">
              <a:lnSpc>
                <a:spcPct val="90000"/>
              </a:lnSpc>
              <a:buNone/>
            </a:pPr>
            <a:r>
              <a:rPr lang="en-US" sz="2000" dirty="0"/>
              <a:t>“One other type of security operation which plays a great role in the patients’ dealings with psychotherapy and psychiatrists is the dynamic process know as ‘Resistance’. ‘</a:t>
            </a:r>
            <a:r>
              <a:rPr lang="en-US" sz="2000" u="sng" dirty="0"/>
              <a:t>Resistance’ means the reactivation, outside of the patients’ awareness, of the motivating powers which were responsible for the mental patient’s original pathogenic dissociative and repressive processes.</a:t>
            </a:r>
            <a:r>
              <a:rPr lang="en-US" sz="2000" dirty="0"/>
              <a:t> This resistance manifests itself in the course of the psychotherapeutic process as a reluctance against relevant communication and against the acceptance of interpretive clarifications or its possible concomitant therapeutic changes. The same source which motivated the patient’s original dissociative and repressive processes, that is, his anxiety, is also the main reason for this resistance…Resistance is as much a process outside the patient’s awareness as the original dissociating processes are. It is up to the psychiatrist to be constantly alert to its recognition as it arises. The interpretation of processes of resistance should constantly be included in the </a:t>
            </a:r>
            <a:r>
              <a:rPr lang="en-US" sz="2000" dirty="0" err="1"/>
              <a:t>psychiatrists’s</a:t>
            </a:r>
            <a:r>
              <a:rPr lang="en-US" sz="2000" dirty="0"/>
              <a:t> and the patient’s collaborative efforts…”</a:t>
            </a:r>
          </a:p>
          <a:p>
            <a:pPr lvl="1">
              <a:lnSpc>
                <a:spcPct val="90000"/>
              </a:lnSpc>
            </a:pPr>
            <a:r>
              <a:rPr lang="en-US" sz="2000" dirty="0"/>
              <a:t>Frieda Fromm-Reichmann, Principles of Intensive Psychotherapy</a:t>
            </a:r>
          </a:p>
        </p:txBody>
      </p:sp>
    </p:spTree>
    <p:extLst>
      <p:ext uri="{BB962C8B-B14F-4D97-AF65-F5344CB8AC3E}">
        <p14:creationId xmlns:p14="http://schemas.microsoft.com/office/powerpoint/2010/main" val="3430561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4DA6F-D530-4AF1-BCCC-511A51DACD42}"/>
              </a:ext>
            </a:extLst>
          </p:cNvPr>
          <p:cNvSpPr>
            <a:spLocks noGrp="1"/>
          </p:cNvSpPr>
          <p:nvPr>
            <p:ph type="title"/>
          </p:nvPr>
        </p:nvSpPr>
        <p:spPr>
          <a:xfrm>
            <a:off x="685801" y="533400"/>
            <a:ext cx="10820400" cy="1177092"/>
          </a:xfrm>
        </p:spPr>
        <p:txBody>
          <a:bodyPr anchor="b">
            <a:normAutofit/>
          </a:bodyPr>
          <a:lstStyle/>
          <a:p>
            <a:pPr algn="ctr"/>
            <a:r>
              <a:rPr lang="en-US" sz="4400" dirty="0"/>
              <a:t>Initial Assessment - aims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3CA884-318A-4B50-9AEF-5EFE8AE49CD2}"/>
              </a:ext>
            </a:extLst>
          </p:cNvPr>
          <p:cNvSpPr>
            <a:spLocks noGrp="1"/>
          </p:cNvSpPr>
          <p:nvPr>
            <p:ph idx="1"/>
          </p:nvPr>
        </p:nvSpPr>
        <p:spPr>
          <a:xfrm>
            <a:off x="685801" y="2243892"/>
            <a:ext cx="10820400" cy="3547308"/>
          </a:xfrm>
        </p:spPr>
        <p:txBody>
          <a:bodyPr anchor="t">
            <a:normAutofit/>
          </a:bodyPr>
          <a:lstStyle/>
          <a:p>
            <a:r>
              <a:rPr lang="en-US" sz="2000" dirty="0"/>
              <a:t>Find the emotional pain</a:t>
            </a:r>
          </a:p>
          <a:p>
            <a:r>
              <a:rPr lang="en-US" sz="2000" dirty="0"/>
              <a:t>Help change the person’s understanding of themselves</a:t>
            </a:r>
          </a:p>
          <a:p>
            <a:pPr lvl="1"/>
            <a:r>
              <a:rPr lang="en-US" sz="1800" dirty="0"/>
              <a:t>Help them see they are deeper and more complicated than they think they are</a:t>
            </a:r>
          </a:p>
          <a:p>
            <a:r>
              <a:rPr lang="en-US" sz="2000" dirty="0"/>
              <a:t>Help change the person’s understanding of their addiction</a:t>
            </a:r>
          </a:p>
          <a:p>
            <a:pPr lvl="1"/>
            <a:r>
              <a:rPr lang="en-US" sz="2000" dirty="0"/>
              <a:t>From a pattern of </a:t>
            </a:r>
            <a:r>
              <a:rPr lang="en-US" sz="2000" dirty="0" err="1"/>
              <a:t>behaviour</a:t>
            </a:r>
            <a:endParaRPr lang="en-US" sz="2000" dirty="0"/>
          </a:p>
          <a:p>
            <a:pPr lvl="1"/>
            <a:r>
              <a:rPr lang="en-US" sz="2000" dirty="0"/>
              <a:t>To a method to deal with emotional pain</a:t>
            </a:r>
          </a:p>
          <a:p>
            <a:pPr lvl="1"/>
            <a:r>
              <a:rPr lang="en-US" sz="2000" dirty="0"/>
              <a:t>As a solution to an underlying problem</a:t>
            </a:r>
          </a:p>
          <a:p>
            <a:pPr lvl="1"/>
            <a:endParaRPr lang="en-US" sz="2000" dirty="0"/>
          </a:p>
        </p:txBody>
      </p:sp>
    </p:spTree>
    <p:extLst>
      <p:ext uri="{BB962C8B-B14F-4D97-AF65-F5344CB8AC3E}">
        <p14:creationId xmlns:p14="http://schemas.microsoft.com/office/powerpoint/2010/main" val="40837627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E05B7-D77D-4A2A-9EE9-4B4ADA476E6B}"/>
              </a:ext>
            </a:extLst>
          </p:cNvPr>
          <p:cNvSpPr>
            <a:spLocks noGrp="1"/>
          </p:cNvSpPr>
          <p:nvPr>
            <p:ph type="title"/>
          </p:nvPr>
        </p:nvSpPr>
        <p:spPr>
          <a:xfrm>
            <a:off x="685799" y="1150076"/>
            <a:ext cx="3659389" cy="4557849"/>
          </a:xfrm>
        </p:spPr>
        <p:txBody>
          <a:bodyPr>
            <a:normAutofit/>
          </a:bodyPr>
          <a:lstStyle/>
          <a:p>
            <a:pPr algn="r"/>
            <a:r>
              <a:rPr lang="en-US" sz="2500" dirty="0"/>
              <a:t>Ongoing therapy relapse prevention</a:t>
            </a:r>
            <a:br>
              <a:rPr lang="en-US" sz="2500" dirty="0"/>
            </a:br>
            <a:r>
              <a:rPr lang="en-US" sz="2500" dirty="0"/>
              <a:t>connect Personality/</a:t>
            </a:r>
            <a:r>
              <a:rPr lang="en-US" sz="2500" dirty="0" err="1"/>
              <a:t>behaviour</a:t>
            </a:r>
            <a:r>
              <a:rPr lang="en-US" sz="2500" dirty="0"/>
              <a:t> to past experience</a:t>
            </a:r>
            <a:br>
              <a:rPr lang="en-US" sz="2500" dirty="0"/>
            </a:br>
            <a:endParaRPr lang="en-US" sz="2500" dirty="0"/>
          </a:p>
        </p:txBody>
      </p:sp>
      <p:cxnSp>
        <p:nvCxnSpPr>
          <p:cNvPr id="17" name="Straight Connector 16">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7291EC-A62B-4820-BAE5-EBDFD9407631}"/>
              </a:ext>
            </a:extLst>
          </p:cNvPr>
          <p:cNvSpPr>
            <a:spLocks noGrp="1"/>
          </p:cNvSpPr>
          <p:nvPr>
            <p:ph idx="1"/>
          </p:nvPr>
        </p:nvSpPr>
        <p:spPr>
          <a:xfrm>
            <a:off x="4988658" y="1150076"/>
            <a:ext cx="6517543" cy="4557849"/>
          </a:xfrm>
        </p:spPr>
        <p:txBody>
          <a:bodyPr>
            <a:normAutofit/>
          </a:bodyPr>
          <a:lstStyle/>
          <a:p>
            <a:pPr>
              <a:lnSpc>
                <a:spcPct val="90000"/>
              </a:lnSpc>
            </a:pPr>
            <a:r>
              <a:rPr lang="en-US" sz="1500" dirty="0"/>
              <a:t>In many respects, people don’t relapse because they have an addiction, they relapse because of unhealthy patterns which inevitably draw them back to an emotionally overwhelming place. These compulsive patterns are learnt (old), compulsive because they are driven by emotional complexes. </a:t>
            </a:r>
          </a:p>
          <a:p>
            <a:pPr>
              <a:lnSpc>
                <a:spcPct val="90000"/>
              </a:lnSpc>
            </a:pPr>
            <a:r>
              <a:rPr lang="en-US" sz="1500" dirty="0"/>
              <a:t>“…a child can experience her feelings only when there is somebody there who accepts her fully, understands her, and supports her. If that person is missing, if the child must risk losing the mother’s love or the love of her substitute in order to feel</a:t>
            </a:r>
            <a:r>
              <a:rPr lang="en-US" sz="1500" u="sng" dirty="0"/>
              <a:t>,</a:t>
            </a:r>
            <a:r>
              <a:rPr lang="en-US" sz="1500" dirty="0"/>
              <a:t> </a:t>
            </a:r>
            <a:r>
              <a:rPr lang="en-US" sz="1500" u="sng" dirty="0"/>
              <a:t>then she will repress her emotions… she will fail to experience them at all. But they will nevertheless stay in her body, in her cells, stored up as information that can be triggered by a later event</a:t>
            </a:r>
            <a:r>
              <a:rPr lang="en-US" sz="1500" dirty="0"/>
              <a:t>. Throughout their later life, these people will have to deal with situations in which these rudimentary feelings may awaken, but without the original connection ever becoming clear. The connection can be deciphered only when the intense emotions have been experienced in therapy and successfully linked with their original situation”. Alice Miller</a:t>
            </a:r>
          </a:p>
          <a:p>
            <a:pPr>
              <a:lnSpc>
                <a:spcPct val="90000"/>
              </a:lnSpc>
            </a:pPr>
            <a:r>
              <a:rPr lang="en-US" sz="1500" dirty="0"/>
              <a:t>These emotionally driven </a:t>
            </a:r>
            <a:r>
              <a:rPr lang="en-US" sz="1500" dirty="0" err="1"/>
              <a:t>behaviour</a:t>
            </a:r>
            <a:r>
              <a:rPr lang="en-US" sz="1500" dirty="0"/>
              <a:t> patterns will be hidden behind a thought (the rationalization), usually justified by self-righteousness or self-loathing. </a:t>
            </a:r>
          </a:p>
        </p:txBody>
      </p:sp>
    </p:spTree>
    <p:extLst>
      <p:ext uri="{BB962C8B-B14F-4D97-AF65-F5344CB8AC3E}">
        <p14:creationId xmlns:p14="http://schemas.microsoft.com/office/powerpoint/2010/main" val="15716956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076"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072C6FF-7DFC-40DC-AD96-0DED528976FF}"/>
              </a:ext>
            </a:extLst>
          </p:cNvPr>
          <p:cNvSpPr>
            <a:spLocks noGrp="1"/>
          </p:cNvSpPr>
          <p:nvPr>
            <p:ph type="title"/>
          </p:nvPr>
        </p:nvSpPr>
        <p:spPr>
          <a:xfrm>
            <a:off x="5260257" y="648929"/>
            <a:ext cx="6272981" cy="3736802"/>
          </a:xfrm>
        </p:spPr>
        <p:txBody>
          <a:bodyPr vert="horz" lIns="91440" tIns="45720" rIns="91440" bIns="45720" rtlCol="0" anchor="b">
            <a:normAutofit/>
          </a:bodyPr>
          <a:lstStyle/>
          <a:p>
            <a:pPr algn="r"/>
            <a:r>
              <a:rPr lang="en-US" sz="4800"/>
              <a:t>Thanks!</a:t>
            </a:r>
          </a:p>
        </p:txBody>
      </p:sp>
      <p:sp>
        <p:nvSpPr>
          <p:cNvPr id="3" name="Content Placeholder 2">
            <a:extLst>
              <a:ext uri="{FF2B5EF4-FFF2-40B4-BE49-F238E27FC236}">
                <a16:creationId xmlns:a16="http://schemas.microsoft.com/office/drawing/2014/main" id="{0C4CAB70-56C5-490B-8B4C-7381914AD3A1}"/>
              </a:ext>
            </a:extLst>
          </p:cNvPr>
          <p:cNvSpPr>
            <a:spLocks noGrp="1"/>
          </p:cNvSpPr>
          <p:nvPr>
            <p:ph idx="1"/>
          </p:nvPr>
        </p:nvSpPr>
        <p:spPr>
          <a:xfrm>
            <a:off x="5260257" y="4385733"/>
            <a:ext cx="6272981" cy="1828804"/>
          </a:xfrm>
        </p:spPr>
        <p:txBody>
          <a:bodyPr vert="horz" lIns="91440" tIns="45720" rIns="91440" bIns="45720" rtlCol="0" anchor="t">
            <a:normAutofit/>
          </a:bodyPr>
          <a:lstStyle/>
          <a:p>
            <a:pPr marL="0" indent="0" algn="r">
              <a:buNone/>
            </a:pPr>
            <a:r>
              <a:rPr lang="en-US" cap="all"/>
              <a:t>drelikotler@gmail.com</a:t>
            </a:r>
          </a:p>
        </p:txBody>
      </p:sp>
      <p:pic>
        <p:nvPicPr>
          <p:cNvPr id="3074" name="Picture 2" descr="Page 1 of comments at Like a boss">
            <a:extLst>
              <a:ext uri="{FF2B5EF4-FFF2-40B4-BE49-F238E27FC236}">
                <a16:creationId xmlns:a16="http://schemas.microsoft.com/office/drawing/2014/main" id="{806B2281-95E5-446F-A449-B9033A3565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464" y="1117202"/>
            <a:ext cx="3997361" cy="460939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2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3543A10-04EE-49E0-A9DE-22E1FAB9AE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690CCFD6-985B-4CC9-902C-A4D29B778C5F}"/>
              </a:ext>
            </a:extLst>
          </p:cNvPr>
          <p:cNvSpPr>
            <a:spLocks noGrp="1"/>
          </p:cNvSpPr>
          <p:nvPr>
            <p:ph type="title"/>
          </p:nvPr>
        </p:nvSpPr>
        <p:spPr>
          <a:xfrm>
            <a:off x="1032933" y="4534958"/>
            <a:ext cx="10127192" cy="931340"/>
          </a:xfrm>
        </p:spPr>
        <p:txBody>
          <a:bodyPr vert="horz" lIns="91440" tIns="45720" rIns="91440" bIns="45720" rtlCol="0" anchor="b">
            <a:normAutofit/>
          </a:bodyPr>
          <a:lstStyle/>
          <a:p>
            <a:pPr algn="r"/>
            <a:r>
              <a:rPr lang="en-US" sz="4000"/>
              <a:t>Decreased entropy/FE</a:t>
            </a:r>
          </a:p>
        </p:txBody>
      </p:sp>
      <p:sp>
        <p:nvSpPr>
          <p:cNvPr id="3" name="Content Placeholder 2">
            <a:extLst>
              <a:ext uri="{FF2B5EF4-FFF2-40B4-BE49-F238E27FC236}">
                <a16:creationId xmlns:a16="http://schemas.microsoft.com/office/drawing/2014/main" id="{080402C3-55F3-489E-B9AC-C9520B7DDFD2}"/>
              </a:ext>
            </a:extLst>
          </p:cNvPr>
          <p:cNvSpPr>
            <a:spLocks noGrp="1"/>
          </p:cNvSpPr>
          <p:nvPr>
            <p:ph idx="1"/>
          </p:nvPr>
        </p:nvSpPr>
        <p:spPr>
          <a:xfrm>
            <a:off x="3962399" y="5469474"/>
            <a:ext cx="7197726" cy="397926"/>
          </a:xfrm>
        </p:spPr>
        <p:txBody>
          <a:bodyPr vert="horz" lIns="91440" tIns="45720" rIns="91440" bIns="45720" rtlCol="0" anchor="t">
            <a:normAutofit/>
          </a:bodyPr>
          <a:lstStyle/>
          <a:p>
            <a:pPr marL="0" indent="0" algn="r">
              <a:buNone/>
            </a:pPr>
            <a:r>
              <a:rPr lang="en-US" cap="all"/>
              <a:t>If you saw this occur, you may think that the ink is ‘alive’</a:t>
            </a:r>
          </a:p>
        </p:txBody>
      </p:sp>
      <p:pic>
        <p:nvPicPr>
          <p:cNvPr id="9" name="Picture 8" descr="A picture containing logo&#10;&#10;Description automatically generated">
            <a:extLst>
              <a:ext uri="{FF2B5EF4-FFF2-40B4-BE49-F238E27FC236}">
                <a16:creationId xmlns:a16="http://schemas.microsoft.com/office/drawing/2014/main" id="{EB76C845-8CB0-42FF-8304-33E2AC0A9B1C}"/>
              </a:ext>
            </a:extLst>
          </p:cNvPr>
          <p:cNvPicPr>
            <a:picLocks noChangeAspect="1"/>
          </p:cNvPicPr>
          <p:nvPr/>
        </p:nvPicPr>
        <p:blipFill rotWithShape="1">
          <a:blip r:embed="rId5"/>
          <a:srcRect r="2" b="1256"/>
          <a:stretch/>
        </p:blipFill>
        <p:spPr>
          <a:xfrm>
            <a:off x="937972" y="645517"/>
            <a:ext cx="5054021"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11" name="Content Placeholder 4" descr="A picture containing food&#10;&#10;Description automatically generated">
            <a:extLst>
              <a:ext uri="{FF2B5EF4-FFF2-40B4-BE49-F238E27FC236}">
                <a16:creationId xmlns:a16="http://schemas.microsoft.com/office/drawing/2014/main" id="{99FE253E-CD40-4F87-A385-56ECE20A9957}"/>
              </a:ext>
            </a:extLst>
          </p:cNvPr>
          <p:cNvPicPr>
            <a:picLocks noChangeAspect="1"/>
          </p:cNvPicPr>
          <p:nvPr/>
        </p:nvPicPr>
        <p:blipFill rotWithShape="1">
          <a:blip r:embed="rId6"/>
          <a:srcRect t="23004" r="1" b="21578"/>
          <a:stretch/>
        </p:blipFill>
        <p:spPr>
          <a:xfrm>
            <a:off x="6198657" y="645517"/>
            <a:ext cx="5052484"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37759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22313</TotalTime>
  <Words>5838</Words>
  <Application>Microsoft Office PowerPoint</Application>
  <PresentationFormat>Widescreen</PresentationFormat>
  <Paragraphs>569</Paragraphs>
  <Slides>87</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Calibri Light</vt:lpstr>
      <vt:lpstr>ff2</vt:lpstr>
      <vt:lpstr>ff8</vt:lpstr>
      <vt:lpstr>Celestial</vt:lpstr>
      <vt:lpstr>Addictions in the broad sense  Development, emotion and addiction </vt:lpstr>
      <vt:lpstr>outline</vt:lpstr>
      <vt:lpstr>     Human                    nature</vt:lpstr>
      <vt:lpstr>PowerPoint Presentation</vt:lpstr>
      <vt:lpstr>PowerPoint Presentation</vt:lpstr>
      <vt:lpstr>Free energy – guiding principle of all life</vt:lpstr>
      <vt:lpstr>Computational neuroscience</vt:lpstr>
      <vt:lpstr>Increased entropy </vt:lpstr>
      <vt:lpstr>Decreased entropy/FE</vt:lpstr>
      <vt:lpstr>Free energy</vt:lpstr>
      <vt:lpstr>PowerPoint Presentation</vt:lpstr>
      <vt:lpstr>Generative/predictive Internal working models</vt:lpstr>
      <vt:lpstr>Human nature </vt:lpstr>
      <vt:lpstr>PowerPoint Presentation</vt:lpstr>
      <vt:lpstr>Affective neuroscience – the biological underpinnings of human life</vt:lpstr>
      <vt:lpstr>What are feelings?</vt:lpstr>
      <vt:lpstr>Feelings</vt:lpstr>
      <vt:lpstr>Needs that our feelings tell us about</vt:lpstr>
      <vt:lpstr>Social/emotional needs</vt:lpstr>
      <vt:lpstr>Why do we have intense negative feelings? “Ancestral voices”</vt:lpstr>
      <vt:lpstr>Human nature </vt:lpstr>
      <vt:lpstr>PowerPoint Presentation</vt:lpstr>
      <vt:lpstr>Emotions and learning/development</vt:lpstr>
      <vt:lpstr>conditioning</vt:lpstr>
      <vt:lpstr>development/learning</vt:lpstr>
      <vt:lpstr>Development when needs are met</vt:lpstr>
      <vt:lpstr>Development when needs not met </vt:lpstr>
      <vt:lpstr>conflict</vt:lpstr>
      <vt:lpstr>Conflict </vt:lpstr>
      <vt:lpstr>Psychoanalytic developmental theory</vt:lpstr>
      <vt:lpstr>Psychoanalytic developmental theory</vt:lpstr>
      <vt:lpstr>Psychoanalytic developmental theory</vt:lpstr>
      <vt:lpstr>Personality development and emotion</vt:lpstr>
      <vt:lpstr>Human nature</vt:lpstr>
      <vt:lpstr>outline</vt:lpstr>
      <vt:lpstr>What are addictions?</vt:lpstr>
      <vt:lpstr>In the beginning…</vt:lpstr>
      <vt:lpstr>In the beginning…</vt:lpstr>
      <vt:lpstr>In the beginning… Emotions disappeared</vt:lpstr>
      <vt:lpstr>And then…</vt:lpstr>
      <vt:lpstr>It arrived…</vt:lpstr>
      <vt:lpstr>What are addictions?</vt:lpstr>
      <vt:lpstr>scientific neurobiological theories</vt:lpstr>
      <vt:lpstr>opponent processes</vt:lpstr>
      <vt:lpstr>States of ‘opponent processes’ are avoided</vt:lpstr>
      <vt:lpstr>Current opponent process theories; koob </vt:lpstr>
      <vt:lpstr>Dual processing theories</vt:lpstr>
      <vt:lpstr>Incentive salience (berridge)</vt:lpstr>
      <vt:lpstr>Incentive salience - problem</vt:lpstr>
      <vt:lpstr>Unanswered scientific questions about neural correlates of addictions</vt:lpstr>
      <vt:lpstr>What are addictions?</vt:lpstr>
      <vt:lpstr>Philosophical perspectives</vt:lpstr>
      <vt:lpstr>The reductive physicalist model</vt:lpstr>
      <vt:lpstr>Learning theories</vt:lpstr>
      <vt:lpstr>Developmental perspectives</vt:lpstr>
      <vt:lpstr>What are addictions?</vt:lpstr>
      <vt:lpstr>Myth busters</vt:lpstr>
      <vt:lpstr>Myth busters</vt:lpstr>
      <vt:lpstr>Myth busters</vt:lpstr>
      <vt:lpstr>Myth busters</vt:lpstr>
      <vt:lpstr>What are addictions?  A neuropsychoanalytic perspective</vt:lpstr>
      <vt:lpstr>Causation - Freud &amp; Wurmser</vt:lpstr>
      <vt:lpstr>Causation - freud &amp; wurmser</vt:lpstr>
      <vt:lpstr>Causation - freud &amp; wurmser</vt:lpstr>
      <vt:lpstr>PowerPoint Presentation</vt:lpstr>
      <vt:lpstr>Conceptualisation of addiction</vt:lpstr>
      <vt:lpstr>What are addictions?</vt:lpstr>
      <vt:lpstr>outline</vt:lpstr>
      <vt:lpstr>PowerPoint Presentation</vt:lpstr>
      <vt:lpstr>Current guidelines – mja 2021 supplement aud</vt:lpstr>
      <vt:lpstr>Current guidelines – mja 2021 supplement aud</vt:lpstr>
      <vt:lpstr>PowerPoint Presentation</vt:lpstr>
      <vt:lpstr>Treatment</vt:lpstr>
      <vt:lpstr>Guiding principles</vt:lpstr>
      <vt:lpstr>Guiding principles - integration</vt:lpstr>
      <vt:lpstr>GUIDING PRINCPLES - PERSONALISED</vt:lpstr>
      <vt:lpstr>Guiding principles - transdiagnostic</vt:lpstr>
      <vt:lpstr>Clinical focus</vt:lpstr>
      <vt:lpstr>Practical points Integration In hospital setting</vt:lpstr>
      <vt:lpstr>People need to be triggered</vt:lpstr>
      <vt:lpstr>Process of integration join head and heart self-awareness</vt:lpstr>
      <vt:lpstr>Practical points</vt:lpstr>
      <vt:lpstr>Relationship to the patient</vt:lpstr>
      <vt:lpstr>Resistance in therapy </vt:lpstr>
      <vt:lpstr>Initial Assessment - aims</vt:lpstr>
      <vt:lpstr>Ongoing therapy relapse prevention connect Personality/behaviour to past experience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trauma and addiction</dc:title>
  <dc:creator>Eli Kotler</dc:creator>
  <cp:lastModifiedBy>Eddie Mitts</cp:lastModifiedBy>
  <cp:revision>171</cp:revision>
  <dcterms:created xsi:type="dcterms:W3CDTF">2021-12-30T23:02:10Z</dcterms:created>
  <dcterms:modified xsi:type="dcterms:W3CDTF">2022-12-06T22:54:42Z</dcterms:modified>
</cp:coreProperties>
</file>