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8" r:id="rId2"/>
    <p:sldMasterId id="2147483673" r:id="rId3"/>
    <p:sldMasterId id="2147483667" r:id="rId4"/>
    <p:sldMasterId id="2147483670" r:id="rId5"/>
  </p:sldMasterIdLst>
  <p:notesMasterIdLst>
    <p:notesMasterId r:id="rId38"/>
  </p:notesMasterIdLst>
  <p:sldIdLst>
    <p:sldId id="256" r:id="rId6"/>
    <p:sldId id="262" r:id="rId7"/>
    <p:sldId id="341" r:id="rId8"/>
    <p:sldId id="314" r:id="rId9"/>
    <p:sldId id="351" r:id="rId10"/>
    <p:sldId id="257" r:id="rId11"/>
    <p:sldId id="342" r:id="rId12"/>
    <p:sldId id="343" r:id="rId13"/>
    <p:sldId id="272" r:id="rId14"/>
    <p:sldId id="259" r:id="rId15"/>
    <p:sldId id="344" r:id="rId16"/>
    <p:sldId id="345" r:id="rId17"/>
    <p:sldId id="352" r:id="rId18"/>
    <p:sldId id="348" r:id="rId19"/>
    <p:sldId id="349" r:id="rId20"/>
    <p:sldId id="337" r:id="rId21"/>
    <p:sldId id="266" r:id="rId22"/>
    <p:sldId id="260" r:id="rId23"/>
    <p:sldId id="312" r:id="rId24"/>
    <p:sldId id="326" r:id="rId25"/>
    <p:sldId id="265" r:id="rId26"/>
    <p:sldId id="338" r:id="rId27"/>
    <p:sldId id="289" r:id="rId28"/>
    <p:sldId id="285" r:id="rId29"/>
    <p:sldId id="286" r:id="rId30"/>
    <p:sldId id="292" r:id="rId31"/>
    <p:sldId id="287" r:id="rId32"/>
    <p:sldId id="279" r:id="rId33"/>
    <p:sldId id="290" r:id="rId34"/>
    <p:sldId id="339" r:id="rId35"/>
    <p:sldId id="336" r:id="rId36"/>
    <p:sldId id="261" r:id="rId37"/>
  </p:sldIdLst>
  <p:sldSz cx="18288000" cy="10287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entaur" panose="02030504050205020304" pitchFamily="18" charset="0"/>
      <p:regular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Franklin Gothic Demi" panose="020B0703020102020204" pitchFamily="34" charset="0"/>
      <p:regular r:id="rId50"/>
      <p:italic r:id="rId51"/>
    </p:embeddedFont>
    <p:embeddedFont>
      <p:font typeface="Georgia" panose="02040502050405020303" pitchFamily="18" charset="0"/>
      <p:regular r:id="rId52"/>
      <p:bold r:id="rId53"/>
      <p:italic r:id="rId54"/>
      <p:boldItalic r:id="rId55"/>
    </p:embeddedFont>
    <p:embeddedFont>
      <p:font typeface="Verdana" panose="020B060403050404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6F1D246-2EA0-A731-5C71-E5093747DF5D}" name="Daniel Vautin" initials="DV" userId="S::dan@atdc.org.au::1f4fa6c3-84d4-4ddb-84c1-cdc321c8ac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722"/>
    <a:srgbClr val="FDB71A"/>
    <a:srgbClr val="FFD26D"/>
    <a:srgbClr val="006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731" autoAdjust="0"/>
  </p:normalViewPr>
  <p:slideViewPr>
    <p:cSldViewPr>
      <p:cViewPr varScale="1">
        <p:scale>
          <a:sx n="66" d="100"/>
          <a:sy n="66" d="100"/>
        </p:scale>
        <p:origin x="10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3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20" Type="http://schemas.openxmlformats.org/officeDocument/2006/relationships/slide" Target="slides/slide15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presProps" Target="presProps.xml"/><Relationship Id="rId73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22-11-04T01:00:59.5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32816 16200 0</inkml:trace>
  <inkml:trace contextRef="#ctx0" brushRef="#br0" timeOffset="2417.73">25196 13135 0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A3C97-0CBE-48F5-915B-12893B5DD92E}" type="datetimeFigureOut">
              <a:rPr lang="en-AU" smtClean="0"/>
              <a:t>7/12/2022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865C3-DBFE-4D96-B177-8F466761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954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6213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8383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6542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5798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800" dirty="0">
              <a:solidFill>
                <a:srgbClr val="33333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1288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1210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>
              <a:solidFill>
                <a:srgbClr val="2E2E2E"/>
              </a:solidFill>
              <a:effectLst/>
              <a:latin typeface="NexusSerif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FD428-17D4-254E-A26C-AC8E9DB7BC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74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9747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6696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35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394" indent="-179394">
              <a:buFontTx/>
              <a:buChar char="-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FD428-17D4-254E-A26C-AC8E9DB7BC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46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8975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088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0415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3999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394" indent="-179394">
              <a:buFontTx/>
              <a:buChar char="-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FD428-17D4-254E-A26C-AC8E9DB7BCF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13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288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7240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8190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5798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2093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7696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3200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65C3-DBFE-4D96-B177-8F466761B3C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7380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04479"/>
            <a:ext cx="83058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4483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04479"/>
            <a:ext cx="86106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4483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97469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4674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3658"/>
            <a:ext cx="8382000" cy="74804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55727" y="2463658"/>
            <a:ext cx="8382000" cy="74804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92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2439413"/>
            <a:ext cx="8381998" cy="722887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3340468"/>
            <a:ext cx="8381998" cy="64512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72600" y="2439413"/>
            <a:ext cx="8385291" cy="722887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372600" y="3340468"/>
            <a:ext cx="8385291" cy="64512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4041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055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358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9100"/>
            <a:ext cx="4648200" cy="1524000"/>
          </a:xfrm>
        </p:spPr>
        <p:txBody>
          <a:bodyPr anchor="b"/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419100"/>
            <a:ext cx="12655551" cy="9491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2705100"/>
            <a:ext cx="4648200" cy="720566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8210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972300"/>
            <a:ext cx="6858000" cy="788022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-3464"/>
            <a:ext cx="18288000" cy="674716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923112"/>
            <a:ext cx="6858000" cy="105641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6796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GT Walsheim Regular" panose="02000503030000020003" pitchFamily="50" charset="0"/>
                <a:ea typeface="GT Walsheim Regular" panose="02000503030000020003" pitchFamily="50" charset="0"/>
                <a:cs typeface="GT Walsheim Regular" panose="02000503030000020003" pitchFamily="50" charset="0"/>
              </a:defRPr>
            </a:lvl1pPr>
          </a:lstStyle>
          <a:p>
            <a:r>
              <a:rPr lang="en-US" dirty="0"/>
              <a:t>Insert Image</a:t>
            </a:r>
            <a:br>
              <a:rPr lang="en-US" dirty="0"/>
            </a:br>
            <a:r>
              <a:rPr lang="en-US" dirty="0"/>
              <a:t>in here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23556B1-0A47-4F5C-8FA6-891F53AA2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236" y="639418"/>
            <a:ext cx="8345765" cy="113107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6750" b="1" i="0" baseline="0">
                <a:latin typeface="+mj-lt"/>
                <a:ea typeface="Gotham Rounded" charset="0"/>
                <a:cs typeface="Gotham Rounded" charset="0"/>
              </a:defRPr>
            </a:lvl1pPr>
          </a:lstStyle>
          <a:p>
            <a:pPr lvl="0"/>
            <a:r>
              <a:rPr lang="en-US" dirty="0"/>
              <a:t>Page Title 45pt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C349D2C-A4F0-460E-9E58-4F2684E9BB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236" y="2426701"/>
            <a:ext cx="7937417" cy="283923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409575" indent="-409575">
              <a:buSzPct val="70000"/>
              <a:buFont typeface="Arial" charset="0"/>
              <a:buChar char="•"/>
              <a:tabLst/>
              <a:defRPr sz="5250" b="0" i="0" baseline="0">
                <a:latin typeface="+mj-lt"/>
                <a:ea typeface="GT Walsheim Regular" panose="02000503030000020003" pitchFamily="50" charset="0"/>
                <a:cs typeface="GT Walsheim Regular" panose="02000503030000020003" pitchFamily="50" charset="0"/>
              </a:defRPr>
            </a:lvl1pPr>
            <a:lvl2pPr marL="1028700" marR="0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70000"/>
              <a:buFont typeface="Arial"/>
              <a:buChar char="•"/>
              <a:tabLst/>
              <a:defRPr sz="5250" b="0" i="0">
                <a:latin typeface="GT Walsheim Regular" panose="02000503030000020003" pitchFamily="50" charset="0"/>
                <a:ea typeface="GT Walsheim Regular" panose="02000503030000020003" pitchFamily="50" charset="0"/>
                <a:cs typeface="GT Walsheim Regular" panose="02000503030000020003" pitchFamily="50" charset="0"/>
              </a:defRPr>
            </a:lvl2pPr>
            <a:lvl3pPr marL="1371600" indent="0">
              <a:buNone/>
              <a:defRPr sz="5250" b="0" i="0">
                <a:latin typeface="GT Walsheim Regular" panose="02000503030000020003" pitchFamily="50" charset="0"/>
                <a:ea typeface="GT Walsheim Regular" panose="02000503030000020003" pitchFamily="50" charset="0"/>
                <a:cs typeface="GT Walsheim Regular" panose="02000503030000020003" pitchFamily="50" charset="0"/>
              </a:defRPr>
            </a:lvl3pPr>
            <a:lvl4pPr>
              <a:defRPr sz="5250" b="0" i="0">
                <a:latin typeface="GT Walsheim Regular" panose="02000503030000020003" pitchFamily="50" charset="0"/>
                <a:ea typeface="GT Walsheim Regular" panose="02000503030000020003" pitchFamily="50" charset="0"/>
                <a:cs typeface="GT Walsheim Regular" panose="02000503030000020003" pitchFamily="50" charset="0"/>
              </a:defRPr>
            </a:lvl4pPr>
            <a:lvl5pPr>
              <a:defRPr sz="5250" b="0" i="0">
                <a:latin typeface="GT Walsheim Regular" panose="02000503030000020003" pitchFamily="50" charset="0"/>
                <a:ea typeface="GT Walsheim Regular" panose="02000503030000020003" pitchFamily="50" charset="0"/>
                <a:cs typeface="GT Walsheim Regular" panose="02000503030000020003" pitchFamily="50" charset="0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89399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365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ted Page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798236" y="639418"/>
            <a:ext cx="8345765" cy="113107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6750" b="1" i="0" baseline="0">
                <a:latin typeface="+mj-lt"/>
                <a:ea typeface="Gotham Rounded" charset="0"/>
                <a:cs typeface="Gotham Rounded" charset="0"/>
              </a:defRPr>
            </a:lvl1pPr>
          </a:lstStyle>
          <a:p>
            <a:pPr lvl="0"/>
            <a:r>
              <a:rPr lang="en-US" dirty="0"/>
              <a:t>Page Title 45pt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9079" y="560829"/>
            <a:ext cx="2972217" cy="966315"/>
          </a:xfrm>
          <a:prstGeom prst="rect">
            <a:avLst/>
          </a:prstGeom>
        </p:spPr>
      </p:pic>
      <p:sp>
        <p:nvSpPr>
          <p:cNvPr id="14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988220" y="2426700"/>
            <a:ext cx="12686837" cy="50488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409575" indent="-409575">
              <a:buSzPct val="70000"/>
              <a:buFont typeface="Arial" charset="0"/>
              <a:buChar char="•"/>
              <a:tabLst/>
              <a:defRPr sz="5250" b="0" i="0" baseline="0">
                <a:latin typeface="+mj-lt"/>
                <a:ea typeface="GT Walsheim Regular" panose="02000503030000020003" pitchFamily="50" charset="0"/>
                <a:cs typeface="GT Walsheim Regular" panose="02000503030000020003" pitchFamily="50" charset="0"/>
              </a:defRPr>
            </a:lvl1pPr>
            <a:lvl2pPr marL="1028700" marR="0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70000"/>
              <a:buFont typeface="Arial"/>
              <a:buChar char="•"/>
              <a:tabLst/>
              <a:defRPr sz="5250" b="0" i="0">
                <a:latin typeface="+mj-lt"/>
                <a:ea typeface="GT Walsheim Regular" panose="02000503030000020003" pitchFamily="50" charset="0"/>
                <a:cs typeface="GT Walsheim Regular" panose="02000503030000020003" pitchFamily="50" charset="0"/>
              </a:defRPr>
            </a:lvl2pPr>
            <a:lvl3pPr marL="1371600" indent="0">
              <a:buNone/>
              <a:defRPr sz="5250" b="0" i="0">
                <a:latin typeface="+mj-lt"/>
                <a:ea typeface="GT Walsheim Regular" panose="02000503030000020003" pitchFamily="50" charset="0"/>
                <a:cs typeface="GT Walsheim Regular" panose="02000503030000020003" pitchFamily="50" charset="0"/>
              </a:defRPr>
            </a:lvl3pPr>
            <a:lvl4pPr>
              <a:defRPr sz="5250" b="0" i="0">
                <a:latin typeface="+mj-lt"/>
                <a:ea typeface="GT Walsheim Regular" panose="02000503030000020003" pitchFamily="50" charset="0"/>
                <a:cs typeface="GT Walsheim Regular" panose="02000503030000020003" pitchFamily="50" charset="0"/>
              </a:defRPr>
            </a:lvl4pPr>
            <a:lvl5pPr>
              <a:defRPr sz="5250" b="0" i="0">
                <a:latin typeface="+mj-lt"/>
                <a:ea typeface="GT Walsheim Regular" panose="02000503030000020003" pitchFamily="50" charset="0"/>
                <a:cs typeface="GT Walsheim Regular" panose="02000503030000020003" pitchFamily="50" charset="0"/>
              </a:defRPr>
            </a:lvl5pPr>
          </a:lstStyle>
          <a:p>
            <a:pPr lvl="0"/>
            <a:r>
              <a:rPr lang="en-US" dirty="0"/>
              <a:t>Insert statement here</a:t>
            </a:r>
          </a:p>
          <a:p>
            <a:pPr lvl="1"/>
            <a:r>
              <a:rPr lang="en-US" dirty="0"/>
              <a:t>Insert statement here</a:t>
            </a:r>
          </a:p>
          <a:p>
            <a:pPr marL="1714500" marR="0" lvl="2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70000"/>
              <a:buFont typeface="Arial"/>
              <a:buChar char="•"/>
              <a:tabLst/>
              <a:defRPr/>
            </a:pPr>
            <a:r>
              <a:rPr lang="en-US" dirty="0"/>
              <a:t>Insert statement here</a:t>
            </a:r>
          </a:p>
          <a:p>
            <a:pPr marL="2400300" marR="0" lvl="3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70000"/>
              <a:buFont typeface="Arial"/>
              <a:buChar char="•"/>
              <a:tabLst/>
              <a:defRPr/>
            </a:pPr>
            <a:r>
              <a:rPr lang="en-US" dirty="0"/>
              <a:t>Insert statement</a:t>
            </a:r>
          </a:p>
          <a:p>
            <a:pPr marL="3086100" marR="0" lvl="4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70000"/>
              <a:buFont typeface="Arial"/>
              <a:buChar char="•"/>
              <a:tabLst/>
              <a:defRPr/>
            </a:pPr>
            <a:r>
              <a:rPr lang="en-US" dirty="0"/>
              <a:t>35pt GT </a:t>
            </a:r>
            <a:r>
              <a:rPr lang="en-US" dirty="0" err="1"/>
              <a:t>Walsheim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403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04479"/>
            <a:ext cx="86106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4483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4336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561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3658"/>
            <a:ext cx="8382000" cy="74804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55727" y="2463658"/>
            <a:ext cx="8382000" cy="74804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7960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2439413"/>
            <a:ext cx="8381998" cy="722887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3340468"/>
            <a:ext cx="8381998" cy="64512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72600" y="2439413"/>
            <a:ext cx="8385291" cy="722887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372600" y="3340468"/>
            <a:ext cx="8385291" cy="64512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1812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22299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50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9100"/>
            <a:ext cx="4648200" cy="1524000"/>
          </a:xfrm>
        </p:spPr>
        <p:txBody>
          <a:bodyPr anchor="b"/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419100"/>
            <a:ext cx="12655551" cy="9491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2705100"/>
            <a:ext cx="4648200" cy="720566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0146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972300"/>
            <a:ext cx="6858000" cy="788022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-3464"/>
            <a:ext cx="18288000" cy="674716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923112"/>
            <a:ext cx="6858000" cy="105641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262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6501"/>
            <a:ext cx="8458200" cy="24980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4483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0051473" y="3314320"/>
            <a:ext cx="1981200" cy="2289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dirty="0">
                <a:solidFill>
                  <a:srgbClr val="FDB71A"/>
                </a:solidFill>
                <a:latin typeface="Franklin Gothic Demi" panose="020B0703020102020204" pitchFamily="34" charset="0"/>
              </a:rPr>
              <a:t>“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 flipV="1">
            <a:off x="9753600" y="6988896"/>
            <a:ext cx="1981200" cy="2120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dirty="0">
                <a:solidFill>
                  <a:srgbClr val="FDB71A"/>
                </a:solidFill>
                <a:latin typeface="Franklin Gothic Demi" panose="020B0703020102020204" pitchFamily="34" charset="0"/>
              </a:rPr>
              <a:t>“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9982200" y="3788496"/>
            <a:ext cx="5486400" cy="35648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Click to edit Master title style.</a:t>
            </a:r>
          </a:p>
        </p:txBody>
      </p:sp>
    </p:spTree>
    <p:extLst>
      <p:ext uri="{BB962C8B-B14F-4D97-AF65-F5344CB8AC3E}">
        <p14:creationId xmlns:p14="http://schemas.microsoft.com/office/powerpoint/2010/main" val="2254807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051473" y="3314320"/>
            <a:ext cx="1981200" cy="2289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dirty="0">
                <a:solidFill>
                  <a:srgbClr val="FDB71A"/>
                </a:solidFill>
                <a:latin typeface="Franklin Gothic Demi" panose="020B0703020102020204" pitchFamily="34" charset="0"/>
              </a:rPr>
              <a:t>“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 flipV="1">
            <a:off x="9753600" y="6988896"/>
            <a:ext cx="1981200" cy="2120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dirty="0">
                <a:solidFill>
                  <a:srgbClr val="FDB71A"/>
                </a:solidFill>
                <a:latin typeface="Franklin Gothic Demi" panose="020B0703020102020204" pitchFamily="34" charset="0"/>
              </a:rPr>
              <a:t>“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9982200" y="3788496"/>
            <a:ext cx="5486400" cy="35648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Click to edit Master title style.</a:t>
            </a:r>
          </a:p>
        </p:txBody>
      </p:sp>
    </p:spTree>
    <p:extLst>
      <p:ext uri="{BB962C8B-B14F-4D97-AF65-F5344CB8AC3E}">
        <p14:creationId xmlns:p14="http://schemas.microsoft.com/office/powerpoint/2010/main" val="1802387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3658"/>
            <a:ext cx="8382000" cy="74804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55727" y="2463658"/>
            <a:ext cx="8382000" cy="74804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6501"/>
            <a:ext cx="8458200" cy="24980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4483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0051473" y="3314320"/>
            <a:ext cx="1981200" cy="2289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dirty="0">
                <a:solidFill>
                  <a:srgbClr val="FDB71A"/>
                </a:solidFill>
                <a:latin typeface="Franklin Gothic Demi" panose="020B0703020102020204" pitchFamily="34" charset="0"/>
              </a:rPr>
              <a:t>“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 flipV="1">
            <a:off x="9753600" y="6988896"/>
            <a:ext cx="1981200" cy="2120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dirty="0">
                <a:solidFill>
                  <a:srgbClr val="FDB71A"/>
                </a:solidFill>
                <a:latin typeface="Franklin Gothic Demi" panose="020B0703020102020204" pitchFamily="34" charset="0"/>
              </a:rPr>
              <a:t>“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9982200" y="3788496"/>
            <a:ext cx="5486400" cy="35648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Click to edit Master title style.</a:t>
            </a:r>
          </a:p>
        </p:txBody>
      </p:sp>
    </p:spTree>
    <p:extLst>
      <p:ext uri="{BB962C8B-B14F-4D97-AF65-F5344CB8AC3E}">
        <p14:creationId xmlns:p14="http://schemas.microsoft.com/office/powerpoint/2010/main" val="3770665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051473" y="3314320"/>
            <a:ext cx="1981200" cy="2289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dirty="0">
                <a:solidFill>
                  <a:srgbClr val="FDB71A"/>
                </a:solidFill>
                <a:latin typeface="Franklin Gothic Demi" panose="020B0703020102020204" pitchFamily="34" charset="0"/>
              </a:rPr>
              <a:t>“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 flipV="1">
            <a:off x="9753600" y="6988896"/>
            <a:ext cx="1981200" cy="2120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dirty="0">
                <a:solidFill>
                  <a:srgbClr val="FDB71A"/>
                </a:solidFill>
                <a:latin typeface="Franklin Gothic Demi" panose="020B0703020102020204" pitchFamily="34" charset="0"/>
              </a:rPr>
              <a:t>“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9982200" y="3788496"/>
            <a:ext cx="5486400" cy="35648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Click to edit Master title style.</a:t>
            </a:r>
          </a:p>
        </p:txBody>
      </p:sp>
    </p:spTree>
    <p:extLst>
      <p:ext uri="{BB962C8B-B14F-4D97-AF65-F5344CB8AC3E}">
        <p14:creationId xmlns:p14="http://schemas.microsoft.com/office/powerpoint/2010/main" val="2998730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2439413"/>
            <a:ext cx="8381998" cy="722887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3340468"/>
            <a:ext cx="8381998" cy="64512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72600" y="2439413"/>
            <a:ext cx="8385291" cy="722887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372600" y="3340468"/>
            <a:ext cx="8385291" cy="64512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9100"/>
            <a:ext cx="4648200" cy="1524000"/>
          </a:xfrm>
        </p:spPr>
        <p:txBody>
          <a:bodyPr anchor="b"/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419100"/>
            <a:ext cx="12655551" cy="9491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2705100"/>
            <a:ext cx="4648200" cy="720566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972300"/>
            <a:ext cx="6858000" cy="788022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-3464"/>
            <a:ext cx="18288000" cy="674716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923112"/>
            <a:ext cx="6858000" cy="105641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9079" y="560829"/>
            <a:ext cx="2972217" cy="96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47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211">
          <p15:clr>
            <a:srgbClr val="FBAE40"/>
          </p15:clr>
        </p15:guide>
        <p15:guide id="3" pos="415">
          <p15:clr>
            <a:srgbClr val="FBAE40"/>
          </p15:clr>
        </p15:guide>
        <p15:guide id="4" orient="horz" pos="527">
          <p15:clr>
            <a:srgbClr val="FBAE40"/>
          </p15:clr>
        </p15:guide>
        <p15:guide id="5" orient="horz" pos="346">
          <p15:clr>
            <a:srgbClr val="FBAE40"/>
          </p15:clr>
        </p15:guide>
        <p15:guide id="6" orient="horz" pos="333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59999"/>
            <a:ext cx="142494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81300"/>
            <a:ext cx="17221200" cy="701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6200" y="8191500"/>
            <a:ext cx="2654797" cy="1876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9163769"/>
            <a:ext cx="5161287" cy="5153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85" r:id="rId9"/>
  </p:sldLayoutIdLst>
  <p:txStyles>
    <p:titleStyle>
      <a:lvl1pPr algn="l" defTabSz="914378" rtl="0" eaLnBrk="1" latinLnBrk="0" hangingPunct="1">
        <a:spcBef>
          <a:spcPct val="0"/>
        </a:spcBef>
        <a:buNone/>
        <a:defRPr sz="8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59999"/>
            <a:ext cx="142494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81300"/>
            <a:ext cx="17221200" cy="701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6200" y="8191500"/>
            <a:ext cx="2654796" cy="1876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9165382"/>
            <a:ext cx="5161287" cy="512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522988" y="1104900"/>
            <a:ext cx="1765012" cy="3147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7420" y="564344"/>
            <a:ext cx="2053576" cy="223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4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83" r:id="rId9"/>
    <p:sldLayoutId id="2147483684" r:id="rId10"/>
  </p:sldLayoutIdLst>
  <p:txStyles>
    <p:titleStyle>
      <a:lvl1pPr algn="l" defTabSz="914378" rtl="0" eaLnBrk="1" latinLnBrk="0" hangingPunct="1">
        <a:spcBef>
          <a:spcPct val="0"/>
        </a:spcBef>
        <a:buNone/>
        <a:defRPr sz="8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14023" y="1104900"/>
            <a:ext cx="1773977" cy="31474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59999"/>
            <a:ext cx="142494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81300"/>
            <a:ext cx="17221200" cy="701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6200" y="8191500"/>
            <a:ext cx="2654796" cy="1876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9165382"/>
            <a:ext cx="5161287" cy="512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7420" y="564344"/>
            <a:ext cx="2053576" cy="223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9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txStyles>
    <p:titleStyle>
      <a:lvl1pPr algn="l" defTabSz="914378" rtl="0" eaLnBrk="1" latinLnBrk="0" hangingPunct="1">
        <a:spcBef>
          <a:spcPct val="0"/>
        </a:spcBef>
        <a:buNone/>
        <a:defRPr sz="8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600" y="0"/>
            <a:ext cx="8567057" cy="10325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59998"/>
            <a:ext cx="8839200" cy="23785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467100"/>
            <a:ext cx="8839200" cy="632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6200" y="8191500"/>
            <a:ext cx="2654796" cy="1876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9165382"/>
            <a:ext cx="5161287" cy="5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1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378" rtl="0" eaLnBrk="1" latinLnBrk="0" hangingPunct="1">
        <a:spcBef>
          <a:spcPct val="0"/>
        </a:spcBef>
        <a:buNone/>
        <a:defRPr sz="8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600" y="0"/>
            <a:ext cx="8567057" cy="10325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59998"/>
            <a:ext cx="8839200" cy="23785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467100"/>
            <a:ext cx="8839200" cy="632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6200" y="8191500"/>
            <a:ext cx="2654796" cy="1876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9165382"/>
            <a:ext cx="5161287" cy="5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3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>
      <a:lvl1pPr algn="l" defTabSz="914378" rtl="0" eaLnBrk="1" latinLnBrk="0" hangingPunct="1">
        <a:spcBef>
          <a:spcPct val="0"/>
        </a:spcBef>
        <a:buNone/>
        <a:defRPr sz="8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7/0022-3514.92.4.63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df.org.au/resources/power-words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atdc.org.au/charter/" TargetMode="External"/><Relationship Id="rId5" Type="http://schemas.openxmlformats.org/officeDocument/2006/relationships/hyperlink" Target="https://adf.org.au/drug-facts/" TargetMode="External"/><Relationship Id="rId4" Type="http://schemas.openxmlformats.org/officeDocument/2006/relationships/hyperlink" Target="https://adf.org.au/path2help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109/09687637.2014.97723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doi.org/10.1080/00952990.2020.1790581" TargetMode="External"/><Relationship Id="rId4" Type="http://schemas.openxmlformats.org/officeDocument/2006/relationships/hyperlink" Target="https://doi.org/10.1037/0022-3514.92.4.631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20E4C-0C1B-6719-071C-42A283D62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032" y="895028"/>
            <a:ext cx="8305800" cy="1470025"/>
          </a:xfrm>
        </p:spPr>
        <p:txBody>
          <a:bodyPr/>
          <a:lstStyle/>
          <a:p>
            <a:r>
              <a:rPr lang="en-GB" dirty="0">
                <a:latin typeface="Effra Light"/>
              </a:rPr>
              <a:t>Stigma</a:t>
            </a:r>
            <a:endParaRPr lang="en-AU" dirty="0">
              <a:latin typeface="Effra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3DD7AA-168B-AD63-F85E-5611E5447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032" y="2767236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What is it?</a:t>
            </a:r>
          </a:p>
          <a:p>
            <a:r>
              <a:rPr lang="en-GB" dirty="0"/>
              <a:t>Why is it?</a:t>
            </a:r>
          </a:p>
          <a:p>
            <a:r>
              <a:rPr lang="en-GB" dirty="0"/>
              <a:t>What can we do about it?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294265-16A5-6BC4-5F0A-EA3E2491C3D7}"/>
              </a:ext>
            </a:extLst>
          </p:cNvPr>
          <p:cNvSpPr txBox="1"/>
          <p:nvPr/>
        </p:nvSpPr>
        <p:spPr>
          <a:xfrm>
            <a:off x="11880304" y="6439644"/>
            <a:ext cx="6010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Dan Vautin</a:t>
            </a:r>
          </a:p>
          <a:p>
            <a:r>
              <a:rPr lang="en-GB" sz="3600" dirty="0">
                <a:solidFill>
                  <a:schemeClr val="bg1"/>
                </a:solidFill>
              </a:rPr>
              <a:t>Sector Development Manager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8" name="Picture 7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9D019509-71EB-8926-2AE8-DA7F72E49D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368" y="1255068"/>
            <a:ext cx="2756925" cy="41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20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CE1B5-3853-DAFE-0762-C8921242A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what is stigma?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98E11-13E4-40DA-72A4-F1638F980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81300"/>
            <a:ext cx="9406880" cy="7010400"/>
          </a:xfrm>
          <a:prstGeom prst="flowChartDelay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>
              <a:buNone/>
            </a:pPr>
            <a:r>
              <a:rPr lang="en-GB" sz="6600" dirty="0"/>
              <a:t>Stigma is a mark of disgrace.</a:t>
            </a:r>
            <a:endParaRPr lang="en-AU" sz="6600" dirty="0"/>
          </a:p>
        </p:txBody>
      </p:sp>
    </p:spTree>
    <p:extLst>
      <p:ext uri="{BB962C8B-B14F-4D97-AF65-F5344CB8AC3E}">
        <p14:creationId xmlns:p14="http://schemas.microsoft.com/office/powerpoint/2010/main" val="206476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14DCA-7120-82FB-4E33-1D6C37CE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Exercise 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8FDDC-0668-A839-31BD-0362EF703636}"/>
              </a:ext>
            </a:extLst>
          </p:cNvPr>
          <p:cNvSpPr txBox="1"/>
          <p:nvPr/>
        </p:nvSpPr>
        <p:spPr>
          <a:xfrm>
            <a:off x="791072" y="2623220"/>
            <a:ext cx="1497766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2">
                    <a:lumMod val="10000"/>
                  </a:schemeClr>
                </a:solidFill>
              </a:rPr>
              <a:t>Instructions</a:t>
            </a:r>
          </a:p>
          <a:p>
            <a:endParaRPr lang="en-GB" sz="3600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GB" sz="3600" dirty="0">
                <a:solidFill>
                  <a:schemeClr val="bg2">
                    <a:lumMod val="10000"/>
                  </a:schemeClr>
                </a:solidFill>
              </a:rPr>
              <a:t>Two questions to be rated from 1=not at all to 7=totally agree</a:t>
            </a:r>
          </a:p>
          <a:p>
            <a:pPr marL="457200" indent="-457200">
              <a:buAutoNum type="arabicPeriod"/>
            </a:pPr>
            <a:r>
              <a:rPr lang="en-GB" sz="3600" dirty="0">
                <a:solidFill>
                  <a:schemeClr val="bg2">
                    <a:lumMod val="10000"/>
                  </a:schemeClr>
                </a:solidFill>
              </a:rPr>
              <a:t>When instructed to, please use the rating scale to answer the two questions</a:t>
            </a:r>
          </a:p>
          <a:p>
            <a:pPr marL="457200" indent="-457200">
              <a:buAutoNum type="arabicPeriod"/>
            </a:pPr>
            <a:r>
              <a:rPr lang="en-GB" sz="3600" dirty="0">
                <a:solidFill>
                  <a:schemeClr val="bg2">
                    <a:lumMod val="10000"/>
                  </a:schemeClr>
                </a:solidFill>
              </a:rPr>
              <a:t>Do not show your answer to anyone</a:t>
            </a:r>
          </a:p>
          <a:p>
            <a:pPr marL="457200" indent="-457200">
              <a:buAutoNum type="arabicPeriod"/>
            </a:pPr>
            <a:r>
              <a:rPr lang="en-GB" sz="3600" dirty="0">
                <a:solidFill>
                  <a:schemeClr val="bg2">
                    <a:lumMod val="10000"/>
                  </a:schemeClr>
                </a:solidFill>
              </a:rPr>
              <a:t>Bring them forward once complete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en-GB" sz="24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GB" sz="2400" dirty="0">
                <a:solidFill>
                  <a:schemeClr val="bg2">
                    <a:lumMod val="10000"/>
                  </a:schemeClr>
                </a:solidFill>
              </a:rPr>
              <a:t>1 = not at all. </a:t>
            </a:r>
          </a:p>
          <a:p>
            <a:r>
              <a:rPr lang="en-GB" sz="2400" dirty="0">
                <a:solidFill>
                  <a:schemeClr val="bg2">
                    <a:lumMod val="10000"/>
                  </a:schemeClr>
                </a:solidFill>
              </a:rPr>
              <a:t>7 = extremely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68014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CDB9E-3EFF-ECFC-4171-D7EA6BD03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BIAS Clusters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176AF0-475E-1FDD-1D81-D04EE260A6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96" y="1913720"/>
            <a:ext cx="11593288" cy="80127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97F5542-5979-C0BD-F331-FF677A54897C}"/>
              </a:ext>
            </a:extLst>
          </p:cNvPr>
          <p:cNvSpPr/>
          <p:nvPr/>
        </p:nvSpPr>
        <p:spPr>
          <a:xfrm>
            <a:off x="8639944" y="4499402"/>
            <a:ext cx="3456384" cy="100811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Reframe Addiction Presenter</a:t>
            </a:r>
            <a:endParaRPr lang="en-AU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2AE4972-5DBF-EAC9-100F-FFA9079E3918}"/>
              </a:ext>
            </a:extLst>
          </p:cNvPr>
          <p:cNvSpPr/>
          <p:nvPr/>
        </p:nvSpPr>
        <p:spPr>
          <a:xfrm>
            <a:off x="7055768" y="7015708"/>
            <a:ext cx="1800200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Reframe Addiction Presenter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47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9609A-A6EA-D60E-949B-575F1388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Assumptions of the model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67E2C-5113-8FC6-4D07-340A66179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9CD106-A5AA-1141-35A0-E3CE6282653C}"/>
              </a:ext>
            </a:extLst>
          </p:cNvPr>
          <p:cNvSpPr/>
          <p:nvPr/>
        </p:nvSpPr>
        <p:spPr>
          <a:xfrm>
            <a:off x="457200" y="2778832"/>
            <a:ext cx="4104456" cy="14285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Cognitive Appraisal</a:t>
            </a:r>
          </a:p>
          <a:p>
            <a:pPr algn="ctr"/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111C4-4A48-BA2F-F120-DE2E3FAC3480}"/>
              </a:ext>
            </a:extLst>
          </p:cNvPr>
          <p:cNvSpPr txBox="1"/>
          <p:nvPr/>
        </p:nvSpPr>
        <p:spPr>
          <a:xfrm>
            <a:off x="457200" y="4209864"/>
            <a:ext cx="4104456" cy="56015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Will this hurt me?</a:t>
            </a:r>
          </a:p>
          <a:p>
            <a:r>
              <a:rPr lang="en-GB" sz="2400" dirty="0"/>
              <a:t>Will this help me?</a:t>
            </a:r>
          </a:p>
          <a:p>
            <a:r>
              <a:rPr lang="en-GB" sz="2400" dirty="0"/>
              <a:t>Threat (Harm) or Ally/Friend (Benefit)?</a:t>
            </a:r>
          </a:p>
          <a:p>
            <a:r>
              <a:rPr lang="en-GB" sz="2400" dirty="0"/>
              <a:t>Competing against my interests?</a:t>
            </a:r>
          </a:p>
          <a:p>
            <a:r>
              <a:rPr lang="en-GB" sz="2400" dirty="0"/>
              <a:t>Supporting my interests?</a:t>
            </a:r>
          </a:p>
          <a:p>
            <a:endParaRPr lang="en-GB" sz="2400" dirty="0"/>
          </a:p>
          <a:p>
            <a:endParaRPr lang="en-AU" dirty="0"/>
          </a:p>
          <a:p>
            <a:endParaRPr lang="en-AU" dirty="0"/>
          </a:p>
          <a:p>
            <a:pPr algn="ctr"/>
            <a:r>
              <a:rPr lang="en-AU" sz="2800" b="1" dirty="0">
                <a:solidFill>
                  <a:srgbClr val="002060"/>
                </a:solidFill>
              </a:rPr>
              <a:t>Competition</a:t>
            </a:r>
          </a:p>
          <a:p>
            <a:pPr algn="ctr"/>
            <a:r>
              <a:rPr lang="en-AU" sz="2800" b="1" dirty="0">
                <a:solidFill>
                  <a:srgbClr val="7030A0"/>
                </a:solidFill>
              </a:rPr>
              <a:t>Status</a:t>
            </a:r>
          </a:p>
          <a:p>
            <a:pPr algn="ctr"/>
            <a:endParaRPr lang="en-AU" sz="2800" b="1" dirty="0">
              <a:solidFill>
                <a:srgbClr val="7030A0"/>
              </a:solidFill>
            </a:endParaRPr>
          </a:p>
          <a:p>
            <a:pPr algn="ctr"/>
            <a:r>
              <a:rPr lang="en-AU" sz="2800" b="1" dirty="0">
                <a:solidFill>
                  <a:schemeClr val="accent6">
                    <a:lumMod val="75000"/>
                  </a:schemeClr>
                </a:solidFill>
              </a:rPr>
              <a:t>i.e. Social Perception</a:t>
            </a:r>
          </a:p>
          <a:p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A50A42-88B2-493F-8C6D-C3010CE6A5AC}"/>
              </a:ext>
            </a:extLst>
          </p:cNvPr>
          <p:cNvSpPr/>
          <p:nvPr/>
        </p:nvSpPr>
        <p:spPr>
          <a:xfrm>
            <a:off x="6479704" y="2762062"/>
            <a:ext cx="4248472" cy="14285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Emotion </a:t>
            </a:r>
            <a:endParaRPr lang="en-AU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8D2DB7-951C-212F-E513-514F06AD3E32}"/>
              </a:ext>
            </a:extLst>
          </p:cNvPr>
          <p:cNvSpPr txBox="1"/>
          <p:nvPr/>
        </p:nvSpPr>
        <p:spPr>
          <a:xfrm>
            <a:off x="6479704" y="4311271"/>
            <a:ext cx="4104456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400" dirty="0"/>
              <a:t>Elicits an emotional response often below the conscious awareness</a:t>
            </a:r>
          </a:p>
          <a:p>
            <a:endParaRPr lang="en-AU" sz="2400" dirty="0"/>
          </a:p>
          <a:p>
            <a:pPr algn="ctr"/>
            <a:r>
              <a:rPr lang="en-AU" sz="2400" dirty="0"/>
              <a:t>Feelings of..</a:t>
            </a:r>
          </a:p>
          <a:p>
            <a:pPr algn="ctr"/>
            <a:r>
              <a:rPr lang="en-AU" sz="2400" dirty="0"/>
              <a:t>Pity </a:t>
            </a:r>
          </a:p>
          <a:p>
            <a:pPr algn="ctr"/>
            <a:r>
              <a:rPr lang="en-AU" sz="2400" dirty="0"/>
              <a:t>Contempt</a:t>
            </a:r>
          </a:p>
          <a:p>
            <a:pPr algn="ctr"/>
            <a:r>
              <a:rPr lang="en-AU" sz="2400" dirty="0"/>
              <a:t>Admiration</a:t>
            </a:r>
          </a:p>
          <a:p>
            <a:pPr algn="ctr"/>
            <a:r>
              <a:rPr lang="en-AU" sz="2400" dirty="0"/>
              <a:t>Envy</a:t>
            </a:r>
            <a:endParaRPr lang="en-AU" dirty="0"/>
          </a:p>
          <a:p>
            <a:endParaRPr lang="en-AU" dirty="0"/>
          </a:p>
          <a:p>
            <a:pPr algn="ctr"/>
            <a:r>
              <a:rPr lang="en-AU" sz="2800" b="1" dirty="0">
                <a:solidFill>
                  <a:srgbClr val="002060"/>
                </a:solidFill>
              </a:rPr>
              <a:t>Warmth</a:t>
            </a:r>
          </a:p>
          <a:p>
            <a:pPr algn="ctr"/>
            <a:r>
              <a:rPr lang="en-AU" sz="2800" b="1" dirty="0">
                <a:solidFill>
                  <a:srgbClr val="7030A0"/>
                </a:solidFill>
              </a:rPr>
              <a:t>Competence</a:t>
            </a:r>
          </a:p>
          <a:p>
            <a:endParaRPr lang="en-AU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33009A-B495-DA34-C808-316CBEDA3F78}"/>
              </a:ext>
            </a:extLst>
          </p:cNvPr>
          <p:cNvSpPr/>
          <p:nvPr/>
        </p:nvSpPr>
        <p:spPr>
          <a:xfrm>
            <a:off x="4463480" y="4855468"/>
            <a:ext cx="1800200" cy="20882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rgbClr val="FF0000"/>
                </a:solidFill>
              </a:rPr>
              <a:t>Implicit (Unconscious) Bias</a:t>
            </a:r>
          </a:p>
          <a:p>
            <a:pPr algn="ctr"/>
            <a:r>
              <a:rPr lang="en-AU" sz="1800" dirty="0"/>
              <a:t>Stereotype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DC3123-D86A-954D-26ED-EA0DEA4C51C2}"/>
              </a:ext>
            </a:extLst>
          </p:cNvPr>
          <p:cNvSpPr/>
          <p:nvPr/>
        </p:nvSpPr>
        <p:spPr>
          <a:xfrm>
            <a:off x="10800184" y="4855468"/>
            <a:ext cx="1800200" cy="20882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00" dirty="0"/>
              <a:t>Emotions influence behaviour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404182-241C-34C5-5A09-3F2F3DA01B92}"/>
              </a:ext>
            </a:extLst>
          </p:cNvPr>
          <p:cNvSpPr/>
          <p:nvPr/>
        </p:nvSpPr>
        <p:spPr>
          <a:xfrm>
            <a:off x="12816408" y="2762062"/>
            <a:ext cx="4320480" cy="14285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Discriminatory Tendencies / Behaviour</a:t>
            </a:r>
            <a:endParaRPr lang="en-AU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6023D4-2197-777B-07FE-FF0532FB4B58}"/>
              </a:ext>
            </a:extLst>
          </p:cNvPr>
          <p:cNvSpPr txBox="1"/>
          <p:nvPr/>
        </p:nvSpPr>
        <p:spPr>
          <a:xfrm>
            <a:off x="12780404" y="4193550"/>
            <a:ext cx="4248472" cy="56630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AU" sz="2400" dirty="0"/>
          </a:p>
          <a:p>
            <a:r>
              <a:rPr lang="en-AU" sz="2400" dirty="0"/>
              <a:t>Pity – they can’t hep it</a:t>
            </a:r>
          </a:p>
          <a:p>
            <a:r>
              <a:rPr lang="en-AU" sz="2400" dirty="0"/>
              <a:t>Contempt – they can help it</a:t>
            </a:r>
          </a:p>
          <a:p>
            <a:r>
              <a:rPr lang="en-AU" sz="2400" dirty="0"/>
              <a:t>Admiration – I want to be like</a:t>
            </a:r>
          </a:p>
          <a:p>
            <a:r>
              <a:rPr lang="en-AU" sz="2400" dirty="0"/>
              <a:t>Envy – </a:t>
            </a:r>
            <a:r>
              <a:rPr lang="en-AU" sz="2000" dirty="0"/>
              <a:t>undeserving but beneficial</a:t>
            </a:r>
            <a:endParaRPr lang="en-AU" sz="1600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algn="ctr"/>
            <a:r>
              <a:rPr lang="en-AU" sz="3200" b="1" dirty="0">
                <a:solidFill>
                  <a:srgbClr val="002060"/>
                </a:solidFill>
              </a:rPr>
              <a:t>Bullying vs Helping</a:t>
            </a:r>
            <a:endParaRPr lang="en-AU" sz="4000" b="1" dirty="0">
              <a:solidFill>
                <a:srgbClr val="002060"/>
              </a:solidFill>
            </a:endParaRPr>
          </a:p>
          <a:p>
            <a:pPr algn="ctr"/>
            <a:r>
              <a:rPr lang="en-AU" sz="2800" b="1" dirty="0">
                <a:solidFill>
                  <a:srgbClr val="7030A0"/>
                </a:solidFill>
              </a:rPr>
              <a:t>Neglect vs Tolerance</a:t>
            </a:r>
          </a:p>
          <a:p>
            <a:pPr algn="ctr"/>
            <a:endParaRPr lang="en-AU" sz="2800" b="1" dirty="0">
              <a:solidFill>
                <a:srgbClr val="7030A0"/>
              </a:solidFill>
            </a:endParaRPr>
          </a:p>
          <a:p>
            <a:pPr algn="ctr"/>
            <a:endParaRPr lang="en-AU" sz="2800" b="1" dirty="0">
              <a:solidFill>
                <a:srgbClr val="7030A0"/>
              </a:solidFill>
            </a:endParaRPr>
          </a:p>
          <a:p>
            <a:endParaRPr lang="en-AU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062A37-270C-5CB3-AC4E-DD4C40693BFF}"/>
              </a:ext>
            </a:extLst>
          </p:cNvPr>
          <p:cNvSpPr/>
          <p:nvPr/>
        </p:nvSpPr>
        <p:spPr>
          <a:xfrm>
            <a:off x="4247456" y="8887916"/>
            <a:ext cx="1800200" cy="10801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77967C-66DF-A2C3-943C-96D988A5494B}"/>
              </a:ext>
            </a:extLst>
          </p:cNvPr>
          <p:cNvSpPr txBox="1"/>
          <p:nvPr/>
        </p:nvSpPr>
        <p:spPr>
          <a:xfrm>
            <a:off x="8502941" y="9628011"/>
            <a:ext cx="921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>
                <a:solidFill>
                  <a:srgbClr val="333333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Cuddy, A. J. C., Fiske, S. T., &amp; Glick, P. (2007). The BIAS map: </a:t>
            </a:r>
            <a:r>
              <a:rPr lang="en-AU" sz="900" dirty="0" err="1">
                <a:solidFill>
                  <a:srgbClr val="333333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Behaviors</a:t>
            </a:r>
            <a:r>
              <a:rPr lang="en-AU" sz="900" dirty="0">
                <a:solidFill>
                  <a:srgbClr val="333333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intergroup affect and </a:t>
            </a:r>
            <a:r>
              <a:rPr lang="en-AU" sz="900" dirty="0" err="1">
                <a:solidFill>
                  <a:srgbClr val="333333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stereotypes.</a:t>
            </a:r>
            <a:r>
              <a:rPr lang="en-AU" sz="1050" i="1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en-AU" sz="1050" i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Personality and Social Psychology, 92</a:t>
            </a:r>
            <a:r>
              <a:rPr lang="en-AU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(4), 631–648. </a:t>
            </a:r>
            <a:r>
              <a:rPr lang="en-AU" sz="105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https://doi.org/10.1037/0022-3514.92.4.631</a:t>
            </a:r>
            <a:endParaRPr lang="en-A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0474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14DCA-7120-82FB-4E33-1D6C37CE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412A4-3F55-89A4-0342-B6B9F7A4F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466" y="2119164"/>
            <a:ext cx="11784221" cy="818809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D36EFF-A51B-5956-2445-9FBAEE047135}"/>
              </a:ext>
            </a:extLst>
          </p:cNvPr>
          <p:cNvSpPr/>
          <p:nvPr/>
        </p:nvSpPr>
        <p:spPr>
          <a:xfrm>
            <a:off x="6623720" y="8239844"/>
            <a:ext cx="8424936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More likely experience active harm</a:t>
            </a:r>
            <a:endParaRPr lang="en-AU" sz="2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921BD8-8C04-D7A2-A224-DFFD5A10ABD9}"/>
              </a:ext>
            </a:extLst>
          </p:cNvPr>
          <p:cNvSpPr/>
          <p:nvPr/>
        </p:nvSpPr>
        <p:spPr>
          <a:xfrm>
            <a:off x="13104440" y="4529197"/>
            <a:ext cx="1944216" cy="24350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More likely experience passive facilitation</a:t>
            </a:r>
            <a:endParaRPr lang="en-AU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B3E290-44FD-3E59-BB19-E37A347E1393}"/>
              </a:ext>
            </a:extLst>
          </p:cNvPr>
          <p:cNvSpPr/>
          <p:nvPr/>
        </p:nvSpPr>
        <p:spPr>
          <a:xfrm>
            <a:off x="5903640" y="4778189"/>
            <a:ext cx="1944216" cy="24350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More likely experience passive harm</a:t>
            </a:r>
            <a:endParaRPr lang="en-AU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4D389A-71B3-16F5-3EED-47FCF66F00A2}"/>
              </a:ext>
            </a:extLst>
          </p:cNvPr>
          <p:cNvSpPr/>
          <p:nvPr/>
        </p:nvSpPr>
        <p:spPr>
          <a:xfrm>
            <a:off x="6335496" y="2785816"/>
            <a:ext cx="8424936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More likely experience active facilitation</a:t>
            </a:r>
            <a:endParaRPr lang="en-AU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BE51FDB-EEB3-84FF-EC57-DB9BB8CF41E6}"/>
              </a:ext>
            </a:extLst>
          </p:cNvPr>
          <p:cNvSpPr/>
          <p:nvPr/>
        </p:nvSpPr>
        <p:spPr>
          <a:xfrm>
            <a:off x="11160224" y="3991372"/>
            <a:ext cx="1656185" cy="14401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Admired</a:t>
            </a:r>
            <a:endParaRPr lang="en-AU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7BDA35-DCCC-51E9-3AC0-A8AFF1BA5309}"/>
              </a:ext>
            </a:extLst>
          </p:cNvPr>
          <p:cNvSpPr/>
          <p:nvPr/>
        </p:nvSpPr>
        <p:spPr>
          <a:xfrm>
            <a:off x="11160223" y="6244160"/>
            <a:ext cx="1656185" cy="14401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Envied</a:t>
            </a:r>
            <a:endParaRPr lang="en-AU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81F7FDA-FF14-DBBE-7AF6-5F611A04237A}"/>
              </a:ext>
            </a:extLst>
          </p:cNvPr>
          <p:cNvSpPr/>
          <p:nvPr/>
        </p:nvSpPr>
        <p:spPr>
          <a:xfrm>
            <a:off x="8241323" y="6182682"/>
            <a:ext cx="1694765" cy="146076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Contempt</a:t>
            </a:r>
            <a:endParaRPr lang="en-AU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62F55E3-1EE6-116B-9D3A-E28D7D67207A}"/>
              </a:ext>
            </a:extLst>
          </p:cNvPr>
          <p:cNvSpPr/>
          <p:nvPr/>
        </p:nvSpPr>
        <p:spPr>
          <a:xfrm>
            <a:off x="8135887" y="3989412"/>
            <a:ext cx="1694765" cy="146076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Pity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908D74-A2C8-E354-550C-ECDB213003DD}"/>
              </a:ext>
            </a:extLst>
          </p:cNvPr>
          <p:cNvSpPr txBox="1"/>
          <p:nvPr/>
        </p:nvSpPr>
        <p:spPr>
          <a:xfrm>
            <a:off x="3565957" y="6059494"/>
            <a:ext cx="2337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Competition</a:t>
            </a:r>
            <a:endParaRPr lang="en-AU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6B7064-7E77-EA12-51FF-8B2D16B8DEDD}"/>
              </a:ext>
            </a:extLst>
          </p:cNvPr>
          <p:cNvSpPr txBox="1"/>
          <p:nvPr/>
        </p:nvSpPr>
        <p:spPr>
          <a:xfrm>
            <a:off x="12240344" y="9587886"/>
            <a:ext cx="2337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Status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584579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p_92_4_631_fig2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240" y="401538"/>
            <a:ext cx="10460260" cy="7688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0300" y="8180042"/>
            <a:ext cx="13335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350" dirty="0">
                <a:latin typeface="Verdana"/>
              </a:rPr>
              <a:t>Scatter plot and cluster analysis of groups on competence and warmth ratings. HC-HW = high-competence, high-warmth; HC-LW = high-competence, low-warmth; LC-HW = low-competence, high-warmth; LC-LW = low-competence, low-warmth.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76500" y="8953501"/>
            <a:ext cx="13335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50" b="1">
                <a:solidFill>
                  <a:srgbClr val="000000"/>
                </a:solidFill>
                <a:latin typeface="Georgia"/>
              </a:rPr>
              <a:t>Cuddy, A. J. C., Fiske, S. T., &amp; Glick, P. (2007). The BIAS map: Behaviors from intergroup affect and stereotypes. Journal of Personality and Social Psychology, 92(4), 631–648. https://doi.org/10.1037/0022-3514.92.4.631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2476500" y="9715500"/>
            <a:ext cx="1333500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76500" y="9810750"/>
            <a:ext cx="9525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50">
                <a:solidFill>
                  <a:srgbClr val="000000"/>
                </a:solidFill>
                <a:latin typeface="Verdana"/>
              </a:rPr>
              <a:t>© 2007 American Psychological Association</a:t>
            </a:r>
          </a:p>
        </p:txBody>
      </p:sp>
      <p:pic>
        <p:nvPicPr>
          <p:cNvPr id="7" name="Picture 6" descr="pa_logo_slid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9400" y="9810751"/>
            <a:ext cx="1485900" cy="18573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6E616B-28AB-E1C2-EC03-D8CB821D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19100"/>
            <a:ext cx="4648200" cy="1524000"/>
          </a:xfrm>
        </p:spPr>
        <p:txBody>
          <a:bodyPr anchor="b">
            <a:normAutofit/>
          </a:bodyPr>
          <a:lstStyle/>
          <a:p>
            <a:r>
              <a:rPr lang="en-GB" dirty="0"/>
              <a:t>Implicit Bias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6E1FC-B523-E2B9-010F-7467A5FE4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512" y="606996"/>
            <a:ext cx="13536488" cy="8289384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2F3B9-19F9-2E42-A0EE-0D55B092C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2705100"/>
            <a:ext cx="4648200" cy="7205663"/>
          </a:xfrm>
        </p:spPr>
        <p:txBody>
          <a:bodyPr>
            <a:normAutofit/>
          </a:bodyPr>
          <a:lstStyle/>
          <a:p>
            <a:r>
              <a:rPr lang="en-GB"/>
              <a:t>beliefs (stereotypes) and feelings (prejudice) that are activated without intent, control, and often conscious awareness</a:t>
            </a:r>
          </a:p>
        </p:txBody>
      </p:sp>
    </p:spTree>
    <p:extLst>
      <p:ext uri="{BB962C8B-B14F-4D97-AF65-F5344CB8AC3E}">
        <p14:creationId xmlns:p14="http://schemas.microsoft.com/office/powerpoint/2010/main" val="2311795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C5592-A104-4839-1A83-CFF9A7032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19100"/>
            <a:ext cx="4648200" cy="1524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400" dirty="0"/>
              <a:t>Stereotype threat</a:t>
            </a:r>
            <a:endParaRPr lang="en-AU" sz="3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8CD37-3A1F-EF36-BA38-E456BC858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640" y="419100"/>
            <a:ext cx="8439390" cy="8954259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A2EEF2B-7388-44EF-FCE7-E36FEBA9B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2705100"/>
            <a:ext cx="4648200" cy="7205663"/>
          </a:xfrm>
        </p:spPr>
        <p:txBody>
          <a:bodyPr/>
          <a:lstStyle/>
          <a:p>
            <a:r>
              <a:rPr lang="en-US" dirty="0"/>
              <a:t>Stereotypes lead to self-stigma and negative expectancies around the </a:t>
            </a:r>
            <a:r>
              <a:rPr lang="en-US" dirty="0" err="1"/>
              <a:t>behaviour</a:t>
            </a:r>
            <a:r>
              <a:rPr lang="en-US" dirty="0"/>
              <a:t> of others.</a:t>
            </a:r>
          </a:p>
        </p:txBody>
      </p:sp>
    </p:spTree>
    <p:extLst>
      <p:ext uri="{BB962C8B-B14F-4D97-AF65-F5344CB8AC3E}">
        <p14:creationId xmlns:p14="http://schemas.microsoft.com/office/powerpoint/2010/main" val="1835137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C5592-A104-4839-1A83-CFF9A7032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80" y="751012"/>
            <a:ext cx="14249400" cy="1143000"/>
          </a:xfrm>
        </p:spPr>
        <p:txBody>
          <a:bodyPr/>
          <a:lstStyle/>
          <a:p>
            <a:r>
              <a:rPr lang="en-GB" dirty="0"/>
              <a:t>Where does stigma come from?</a:t>
            </a:r>
            <a:endParaRPr lang="en-AU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536521D-B5B1-57F8-F336-0BD92A4BE79F}"/>
              </a:ext>
            </a:extLst>
          </p:cNvPr>
          <p:cNvSpPr/>
          <p:nvPr/>
        </p:nvSpPr>
        <p:spPr>
          <a:xfrm>
            <a:off x="575048" y="3174504"/>
            <a:ext cx="5112568" cy="381642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/>
              <a:t>Culture</a:t>
            </a:r>
            <a:endParaRPr lang="en-AU" sz="60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47D962-366F-24B9-0CE2-633399D5B116}"/>
              </a:ext>
            </a:extLst>
          </p:cNvPr>
          <p:cNvSpPr/>
          <p:nvPr/>
        </p:nvSpPr>
        <p:spPr>
          <a:xfrm>
            <a:off x="6335688" y="3174504"/>
            <a:ext cx="5112568" cy="381642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/>
              <a:t>Parents / Peers</a:t>
            </a:r>
            <a:endParaRPr lang="en-AU" sz="6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1D22AD-D85A-806D-E5EC-B1C518BA5123}"/>
              </a:ext>
            </a:extLst>
          </p:cNvPr>
          <p:cNvSpPr/>
          <p:nvPr/>
        </p:nvSpPr>
        <p:spPr>
          <a:xfrm>
            <a:off x="11808296" y="2983260"/>
            <a:ext cx="5112568" cy="381642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/>
              <a:t>Media</a:t>
            </a:r>
            <a:endParaRPr lang="en-AU" sz="6000" dirty="0"/>
          </a:p>
        </p:txBody>
      </p:sp>
    </p:spTree>
    <p:extLst>
      <p:ext uri="{BB962C8B-B14F-4D97-AF65-F5344CB8AC3E}">
        <p14:creationId xmlns:p14="http://schemas.microsoft.com/office/powerpoint/2010/main" val="3878703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EB45D-2B72-2F2A-AECC-8D0F039F9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leads us to language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071BB-EEB5-4763-E90B-E6FDCDFFD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AU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DD6F2D4-ADC1-DFD6-2353-E8D746A2F9AF}"/>
              </a:ext>
            </a:extLst>
          </p:cNvPr>
          <p:cNvSpPr txBox="1">
            <a:spLocks/>
          </p:cNvSpPr>
          <p:nvPr/>
        </p:nvSpPr>
        <p:spPr>
          <a:xfrm>
            <a:off x="1871192" y="2263180"/>
            <a:ext cx="13068464" cy="5279972"/>
          </a:xfrm>
          <a:prstGeom prst="rect">
            <a:avLst/>
          </a:prstGeom>
        </p:spPr>
        <p:txBody>
          <a:bodyPr/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indent="-446088">
              <a:buClr>
                <a:srgbClr val="E83040"/>
              </a:buClr>
              <a:buSzPct val="100000"/>
              <a:buFont typeface="Wingdings" panose="05000000000000000000" pitchFamily="2" charset="2"/>
              <a:buChar char=""/>
            </a:pPr>
            <a:r>
              <a:rPr lang="en-US" dirty="0"/>
              <a:t>Language is important in forming attitudes and beliefs.</a:t>
            </a:r>
          </a:p>
          <a:p>
            <a:pPr marL="0" indent="0">
              <a:buClr>
                <a:srgbClr val="E83040"/>
              </a:buClr>
              <a:buSzPct val="100000"/>
              <a:buFont typeface="Arial" pitchFamily="34" charset="0"/>
              <a:buNone/>
            </a:pPr>
            <a:endParaRPr lang="en-US" dirty="0"/>
          </a:p>
          <a:p>
            <a:pPr marL="446088" indent="-446088">
              <a:buClr>
                <a:srgbClr val="E83040"/>
              </a:buClr>
              <a:buSzPct val="100000"/>
              <a:buFont typeface="Wingdings" panose="05000000000000000000" pitchFamily="2" charset="2"/>
              <a:buChar char=""/>
            </a:pPr>
            <a:r>
              <a:rPr lang="en-US" dirty="0" err="1"/>
              <a:t>Dehumanising</a:t>
            </a:r>
            <a:r>
              <a:rPr lang="en-US" dirty="0"/>
              <a:t> people creates “us” and “them” mindsets.</a:t>
            </a:r>
          </a:p>
          <a:p>
            <a:pPr marL="0" indent="0">
              <a:buClr>
                <a:srgbClr val="E83040"/>
              </a:buClr>
              <a:buSzPct val="100000"/>
              <a:buFont typeface="Arial" pitchFamily="34" charset="0"/>
              <a:buNone/>
            </a:pPr>
            <a:endParaRPr lang="en-US" dirty="0"/>
          </a:p>
          <a:p>
            <a:pPr marL="446088" indent="-446088">
              <a:buClr>
                <a:srgbClr val="E83040"/>
              </a:buClr>
              <a:buSzPct val="100000"/>
              <a:buFont typeface="Wingdings" panose="05000000000000000000" pitchFamily="2" charset="2"/>
              <a:buChar char=""/>
            </a:pPr>
            <a:r>
              <a:rPr lang="en-US" dirty="0"/>
              <a:t>It can be subtle, such as calling someone who no longer uses drugs “clean”.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6904B9-4869-43EF-4073-56902557A852}"/>
                  </a:ext>
                </a:extLst>
              </p14:cNvPr>
              <p14:cNvContentPartPr/>
              <p14:nvPr/>
            </p14:nvContentPartPr>
            <p14:xfrm>
              <a:off x="9070560" y="4728600"/>
              <a:ext cx="2743560" cy="1103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6904B9-4869-43EF-4073-56902557A8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61200" y="4719240"/>
                <a:ext cx="2762280" cy="11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845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4ECA5-0F0C-3757-DC3D-9FCE3EB1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Effra Light"/>
              </a:rPr>
              <a:t>Acknowledgement</a:t>
            </a:r>
            <a:endParaRPr lang="en-AU" dirty="0">
              <a:latin typeface="Effr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6094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90EABB4-AAB3-40A8-9FA6-B7A873006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8000" y="648002"/>
            <a:ext cx="17302488" cy="2123658"/>
          </a:xfrm>
        </p:spPr>
        <p:txBody>
          <a:bodyPr/>
          <a:lstStyle/>
          <a:p>
            <a:r>
              <a:rPr lang="en-US" sz="6600" dirty="0"/>
              <a:t>Avoiding </a:t>
            </a:r>
            <a:r>
              <a:rPr lang="en-US" sz="6600" dirty="0" err="1"/>
              <a:t>stigmatising</a:t>
            </a:r>
            <a:r>
              <a:rPr lang="en-US" sz="6600" dirty="0"/>
              <a:t> language when referring to people who use drugs</a:t>
            </a:r>
            <a:endParaRPr lang="en-AU" sz="6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70762D-9007-4C5E-9801-7F85C412BB26}"/>
              </a:ext>
            </a:extLst>
          </p:cNvPr>
          <p:cNvSpPr txBox="1"/>
          <p:nvPr/>
        </p:nvSpPr>
        <p:spPr>
          <a:xfrm>
            <a:off x="10208621" y="7767387"/>
            <a:ext cx="6624545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/>
              <a:t>A person working in communications may include these guidelines to inform how their </a:t>
            </a:r>
            <a:r>
              <a:rPr lang="en-US" sz="2400" dirty="0" err="1"/>
              <a:t>organisation</a:t>
            </a:r>
            <a:r>
              <a:rPr lang="en-US" sz="2400" dirty="0"/>
              <a:t> could talk about people who use alcohol and other drugs. This may include both legal and illegal drugs.</a:t>
            </a:r>
            <a:endParaRPr lang="en-AU" sz="24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24673CD-C347-491C-9836-B51BEEB86F1F}"/>
              </a:ext>
            </a:extLst>
          </p:cNvPr>
          <p:cNvSpPr/>
          <p:nvPr/>
        </p:nvSpPr>
        <p:spPr>
          <a:xfrm>
            <a:off x="520997" y="3980450"/>
            <a:ext cx="3218022" cy="593172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E83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Aft>
                <a:spcPts val="900"/>
              </a:spcAft>
              <a:buClr>
                <a:srgbClr val="D50032"/>
              </a:buClr>
              <a:buSzPct val="110000"/>
            </a:pPr>
            <a:r>
              <a:rPr lang="de-DE" sz="2400" b="1" dirty="0">
                <a:solidFill>
                  <a:schemeClr val="tx1"/>
                </a:solidFill>
              </a:rPr>
              <a:t>Stigmatising term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F4AC70-9357-4796-BB67-FE656B2CB4CC}"/>
              </a:ext>
            </a:extLst>
          </p:cNvPr>
          <p:cNvSpPr/>
          <p:nvPr/>
        </p:nvSpPr>
        <p:spPr>
          <a:xfrm>
            <a:off x="5205548" y="3980450"/>
            <a:ext cx="5072058" cy="593172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DD6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Aft>
                <a:spcPts val="900"/>
              </a:spcAft>
              <a:buClr>
                <a:srgbClr val="D50032"/>
              </a:buClr>
              <a:buSzPct val="110000"/>
            </a:pPr>
            <a:r>
              <a:rPr lang="de-DE" sz="2400" b="1" dirty="0">
                <a:solidFill>
                  <a:schemeClr val="tx1"/>
                </a:solidFill>
              </a:rPr>
              <a:t>Stigmatising in certain contexts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7A13A21-F1F3-44C1-BF6A-E23B28C61999}"/>
              </a:ext>
            </a:extLst>
          </p:cNvPr>
          <p:cNvSpPr/>
          <p:nvPr/>
        </p:nvSpPr>
        <p:spPr>
          <a:xfrm>
            <a:off x="12346368" y="3980450"/>
            <a:ext cx="3737052" cy="593172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66D1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Aft>
                <a:spcPts val="900"/>
              </a:spcAft>
              <a:buClr>
                <a:srgbClr val="D50032"/>
              </a:buClr>
              <a:buSzPct val="110000"/>
            </a:pPr>
            <a:r>
              <a:rPr lang="en-US" sz="2400" b="1" dirty="0">
                <a:solidFill>
                  <a:schemeClr val="tx1"/>
                </a:solidFill>
              </a:rPr>
              <a:t>Preferred neutral term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82B9F2-5331-4572-AD1D-D4FE2EB0064E}"/>
              </a:ext>
            </a:extLst>
          </p:cNvPr>
          <p:cNvSpPr txBox="1"/>
          <p:nvPr/>
        </p:nvSpPr>
        <p:spPr>
          <a:xfrm>
            <a:off x="378001" y="4776526"/>
            <a:ext cx="482754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base">
              <a:spcAft>
                <a:spcPts val="900"/>
              </a:spcAft>
              <a:buClr>
                <a:srgbClr val="D50032"/>
              </a:buClr>
              <a:buSzPct val="110000"/>
            </a:pPr>
            <a:r>
              <a:rPr lang="de-DE" sz="2400" dirty="0"/>
              <a:t>Junkie, druggie, drug user, drug abuser 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FE9707-1AB5-4B00-99A2-7520348EB0B1}"/>
              </a:ext>
            </a:extLst>
          </p:cNvPr>
          <p:cNvSpPr txBox="1"/>
          <p:nvPr/>
        </p:nvSpPr>
        <p:spPr>
          <a:xfrm>
            <a:off x="5078954" y="4776526"/>
            <a:ext cx="690943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base">
              <a:spcAft>
                <a:spcPts val="900"/>
              </a:spcAft>
              <a:buClr>
                <a:srgbClr val="D50032"/>
              </a:buClr>
              <a:buSzPct val="110000"/>
            </a:pPr>
            <a:r>
              <a:rPr lang="de-DE" sz="2400" dirty="0"/>
              <a:t>Addict, alcoholic/alkie, IDU/injecting drug user, Intravenous drug user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D24A80-1AE4-4029-8BA5-CEADCD4C31BB}"/>
              </a:ext>
            </a:extLst>
          </p:cNvPr>
          <p:cNvSpPr txBox="1"/>
          <p:nvPr/>
        </p:nvSpPr>
        <p:spPr>
          <a:xfrm>
            <a:off x="12346367" y="4776526"/>
            <a:ext cx="533412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base">
              <a:spcAft>
                <a:spcPts val="900"/>
              </a:spcAft>
              <a:buClr>
                <a:srgbClr val="D50032"/>
              </a:buClr>
              <a:buSzPct val="110000"/>
            </a:pPr>
            <a:r>
              <a:rPr lang="en-US" sz="2400" dirty="0"/>
              <a:t>Person who uses or has used alcohol or other drugs 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0DB956C-1EAD-49D6-8FD0-5D1EC1715A92}"/>
              </a:ext>
            </a:extLst>
          </p:cNvPr>
          <p:cNvSpPr/>
          <p:nvPr/>
        </p:nvSpPr>
        <p:spPr>
          <a:xfrm>
            <a:off x="404948" y="7025739"/>
            <a:ext cx="4800600" cy="59317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Aft>
                <a:spcPts val="900"/>
              </a:spcAft>
              <a:buClr>
                <a:srgbClr val="D50032"/>
              </a:buClr>
              <a:buSzPct val="110000"/>
            </a:pPr>
            <a:r>
              <a:rPr lang="en-US" sz="2400" b="1" dirty="0">
                <a:solidFill>
                  <a:schemeClr val="bg1"/>
                </a:solidFill>
              </a:rPr>
              <a:t>Reason to use preferred term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1BAD15-10DB-430E-AA2C-4B3B403DE206}"/>
              </a:ext>
            </a:extLst>
          </p:cNvPr>
          <p:cNvSpPr txBox="1"/>
          <p:nvPr/>
        </p:nvSpPr>
        <p:spPr>
          <a:xfrm>
            <a:off x="404946" y="7767387"/>
            <a:ext cx="9440511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/>
              <a:t>The order of the words we use, as well as the actual words, affects the images generated about the person or group being described. Using person-first language </a:t>
            </a:r>
            <a:r>
              <a:rPr lang="en-US" sz="2400" dirty="0" err="1"/>
              <a:t>recognises</a:t>
            </a:r>
            <a:r>
              <a:rPr lang="en-US" sz="2400" dirty="0"/>
              <a:t> that the most important label is that of ‘person’ – that a person be understood as a human being before they are anything else.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2E98F85-EE43-47AB-B04C-43E61931C037}"/>
              </a:ext>
            </a:extLst>
          </p:cNvPr>
          <p:cNvSpPr/>
          <p:nvPr/>
        </p:nvSpPr>
        <p:spPr>
          <a:xfrm>
            <a:off x="10208621" y="7025739"/>
            <a:ext cx="3559541" cy="59317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Additional guidance</a:t>
            </a:r>
          </a:p>
        </p:txBody>
      </p:sp>
    </p:spTree>
    <p:extLst>
      <p:ext uri="{BB962C8B-B14F-4D97-AF65-F5344CB8AC3E}">
        <p14:creationId xmlns:p14="http://schemas.microsoft.com/office/powerpoint/2010/main" val="1449006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75B7-9327-3818-23AB-37E8B63F6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it is not just about language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89F357-4609-8E6E-2740-20F244AEC1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074" y="2759644"/>
            <a:ext cx="4958376" cy="710980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16E473-4023-CE58-D12A-7E9F64EA74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393" y="2781300"/>
            <a:ext cx="4958375" cy="708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54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BD278-FEF6-434F-85DA-AF926CD1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48" y="4000500"/>
            <a:ext cx="9190856" cy="1143000"/>
          </a:xfrm>
        </p:spPr>
        <p:txBody>
          <a:bodyPr/>
          <a:lstStyle/>
          <a:p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Tasmanian Alcohol, Tobacco and other Drugs Communication Charter</a:t>
            </a:r>
            <a:endParaRPr lang="en-AU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B2EEA1-6740-FD4E-7A0C-63701AD8C8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4080" y="1039044"/>
            <a:ext cx="5407200" cy="7788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C1097D-FFA1-716C-320B-4D437854050E}"/>
              </a:ext>
            </a:extLst>
          </p:cNvPr>
          <p:cNvSpPr txBox="1"/>
          <p:nvPr/>
        </p:nvSpPr>
        <p:spPr>
          <a:xfrm>
            <a:off x="15598036" y="471145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Karen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631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BD278-FEF6-434F-85DA-AF926CD1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32" y="3919364"/>
            <a:ext cx="9190856" cy="1143000"/>
          </a:xfrm>
        </p:spPr>
        <p:txBody>
          <a:bodyPr/>
          <a:lstStyle/>
          <a:p>
            <a:br>
              <a:rPr lang="en-US" sz="5400" dirty="0"/>
            </a:br>
            <a:br>
              <a:rPr lang="en-US" sz="5400" dirty="0"/>
            </a:b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A shared commitment to non-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stigmatising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language, audio and visuals when reporting, communicating or publishing materials in relation to AOD subject matter</a:t>
            </a:r>
            <a:br>
              <a:rPr lang="en-GB" sz="1100" dirty="0"/>
            </a:br>
            <a:endParaRPr lang="en-AU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35979-1865-5409-FF22-DE169A9F54E7}"/>
              </a:ext>
            </a:extLst>
          </p:cNvPr>
          <p:cNvSpPr txBox="1"/>
          <p:nvPr/>
        </p:nvSpPr>
        <p:spPr>
          <a:xfrm>
            <a:off x="15598036" y="471145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Jo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89EFCE-E2B4-ABE3-DFB9-DBEBDF5FCF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6515" y="805246"/>
            <a:ext cx="6120680" cy="867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28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BD278-FEF6-434F-85DA-AF926CD1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48" y="4000500"/>
            <a:ext cx="9190856" cy="1143000"/>
          </a:xfrm>
        </p:spPr>
        <p:txBody>
          <a:bodyPr/>
          <a:lstStyle/>
          <a:p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It is not a language guide.</a:t>
            </a:r>
            <a:b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A critical step to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galvanise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 support, provide advice and provide a framework for accountability</a:t>
            </a:r>
            <a:endParaRPr lang="en-AU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313177-558D-6A49-8E16-DB574EED2F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4080" y="1431499"/>
            <a:ext cx="5405808" cy="76328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F14051-A07C-C0F3-26D2-9639C2BE1AAC}"/>
              </a:ext>
            </a:extLst>
          </p:cNvPr>
          <p:cNvSpPr txBox="1"/>
          <p:nvPr/>
        </p:nvSpPr>
        <p:spPr>
          <a:xfrm>
            <a:off x="15480704" y="472456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Jeffrey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883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BD278-FEF6-434F-85DA-AF926CD1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48" y="4999484"/>
            <a:ext cx="9190856" cy="1143000"/>
          </a:xfrm>
        </p:spPr>
        <p:txBody>
          <a:bodyPr/>
          <a:lstStyle/>
          <a:p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It was developed collaboratively, embedded in evidence &amp; most importantly with lived experience front &amp;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centre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5400" dirty="0"/>
            </a:br>
            <a:br>
              <a:rPr lang="en-US" sz="5400" dirty="0"/>
            </a:br>
            <a:endParaRPr lang="en-AU" sz="5400" dirty="0"/>
          </a:p>
        </p:txBody>
      </p:sp>
      <p:pic>
        <p:nvPicPr>
          <p:cNvPr id="6" name="Picture 5" descr="A picture containing music, person, indoor, guitar&#10;&#10;Description automatically generated">
            <a:extLst>
              <a:ext uri="{FF2B5EF4-FFF2-40B4-BE49-F238E27FC236}">
                <a16:creationId xmlns:a16="http://schemas.microsoft.com/office/drawing/2014/main" id="{6BCD511A-D4A4-C321-B193-C42FA887EC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072" y="1301628"/>
            <a:ext cx="5407200" cy="7683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F2E2A1-4619-741D-5E06-3DF0FA37F256}"/>
              </a:ext>
            </a:extLst>
          </p:cNvPr>
          <p:cNvSpPr txBox="1"/>
          <p:nvPr/>
        </p:nvSpPr>
        <p:spPr>
          <a:xfrm>
            <a:off x="15480704" y="472456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Rhyan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28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BD278-FEF6-434F-85DA-AF926CD1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48" y="4999484"/>
            <a:ext cx="9001000" cy="1143000"/>
          </a:xfrm>
        </p:spPr>
        <p:txBody>
          <a:bodyPr/>
          <a:lstStyle/>
          <a:p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Signatories commit to engaging and actively addressing non-compliance of the 7 guidelines within the Charter</a:t>
            </a:r>
            <a:br>
              <a:rPr lang="en-US" sz="5400" dirty="0"/>
            </a:br>
            <a:br>
              <a:rPr lang="en-US" sz="5400" dirty="0"/>
            </a:br>
            <a:endParaRPr lang="en-AU" sz="5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96A7A3-2092-3A9B-E661-2853EBFE5A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48" y="895028"/>
            <a:ext cx="5742234" cy="8182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26BC1C-DFB7-5CE9-0BF9-5F22B7C859F3}"/>
              </a:ext>
            </a:extLst>
          </p:cNvPr>
          <p:cNvSpPr txBox="1"/>
          <p:nvPr/>
        </p:nvSpPr>
        <p:spPr>
          <a:xfrm>
            <a:off x="15480704" y="472456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Jonathon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801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BD278-FEF6-434F-85DA-AF926CD1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24" y="5175240"/>
            <a:ext cx="9190856" cy="1143000"/>
          </a:xfrm>
        </p:spPr>
        <p:txBody>
          <a:bodyPr/>
          <a:lstStyle/>
          <a:p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Accompanied by an Image Guidelines Resource to provide advice on the selection of images </a:t>
            </a:r>
            <a:br>
              <a:rPr lang="en-US" sz="5400" dirty="0"/>
            </a:br>
            <a:br>
              <a:rPr lang="en-US" sz="5400" dirty="0"/>
            </a:br>
            <a:endParaRPr lang="en-AU" sz="5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4D193D-1AFD-DE98-66C4-E87EA74F17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6088" y="1039044"/>
            <a:ext cx="5407200" cy="7697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803F0-D19D-F0D9-D4B0-FEDD28B590EC}"/>
              </a:ext>
            </a:extLst>
          </p:cNvPr>
          <p:cNvSpPr txBox="1"/>
          <p:nvPr/>
        </p:nvSpPr>
        <p:spPr>
          <a:xfrm>
            <a:off x="15480704" y="472456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Dave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92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0CAF61F-4055-094E-9F3A-8F132880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" y="5165080"/>
            <a:ext cx="9190856" cy="1143000"/>
          </a:xfrm>
        </p:spPr>
        <p:txBody>
          <a:bodyPr/>
          <a:lstStyle/>
          <a:p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Inaugural signatories include the Tasmanian Government, Primary Health Tasmania, AOD service providers and sector allies</a:t>
            </a:r>
            <a:br>
              <a:rPr lang="en-US" sz="5400" dirty="0"/>
            </a:br>
            <a:br>
              <a:rPr lang="en-US" sz="5400" dirty="0"/>
            </a:br>
            <a:endParaRPr lang="en-AU" sz="5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8E554C-F04F-714B-33D6-81707C612D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032" y="942788"/>
            <a:ext cx="5904656" cy="83582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52CA70-8EA0-FD0C-36C6-A9BCA1219B99}"/>
              </a:ext>
            </a:extLst>
          </p:cNvPr>
          <p:cNvSpPr txBox="1"/>
          <p:nvPr/>
        </p:nvSpPr>
        <p:spPr>
          <a:xfrm>
            <a:off x="15552712" y="495883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Kerrie &amp; Scooter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593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0CAF61F-4055-094E-9F3A-8F132880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16" y="5647556"/>
            <a:ext cx="9190856" cy="1143000"/>
          </a:xfrm>
        </p:spPr>
        <p:txBody>
          <a:bodyPr/>
          <a:lstStyle/>
          <a:p>
            <a:br>
              <a:rPr lang="en-US" sz="5400" dirty="0"/>
            </a:b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The Charter has empowered voices &amp; delivered change, which will continue as we increase its reach and amplify its impact</a:t>
            </a: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endParaRPr lang="en-AU" sz="5400" dirty="0"/>
          </a:p>
        </p:txBody>
      </p:sp>
      <p:pic>
        <p:nvPicPr>
          <p:cNvPr id="10" name="Picture 9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AE67263D-4A15-4F31-4870-27C1440CA6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7635" y="1183060"/>
            <a:ext cx="5760640" cy="814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50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116B2-071C-AF7A-C73F-D39F7538F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Agenda</a:t>
            </a:r>
            <a:endParaRPr lang="en-AU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13D9B-AB3A-CDFF-1825-A05BB7E4B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Our Project – Addressing ATOD stigma in Tasmania</a:t>
            </a:r>
          </a:p>
          <a:p>
            <a:r>
              <a:rPr lang="en-GB" dirty="0"/>
              <a:t>Defining stigma (quick refresher)</a:t>
            </a:r>
          </a:p>
          <a:p>
            <a:r>
              <a:rPr lang="en-GB" dirty="0"/>
              <a:t>Dipping our toes in the science </a:t>
            </a:r>
          </a:p>
          <a:p>
            <a:r>
              <a:rPr lang="en-GB" dirty="0"/>
              <a:t>Language is the Key – The Power of Words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Charting a different course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Closing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7939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BDF87-21A3-C948-5FB4-C99144E52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what can we do?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2699F-40CB-C669-97D2-E802F50A3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Learn</a:t>
            </a:r>
          </a:p>
          <a:p>
            <a:r>
              <a:rPr lang="en-GB" dirty="0"/>
              <a:t>Train</a:t>
            </a:r>
          </a:p>
          <a:p>
            <a:r>
              <a:rPr lang="en-GB" dirty="0"/>
              <a:t>Commit</a:t>
            </a:r>
          </a:p>
          <a:p>
            <a:r>
              <a:rPr lang="en-GB" dirty="0"/>
              <a:t>Review</a:t>
            </a:r>
          </a:p>
          <a:p>
            <a:r>
              <a:rPr lang="en-GB" dirty="0"/>
              <a:t>Consult</a:t>
            </a:r>
          </a:p>
          <a:p>
            <a:endParaRPr lang="en-GB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224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3CD161-0A48-44AA-B6EF-71FFD9C411FA}"/>
              </a:ext>
            </a:extLst>
          </p:cNvPr>
          <p:cNvSpPr txBox="1"/>
          <p:nvPr/>
        </p:nvSpPr>
        <p:spPr>
          <a:xfrm>
            <a:off x="1833249" y="2600495"/>
            <a:ext cx="14609449" cy="5955476"/>
          </a:xfrm>
          <a:prstGeom prst="rect">
            <a:avLst/>
          </a:prstGeom>
          <a:ln>
            <a:noFill/>
          </a:ln>
        </p:spPr>
        <p:txBody>
          <a:bodyPr vert="horz" wrap="none" lIns="137160" tIns="68580" rIns="137160" bIns="68580" rtlCol="0" anchor="t">
            <a:spAutoFit/>
          </a:bodyPr>
          <a:lstStyle/>
          <a:p>
            <a:pPr defTabSz="1371600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70000"/>
            </a:pPr>
            <a:r>
              <a:rPr lang="en-AU" sz="5250" dirty="0">
                <a:solidFill>
                  <a:srgbClr val="C00000"/>
                </a:solidFill>
                <a:latin typeface="GT Walsheim Pro Trial Thin" charset="0"/>
                <a:ea typeface="GT Walsheim Pro Trial Thin" charset="0"/>
                <a:cs typeface="GT Walsheim Pro Trial Thin" charset="0"/>
              </a:rPr>
              <a:t>Power of Words</a:t>
            </a:r>
            <a:r>
              <a:rPr lang="en-AU" sz="5250" dirty="0">
                <a:solidFill>
                  <a:schemeClr val="bg2">
                    <a:lumMod val="25000"/>
                  </a:schemeClr>
                </a:solidFill>
                <a:latin typeface="GT Walsheim Pro Trial Thin" charset="0"/>
                <a:ea typeface="GT Walsheim Pro Trial Thin" charset="0"/>
                <a:cs typeface="GT Walsheim Pro Trial Thin" charset="0"/>
              </a:rPr>
              <a:t>: </a:t>
            </a:r>
            <a:r>
              <a:rPr lang="en-AU" sz="4200" dirty="0">
                <a:solidFill>
                  <a:schemeClr val="bg2">
                    <a:lumMod val="25000"/>
                  </a:schemeClr>
                </a:solidFill>
                <a:latin typeface="GT Walsheim Pro Trial Thin" charset="0"/>
                <a:ea typeface="GT Walsheim Pro Trial Thin" charset="0"/>
                <a:cs typeface="GT Walsheim Pro Trial Thin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https://adf.org.au/resources/power-words/</a:t>
            </a:r>
            <a:r>
              <a:rPr lang="en-AU" sz="4200" dirty="0">
                <a:solidFill>
                  <a:schemeClr val="bg2">
                    <a:lumMod val="25000"/>
                  </a:schemeClr>
                </a:solidFill>
                <a:latin typeface="GT Walsheim Pro Trial Thin" charset="0"/>
                <a:ea typeface="GT Walsheim Pro Trial Thin" charset="0"/>
                <a:cs typeface="GT Walsheim Pro Trial Thin" charset="0"/>
              </a:rPr>
              <a:t> </a:t>
            </a:r>
          </a:p>
          <a:p>
            <a:pPr defTabSz="1371600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70000"/>
            </a:pPr>
            <a:endParaRPr lang="en-AU" sz="4200" dirty="0">
              <a:solidFill>
                <a:schemeClr val="bg2">
                  <a:lumMod val="25000"/>
                </a:schemeClr>
              </a:solidFill>
              <a:latin typeface="GT Walsheim Pro Trial Thin" charset="0"/>
              <a:ea typeface="GT Walsheim Pro Trial Thin" charset="0"/>
              <a:cs typeface="GT Walsheim Pro Trial Thin" charset="0"/>
            </a:endParaRPr>
          </a:p>
          <a:p>
            <a:pPr defTabSz="1371600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70000"/>
            </a:pPr>
            <a:r>
              <a:rPr lang="en-AU" sz="5250" dirty="0">
                <a:solidFill>
                  <a:srgbClr val="C00000"/>
                </a:solidFill>
                <a:latin typeface="GT Walsheim Pro Trial Thin" charset="0"/>
                <a:ea typeface="GT Walsheim Pro Trial Thin" charset="0"/>
                <a:cs typeface="GT Walsheim Pro Trial Thin" charset="0"/>
              </a:rPr>
              <a:t>Path2Help</a:t>
            </a:r>
            <a:r>
              <a:rPr lang="en-AU" sz="5250" dirty="0">
                <a:solidFill>
                  <a:schemeClr val="bg2">
                    <a:lumMod val="25000"/>
                  </a:schemeClr>
                </a:solidFill>
                <a:latin typeface="GT Walsheim Pro Trial Thin" charset="0"/>
                <a:ea typeface="GT Walsheim Pro Trial Thin" charset="0"/>
                <a:cs typeface="GT Walsheim Pro Trial Thin" charset="0"/>
              </a:rPr>
              <a:t>: </a:t>
            </a:r>
            <a:r>
              <a:rPr lang="en-AU" sz="4200" dirty="0">
                <a:solidFill>
                  <a:schemeClr val="bg2">
                    <a:lumMod val="25000"/>
                  </a:schemeClr>
                </a:solidFill>
                <a:latin typeface="GT Walsheim Pro Trial Thin" charset="0"/>
                <a:ea typeface="GT Walsheim Pro Trial Thin" charset="0"/>
                <a:cs typeface="GT Walsheim Pro Trial Thin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https://adf.org.au/path2help/</a:t>
            </a:r>
            <a:r>
              <a:rPr lang="en-AU" sz="4200" dirty="0">
                <a:solidFill>
                  <a:schemeClr val="bg2">
                    <a:lumMod val="25000"/>
                  </a:schemeClr>
                </a:solidFill>
                <a:latin typeface="GT Walsheim Pro Trial Thin" charset="0"/>
                <a:ea typeface="GT Walsheim Pro Trial Thin" charset="0"/>
                <a:cs typeface="GT Walsheim Pro Trial Thin" charset="0"/>
              </a:rPr>
              <a:t> </a:t>
            </a:r>
          </a:p>
          <a:p>
            <a:pPr defTabSz="1371600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70000"/>
            </a:pPr>
            <a:endParaRPr lang="en-AU" sz="5250" dirty="0">
              <a:solidFill>
                <a:schemeClr val="bg2">
                  <a:lumMod val="25000"/>
                </a:schemeClr>
              </a:solidFill>
              <a:latin typeface="GT Walsheim Pro Trial Thin" charset="0"/>
              <a:ea typeface="GT Walsheim Pro Trial Thin" charset="0"/>
              <a:cs typeface="GT Walsheim Pro Trial Thin" charset="0"/>
            </a:endParaRPr>
          </a:p>
          <a:p>
            <a:pPr defTabSz="1371600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70000"/>
            </a:pPr>
            <a:r>
              <a:rPr lang="en-AU" sz="5250" dirty="0">
                <a:solidFill>
                  <a:srgbClr val="C00000"/>
                </a:solidFill>
                <a:latin typeface="GT Walsheim Pro Trial Thin" charset="0"/>
                <a:ea typeface="GT Walsheim Pro Trial Thin" charset="0"/>
                <a:cs typeface="GT Walsheim Pro Trial Thin" charset="0"/>
              </a:rPr>
              <a:t>Drug Wheel</a:t>
            </a:r>
            <a:r>
              <a:rPr lang="en-AU" sz="5250" dirty="0">
                <a:solidFill>
                  <a:schemeClr val="bg2">
                    <a:lumMod val="25000"/>
                  </a:schemeClr>
                </a:solidFill>
                <a:latin typeface="GT Walsheim Pro Trial Thin" charset="0"/>
                <a:ea typeface="GT Walsheim Pro Trial Thin" charset="0"/>
                <a:cs typeface="GT Walsheim Pro Trial Thin" charset="0"/>
              </a:rPr>
              <a:t>: </a:t>
            </a:r>
            <a:r>
              <a:rPr lang="en-AU" sz="4200" dirty="0">
                <a:solidFill>
                  <a:schemeClr val="bg2">
                    <a:lumMod val="25000"/>
                  </a:schemeClr>
                </a:solidFill>
                <a:latin typeface="GT Walsheim Pro Trial Thin" charset="0"/>
                <a:ea typeface="GT Walsheim Pro Trial Thin" charset="0"/>
                <a:cs typeface="GT Walsheim Pro Trial Thin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https://adf.org.au/drug-facts/</a:t>
            </a:r>
            <a:r>
              <a:rPr lang="en-AU" sz="4200" dirty="0">
                <a:solidFill>
                  <a:schemeClr val="bg2">
                    <a:lumMod val="25000"/>
                  </a:schemeClr>
                </a:solidFill>
                <a:latin typeface="GT Walsheim Pro Trial Thin" charset="0"/>
                <a:ea typeface="GT Walsheim Pro Trial Thin" charset="0"/>
                <a:cs typeface="GT Walsheim Pro Trial Thin" charset="0"/>
              </a:rPr>
              <a:t> </a:t>
            </a:r>
          </a:p>
          <a:p>
            <a:pPr defTabSz="1371600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70000"/>
            </a:pPr>
            <a:endParaRPr lang="en-AU" sz="4200" dirty="0">
              <a:solidFill>
                <a:schemeClr val="bg2">
                  <a:lumMod val="25000"/>
                </a:schemeClr>
              </a:solidFill>
              <a:latin typeface="GT Walsheim Pro Trial Thin" charset="0"/>
              <a:ea typeface="GT Walsheim Pro Trial Thin" charset="0"/>
              <a:cs typeface="GT Walsheim Pro Trial Thin" charset="0"/>
            </a:endParaRPr>
          </a:p>
          <a:p>
            <a:pPr defTabSz="1371600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70000"/>
            </a:pPr>
            <a:r>
              <a:rPr lang="en-AU" sz="4200" dirty="0">
                <a:solidFill>
                  <a:srgbClr val="C00000"/>
                </a:solidFill>
                <a:latin typeface="GT Walsheim Pro Trial Thin" charset="0"/>
                <a:ea typeface="GT Walsheim Pro Trial Thin" charset="0"/>
                <a:cs typeface="GT Walsheim Pro Trial Thin" charset="0"/>
              </a:rPr>
              <a:t>AOD Communications Charter</a:t>
            </a:r>
            <a:r>
              <a:rPr lang="en-AU" sz="4200" dirty="0">
                <a:solidFill>
                  <a:schemeClr val="bg2">
                    <a:lumMod val="25000"/>
                  </a:schemeClr>
                </a:solidFill>
                <a:latin typeface="GT Walsheim Pro Trial Thin" charset="0"/>
                <a:ea typeface="GT Walsheim Pro Trial Thin" charset="0"/>
                <a:cs typeface="GT Walsheim Pro Trial Thin" charset="0"/>
              </a:rPr>
              <a:t>: </a:t>
            </a:r>
            <a:r>
              <a:rPr lang="en-AU" sz="4200" u="sng" dirty="0">
                <a:solidFill>
                  <a:schemeClr val="bg2">
                    <a:lumMod val="25000"/>
                  </a:schemeClr>
                </a:solidFill>
                <a:latin typeface="GT Walsheim Pro Trial Thin" charset="0"/>
                <a:ea typeface="GT Walsheim Pro Trial Thin" charset="0"/>
                <a:cs typeface="GT Walsheim Pro Trial Thin" charset="0"/>
              </a:rPr>
              <a:t>https://</a:t>
            </a:r>
            <a:r>
              <a:rPr lang="en-AU" sz="4200" u="sng" dirty="0">
                <a:solidFill>
                  <a:schemeClr val="bg2">
                    <a:lumMod val="25000"/>
                  </a:schemeClr>
                </a:solidFill>
                <a:latin typeface="GT Walsheim Pro Trial Thin" charset="0"/>
                <a:ea typeface="GT Walsheim Pro Trial Thin" charset="0"/>
                <a:cs typeface="GT Walsheim Pro Trial Thin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en-AU" sz="4200" u="sng" dirty="0">
                <a:solidFill>
                  <a:schemeClr val="bg2">
                    <a:lumMod val="25000"/>
                  </a:schemeClr>
                </a:solidFill>
                <a:latin typeface="GT Walsheim Pro Trial Thin" charset="0"/>
                <a:ea typeface="GT Walsheim Pro Trial Thin" charset="0"/>
                <a:cs typeface="GT Walsheim Pro Trial Thin" charset="0"/>
              </a:rPr>
              <a:t>.atdc.org.au/charter/</a:t>
            </a:r>
          </a:p>
          <a:p>
            <a:pPr defTabSz="1371600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70000"/>
            </a:pPr>
            <a:endParaRPr lang="en-AU" sz="4200" dirty="0">
              <a:latin typeface="GT Walsheim Pro Trial Thin" charset="0"/>
              <a:ea typeface="GT Walsheim Pro Trial Thin" charset="0"/>
              <a:cs typeface="GT Walsheim Pro Trial Thin" charset="0"/>
            </a:endParaRPr>
          </a:p>
          <a:p>
            <a:pPr defTabSz="1371600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70000"/>
            </a:pPr>
            <a:r>
              <a:rPr lang="en-AU" sz="4200" dirty="0">
                <a:latin typeface="GT Walsheim Pro Trial Thin" charset="0"/>
                <a:ea typeface="GT Walsheim Pro Trial Thin" charset="0"/>
                <a:cs typeface="GT Walsheim Pro Trial Thi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9629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D2E2-42FF-8746-F8AF-81E76B5A4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07B8B1-C405-0D1A-A066-A64A32AD52E6}"/>
              </a:ext>
            </a:extLst>
          </p:cNvPr>
          <p:cNvSpPr txBox="1"/>
          <p:nvPr/>
        </p:nvSpPr>
        <p:spPr>
          <a:xfrm>
            <a:off x="719064" y="2407196"/>
            <a:ext cx="12241360" cy="3321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AU" sz="2000" dirty="0">
              <a:solidFill>
                <a:schemeClr val="bg2">
                  <a:lumMod val="25000"/>
                </a:schemeClr>
              </a:solidFill>
              <a:effectLst/>
              <a:latin typeface="Centaur" panose="020305040502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685800" algn="l"/>
              </a:tabLst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 Eaton, </a:t>
            </a:r>
            <a:r>
              <a:rPr lang="en-AU" sz="1600" dirty="0" err="1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Jeneva</a:t>
            </a:r>
            <a:r>
              <a:rPr lang="en-AU" sz="1600" dirty="0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L. Ohan &amp; Greg Dear (2015) The stigmatisation of the provision of services for alcohol and other drug users: A systematic literature review, Drugs: Education, Prevention and Policy, 22:1, 19-25, DOI: </a:t>
            </a:r>
            <a:r>
              <a:rPr lang="en-AU" sz="1600" u="sng" dirty="0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10.3109/09687637.2014.977230</a:t>
            </a:r>
            <a:endParaRPr lang="en-AU" sz="2000" dirty="0">
              <a:solidFill>
                <a:schemeClr val="bg2">
                  <a:lumMod val="25000"/>
                </a:schemeClr>
              </a:solidFill>
              <a:effectLst/>
              <a:latin typeface="Centaur" panose="020305040502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tabLst>
                <a:tab pos="685800" algn="l"/>
              </a:tabLst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Cuddy, A. J. C., Fiske, S. T., &amp; Glick, P. (2007). The BIAS map: </a:t>
            </a:r>
            <a:r>
              <a:rPr lang="en-AU" sz="1600" dirty="0" err="1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Behaviors</a:t>
            </a:r>
            <a:r>
              <a:rPr lang="en-AU" sz="1600" dirty="0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from intergroup affect and </a:t>
            </a:r>
            <a:r>
              <a:rPr lang="en-AU" sz="1600" dirty="0" err="1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stereotypes.</a:t>
            </a:r>
            <a:r>
              <a:rPr lang="en-AU" sz="2000" i="1" dirty="0" err="1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en-AU" sz="2000" i="1" dirty="0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Personality and Social Psychology, 92</a:t>
            </a:r>
            <a:r>
              <a:rPr lang="en-AU" sz="2000" dirty="0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(4), 631–648. </a:t>
            </a:r>
            <a:r>
              <a:rPr lang="en-AU" sz="2000" u="sng" dirty="0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https://doi.org/10.1037/0022-3514.92.4.631</a:t>
            </a:r>
            <a:endParaRPr lang="en-AU" sz="2000" dirty="0">
              <a:solidFill>
                <a:schemeClr val="bg2">
                  <a:lumMod val="25000"/>
                </a:schemeClr>
              </a:solidFill>
              <a:effectLst/>
              <a:latin typeface="Centaur" panose="020305040502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tabLst>
                <a:tab pos="685800" algn="l"/>
              </a:tabLst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Justin C. Strickland, Katherine R. Marks &amp; William W. Stoops (2021) Researcher perspectives on including people who use drugs in clinical research, The American Journal of Drug and Alcohol Abuse, 47:2, 182-190, DOI: </a:t>
            </a:r>
            <a:r>
              <a:rPr lang="en-AU" sz="1600" u="sng" dirty="0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10.1080/00952990.2020.1790581</a:t>
            </a:r>
            <a:endParaRPr lang="en-AU" sz="2000" dirty="0">
              <a:solidFill>
                <a:schemeClr val="bg2">
                  <a:lumMod val="25000"/>
                </a:schemeClr>
              </a:solidFill>
              <a:effectLst/>
              <a:latin typeface="Centaur" panose="020305040502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tabLst>
                <a:tab pos="685800" algn="l"/>
              </a:tabLst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Social psychology: Australian and New Zealand edition</a:t>
            </a:r>
            <a:r>
              <a:rPr lang="en-AU" sz="2000" dirty="0">
                <a:solidFill>
                  <a:schemeClr val="bg2">
                    <a:lumMod val="25000"/>
                  </a:schemeClr>
                </a:solidFill>
                <a:latin typeface="Centaur" panose="020305040502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Kassin</a:t>
            </a:r>
            <a:r>
              <a:rPr lang="en-AU" sz="1600" dirty="0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 - Cengage Learning – 2015</a:t>
            </a:r>
          </a:p>
          <a:p>
            <a:pPr marL="342900" lvl="0" indent="-342900">
              <a:lnSpc>
                <a:spcPct val="107000"/>
              </a:lnSpc>
              <a:tabLst>
                <a:tab pos="685800" algn="l"/>
              </a:tabLst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Seele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Pernessa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ffectLst/>
                <a:latin typeface="Centaur" panose="020305040502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C.. ( © 2017). Stand up to stigma: how we reject fear and shame. [Books24x7 version] Available from http://library.books24x7.com.ezproxy.lib.swin.edu.au/toc.aspx?bookid=128532.</a:t>
            </a:r>
            <a:endParaRPr lang="en-AU" sz="2000" dirty="0">
              <a:solidFill>
                <a:schemeClr val="bg2">
                  <a:lumMod val="25000"/>
                </a:schemeClr>
              </a:solidFill>
              <a:effectLst/>
              <a:latin typeface="Centaur" panose="020305040502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168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1814E-0638-19EC-E39B-30E1195B4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Rules of Engagement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065BF-EDDF-9C81-1B65-378215C65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  <a:p>
            <a:r>
              <a:rPr lang="en-GB" dirty="0"/>
              <a:t>Triggers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7548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4B417-7B23-1DF6-3630-CF0079B32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264345"/>
            <a:ext cx="4648200" cy="1524000"/>
          </a:xfrm>
        </p:spPr>
        <p:txBody>
          <a:bodyPr anchor="b">
            <a:normAutofit/>
          </a:bodyPr>
          <a:lstStyle/>
          <a:p>
            <a:r>
              <a:rPr lang="en-GB" dirty="0"/>
              <a:t>Public Attitudes</a:t>
            </a:r>
            <a:endParaRPr lang="en-AU" dirty="0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6EBBA3E7-995D-A39A-E09E-0DBB07B1E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240" y="1259655"/>
            <a:ext cx="12655551" cy="7751524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BB8F6F-AC76-FD41-B8F3-034CC5E7F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8887916"/>
            <a:ext cx="15103896" cy="1296144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r>
              <a:rPr lang="en-US" sz="1200" dirty="0"/>
              <a:t>  Barry, C. L., McGinty, E. E., </a:t>
            </a:r>
            <a:r>
              <a:rPr lang="en-US" sz="1200" dirty="0" err="1"/>
              <a:t>Pescosolido</a:t>
            </a:r>
            <a:r>
              <a:rPr lang="en-US" sz="1200" dirty="0"/>
              <a:t>, B. A., &amp; Goldman, H. H. (2014). Stigma, Discrimination, Treatment Effectiveness, and Policy: Public Views About Drug Addiction and Mental Illness. Psychiatric Services (Washington, D.C.), 65(10), 1269–1272. https://doi.org/10.1176/appi.ps.201400140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95557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D54FAD-D44F-92E5-EE33-C6A45A99BF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5099">
            <a:off x="2997376" y="3853695"/>
            <a:ext cx="2595706" cy="3721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DAD17-D5B3-099C-3218-034843A14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Addressing ATOD stigma in Tasmania</a:t>
            </a:r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F476DB-07A9-DF6E-2A6E-87B42A779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88" y="3487316"/>
            <a:ext cx="2838471" cy="405768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3BD4F9-B4F9-3FEC-33D9-6E3F7B0E3446}"/>
              </a:ext>
            </a:extLst>
          </p:cNvPr>
          <p:cNvSpPr txBox="1"/>
          <p:nvPr/>
        </p:nvSpPr>
        <p:spPr>
          <a:xfrm>
            <a:off x="935088" y="7487376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Image Guidelines &amp; Communications Charter</a:t>
            </a:r>
          </a:p>
          <a:p>
            <a:endParaRPr lang="en-GB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9291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6616BE-086C-F317-202D-722F6C56A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358" y="3632886"/>
            <a:ext cx="3062279" cy="3888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D54FAD-D44F-92E5-EE33-C6A45A99BF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5099">
            <a:off x="2997376" y="3853695"/>
            <a:ext cx="2595706" cy="3721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DAD17-D5B3-099C-3218-034843A14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Addressing ATOD stigma in Tasmania</a:t>
            </a:r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F476DB-07A9-DF6E-2A6E-87B42A779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88" y="3487316"/>
            <a:ext cx="2838471" cy="405768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3BD4F9-B4F9-3FEC-33D9-6E3F7B0E3446}"/>
              </a:ext>
            </a:extLst>
          </p:cNvPr>
          <p:cNvSpPr txBox="1"/>
          <p:nvPr/>
        </p:nvSpPr>
        <p:spPr>
          <a:xfrm>
            <a:off x="935088" y="7487376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Image Guidelines &amp; Communications Charter</a:t>
            </a:r>
          </a:p>
          <a:p>
            <a:endParaRPr lang="en-GB" dirty="0"/>
          </a:p>
          <a:p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119139-E1B5-EE89-6F09-E14E2623D9AD}"/>
              </a:ext>
            </a:extLst>
          </p:cNvPr>
          <p:cNvSpPr txBox="1"/>
          <p:nvPr/>
        </p:nvSpPr>
        <p:spPr>
          <a:xfrm>
            <a:off x="8218115" y="7702819"/>
            <a:ext cx="25667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Power of Words training</a:t>
            </a:r>
          </a:p>
          <a:p>
            <a:endParaRPr lang="en-GB" dirty="0"/>
          </a:p>
          <a:p>
            <a:endParaRPr lang="en-AU" dirty="0"/>
          </a:p>
        </p:txBody>
      </p:sp>
      <p:sp>
        <p:nvSpPr>
          <p:cNvPr id="8" name="Plus Sign 7">
            <a:extLst>
              <a:ext uri="{FF2B5EF4-FFF2-40B4-BE49-F238E27FC236}">
                <a16:creationId xmlns:a16="http://schemas.microsoft.com/office/drawing/2014/main" id="{E793778E-8EE5-BDE0-29A6-F915FAC04EFE}"/>
              </a:ext>
            </a:extLst>
          </p:cNvPr>
          <p:cNvSpPr/>
          <p:nvPr/>
        </p:nvSpPr>
        <p:spPr>
          <a:xfrm>
            <a:off x="6141740" y="4495428"/>
            <a:ext cx="1440160" cy="1805081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4220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64D6EF-4185-C5AD-4EA2-986CD2CDC5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98617">
            <a:off x="11824688" y="1690968"/>
            <a:ext cx="3800503" cy="41148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526D4C-01D2-0405-09F6-F0EF540D9B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9230">
            <a:off x="12291203" y="3273777"/>
            <a:ext cx="2905146" cy="4229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6616BE-086C-F317-202D-722F6C56A7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901" y="3571939"/>
            <a:ext cx="3062279" cy="3888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D54FAD-D44F-92E5-EE33-C6A45A99BF2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5099">
            <a:off x="2997376" y="3853695"/>
            <a:ext cx="2595706" cy="3721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DAD17-D5B3-099C-3218-034843A14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Addressing ATOD stigma in Tasmania</a:t>
            </a:r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F476DB-07A9-DF6E-2A6E-87B42A779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88" y="3487316"/>
            <a:ext cx="2838471" cy="405768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3BD4F9-B4F9-3FEC-33D9-6E3F7B0E3446}"/>
              </a:ext>
            </a:extLst>
          </p:cNvPr>
          <p:cNvSpPr txBox="1"/>
          <p:nvPr/>
        </p:nvSpPr>
        <p:spPr>
          <a:xfrm>
            <a:off x="935088" y="7957214"/>
            <a:ext cx="507057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Image Guidelines &amp; Communications Charter</a:t>
            </a:r>
          </a:p>
          <a:p>
            <a:endParaRPr lang="en-GB" dirty="0"/>
          </a:p>
          <a:p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119139-E1B5-EE89-6F09-E14E2623D9AD}"/>
              </a:ext>
            </a:extLst>
          </p:cNvPr>
          <p:cNvSpPr txBox="1"/>
          <p:nvPr/>
        </p:nvSpPr>
        <p:spPr>
          <a:xfrm>
            <a:off x="7581900" y="7900381"/>
            <a:ext cx="352858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Power of Words training</a:t>
            </a:r>
          </a:p>
          <a:p>
            <a:endParaRPr lang="en-GB" dirty="0"/>
          </a:p>
          <a:p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CA4CEC-674C-F8B8-CA98-0495C8B3E0E2}"/>
              </a:ext>
            </a:extLst>
          </p:cNvPr>
          <p:cNvSpPr txBox="1"/>
          <p:nvPr/>
        </p:nvSpPr>
        <p:spPr>
          <a:xfrm>
            <a:off x="12960424" y="8172657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Resources</a:t>
            </a:r>
          </a:p>
          <a:p>
            <a:endParaRPr lang="en-GB" dirty="0"/>
          </a:p>
          <a:p>
            <a:endParaRPr lang="en-AU" dirty="0"/>
          </a:p>
        </p:txBody>
      </p:sp>
      <p:sp>
        <p:nvSpPr>
          <p:cNvPr id="3" name="Plus Sign 2">
            <a:extLst>
              <a:ext uri="{FF2B5EF4-FFF2-40B4-BE49-F238E27FC236}">
                <a16:creationId xmlns:a16="http://schemas.microsoft.com/office/drawing/2014/main" id="{D44AC542-DAF4-3945-A184-E2C365EA2F59}"/>
              </a:ext>
            </a:extLst>
          </p:cNvPr>
          <p:cNvSpPr/>
          <p:nvPr/>
        </p:nvSpPr>
        <p:spPr>
          <a:xfrm>
            <a:off x="5902647" y="4495428"/>
            <a:ext cx="1440160" cy="1805081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Plus Sign 3">
            <a:extLst>
              <a:ext uri="{FF2B5EF4-FFF2-40B4-BE49-F238E27FC236}">
                <a16:creationId xmlns:a16="http://schemas.microsoft.com/office/drawing/2014/main" id="{4171650E-710D-19DE-8FA1-9528D9A7CC9C}"/>
              </a:ext>
            </a:extLst>
          </p:cNvPr>
          <p:cNvSpPr/>
          <p:nvPr/>
        </p:nvSpPr>
        <p:spPr>
          <a:xfrm>
            <a:off x="10379106" y="4495428"/>
            <a:ext cx="1440160" cy="1805081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E169BF-17DB-DB29-7AE2-9D90C0AB95C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27870">
            <a:off x="13568308" y="2930267"/>
            <a:ext cx="3270787" cy="465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28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9477A-4963-C28B-4DE4-84BEA912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stigma?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82343600"/>
      </p:ext>
    </p:extLst>
  </p:cSld>
  <p:clrMapOvr>
    <a:masterClrMapping/>
  </p:clrMapOvr>
</p:sld>
</file>

<file path=ppt/theme/theme1.xml><?xml version="1.0" encoding="utf-8"?>
<a:theme xmlns:a="http://schemas.openxmlformats.org/drawingml/2006/main" name="Text dark">
  <a:themeElements>
    <a:clrScheme name="Custom 4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87722"/>
      </a:accent2>
      <a:accent3>
        <a:srgbClr val="A5A5A5"/>
      </a:accent3>
      <a:accent4>
        <a:srgbClr val="FFC000"/>
      </a:accent4>
      <a:accent5>
        <a:srgbClr val="5B9BD5"/>
      </a:accent5>
      <a:accent6>
        <a:srgbClr val="E87722"/>
      </a:accent6>
      <a:hlink>
        <a:srgbClr val="0563C1"/>
      </a:hlink>
      <a:folHlink>
        <a:srgbClr val="954F72"/>
      </a:folHlink>
    </a:clrScheme>
    <a:fontScheme name="ATDC fonts">
      <a:majorFont>
        <a:latin typeface="Effra"/>
        <a:ea typeface=""/>
        <a:cs typeface=""/>
      </a:majorFont>
      <a:minorFont>
        <a:latin typeface="Effr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DC presentation template" id="{64EF3100-C65D-4840-85A4-958594C0C55F}" vid="{97468EF6-1F7A-4C85-8661-A12DF288B3CD}"/>
    </a:ext>
  </a:extLst>
</a:theme>
</file>

<file path=ppt/theme/theme2.xml><?xml version="1.0" encoding="utf-8"?>
<a:theme xmlns:a="http://schemas.openxmlformats.org/drawingml/2006/main" name="Text light 1">
  <a:themeElements>
    <a:clrScheme name="Custom 7">
      <a:dk1>
        <a:srgbClr val="006298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87722"/>
      </a:accent2>
      <a:accent3>
        <a:srgbClr val="A5A5A5"/>
      </a:accent3>
      <a:accent4>
        <a:srgbClr val="FFC000"/>
      </a:accent4>
      <a:accent5>
        <a:srgbClr val="5B9BD5"/>
      </a:accent5>
      <a:accent6>
        <a:srgbClr val="E87722"/>
      </a:accent6>
      <a:hlink>
        <a:srgbClr val="0563C1"/>
      </a:hlink>
      <a:folHlink>
        <a:srgbClr val="954F72"/>
      </a:folHlink>
    </a:clrScheme>
    <a:fontScheme name="ATDC fonts">
      <a:majorFont>
        <a:latin typeface="Effra"/>
        <a:ea typeface=""/>
        <a:cs typeface=""/>
      </a:majorFont>
      <a:minorFont>
        <a:latin typeface="Effr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DC presentation template" id="{64EF3100-C65D-4840-85A4-958594C0C55F}" vid="{613CC710-DFD7-4A90-A4F6-D6693F4B5FB8}"/>
    </a:ext>
  </a:extLst>
</a:theme>
</file>

<file path=ppt/theme/theme3.xml><?xml version="1.0" encoding="utf-8"?>
<a:theme xmlns:a="http://schemas.openxmlformats.org/drawingml/2006/main" name="Text light 2">
  <a:themeElements>
    <a:clrScheme name="Custom 7">
      <a:dk1>
        <a:srgbClr val="006298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87722"/>
      </a:accent2>
      <a:accent3>
        <a:srgbClr val="A5A5A5"/>
      </a:accent3>
      <a:accent4>
        <a:srgbClr val="FFC000"/>
      </a:accent4>
      <a:accent5>
        <a:srgbClr val="5B9BD5"/>
      </a:accent5>
      <a:accent6>
        <a:srgbClr val="E87722"/>
      </a:accent6>
      <a:hlink>
        <a:srgbClr val="0563C1"/>
      </a:hlink>
      <a:folHlink>
        <a:srgbClr val="954F72"/>
      </a:folHlink>
    </a:clrScheme>
    <a:fontScheme name="ATDC fonts">
      <a:majorFont>
        <a:latin typeface="Effra"/>
        <a:ea typeface=""/>
        <a:cs typeface=""/>
      </a:majorFont>
      <a:minorFont>
        <a:latin typeface="Effr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DC presentation template" id="{64EF3100-C65D-4840-85A4-958594C0C55F}" vid="{7EBDC1D7-6F46-493F-B844-C5FD174E236C}"/>
    </a:ext>
  </a:extLst>
</a:theme>
</file>

<file path=ppt/theme/theme4.xml><?xml version="1.0" encoding="utf-8"?>
<a:theme xmlns:a="http://schemas.openxmlformats.org/drawingml/2006/main" name="Image colour">
  <a:themeElements>
    <a:clrScheme name="Custom 7">
      <a:dk1>
        <a:srgbClr val="006298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87722"/>
      </a:accent2>
      <a:accent3>
        <a:srgbClr val="A5A5A5"/>
      </a:accent3>
      <a:accent4>
        <a:srgbClr val="FFC000"/>
      </a:accent4>
      <a:accent5>
        <a:srgbClr val="5B9BD5"/>
      </a:accent5>
      <a:accent6>
        <a:srgbClr val="E87722"/>
      </a:accent6>
      <a:hlink>
        <a:srgbClr val="0563C1"/>
      </a:hlink>
      <a:folHlink>
        <a:srgbClr val="954F72"/>
      </a:folHlink>
    </a:clrScheme>
    <a:fontScheme name="ATDC fonts">
      <a:majorFont>
        <a:latin typeface="Effra"/>
        <a:ea typeface=""/>
        <a:cs typeface=""/>
      </a:majorFont>
      <a:minorFont>
        <a:latin typeface="Effr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DC presentation template" id="{64EF3100-C65D-4840-85A4-958594C0C55F}" vid="{C12A954D-FC71-4B68-B319-05E325E1E223}"/>
    </a:ext>
  </a:extLst>
</a:theme>
</file>

<file path=ppt/theme/theme5.xml><?xml version="1.0" encoding="utf-8"?>
<a:theme xmlns:a="http://schemas.openxmlformats.org/drawingml/2006/main" name="Image mono">
  <a:themeElements>
    <a:clrScheme name="Custom 7">
      <a:dk1>
        <a:srgbClr val="006298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87722"/>
      </a:accent2>
      <a:accent3>
        <a:srgbClr val="A5A5A5"/>
      </a:accent3>
      <a:accent4>
        <a:srgbClr val="FFC000"/>
      </a:accent4>
      <a:accent5>
        <a:srgbClr val="5B9BD5"/>
      </a:accent5>
      <a:accent6>
        <a:srgbClr val="E87722"/>
      </a:accent6>
      <a:hlink>
        <a:srgbClr val="0563C1"/>
      </a:hlink>
      <a:folHlink>
        <a:srgbClr val="954F72"/>
      </a:folHlink>
    </a:clrScheme>
    <a:fontScheme name="ATDC fonts">
      <a:majorFont>
        <a:latin typeface="Effra"/>
        <a:ea typeface=""/>
        <a:cs typeface=""/>
      </a:majorFont>
      <a:minorFont>
        <a:latin typeface="Effr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DC presentation template" id="{64EF3100-C65D-4840-85A4-958594C0C55F}" vid="{4833C7DE-0666-42A2-8ACD-E02EC063D5D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ATDC presentation template</Template>
  <TotalTime>4433</TotalTime>
  <Words>1269</Words>
  <Application>Microsoft Office PowerPoint</Application>
  <PresentationFormat>Custom</PresentationFormat>
  <Paragraphs>192</Paragraphs>
  <Slides>32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4" baseType="lpstr">
      <vt:lpstr>Arial</vt:lpstr>
      <vt:lpstr>Century Gothic</vt:lpstr>
      <vt:lpstr>Franklin Gothic Demi</vt:lpstr>
      <vt:lpstr>GT Walsheim Pro Trial Thin</vt:lpstr>
      <vt:lpstr>Arial</vt:lpstr>
      <vt:lpstr>Wingdings</vt:lpstr>
      <vt:lpstr>Effra Light</vt:lpstr>
      <vt:lpstr>Gotham Rounded</vt:lpstr>
      <vt:lpstr>Calibri</vt:lpstr>
      <vt:lpstr>Calibri Light</vt:lpstr>
      <vt:lpstr>Verdana</vt:lpstr>
      <vt:lpstr>Times New Roman</vt:lpstr>
      <vt:lpstr>Georgia</vt:lpstr>
      <vt:lpstr>Effra</vt:lpstr>
      <vt:lpstr>NexusSerif</vt:lpstr>
      <vt:lpstr>Centaur</vt:lpstr>
      <vt:lpstr>GT Walsheim Regular</vt:lpstr>
      <vt:lpstr>Text dark</vt:lpstr>
      <vt:lpstr>Text light 1</vt:lpstr>
      <vt:lpstr>Text light 2</vt:lpstr>
      <vt:lpstr>Image colour</vt:lpstr>
      <vt:lpstr>Image mono</vt:lpstr>
      <vt:lpstr>Stigma</vt:lpstr>
      <vt:lpstr>Acknowledgement</vt:lpstr>
      <vt:lpstr>Agenda</vt:lpstr>
      <vt:lpstr>Rules of Engagement</vt:lpstr>
      <vt:lpstr>Public Attitudes</vt:lpstr>
      <vt:lpstr>Addressing ATOD stigma in Tasmania</vt:lpstr>
      <vt:lpstr>Addressing ATOD stigma in Tasmania</vt:lpstr>
      <vt:lpstr>Addressing ATOD stigma in Tasmania</vt:lpstr>
      <vt:lpstr>What is stigma?</vt:lpstr>
      <vt:lpstr>So what is stigma?</vt:lpstr>
      <vt:lpstr>Exercise </vt:lpstr>
      <vt:lpstr>BIAS Clusters</vt:lpstr>
      <vt:lpstr>Assumptions of the model</vt:lpstr>
      <vt:lpstr>Discussion</vt:lpstr>
      <vt:lpstr>PowerPoint Presentation</vt:lpstr>
      <vt:lpstr>Implicit Bias</vt:lpstr>
      <vt:lpstr>Stereotype threat</vt:lpstr>
      <vt:lpstr>Where does stigma come from?</vt:lpstr>
      <vt:lpstr>Which leads us to language</vt:lpstr>
      <vt:lpstr>PowerPoint Presentation</vt:lpstr>
      <vt:lpstr>But it is not just about language</vt:lpstr>
      <vt:lpstr>Tasmanian Alcohol, Tobacco and other Drugs Communication Charter</vt:lpstr>
      <vt:lpstr>  A shared commitment to non-stigmatising language, audio and visuals when reporting, communicating or publishing materials in relation to AOD subject matter </vt:lpstr>
      <vt:lpstr>It is not a language guide.  A critical step to galvanise  support, provide advice and provide a framework for accountability</vt:lpstr>
      <vt:lpstr>It was developed collaboratively, embedded in evidence &amp; most importantly with lived experience front &amp; centre   </vt:lpstr>
      <vt:lpstr>Signatories commit to engaging and actively addressing non-compliance of the 7 guidelines within the Charter  </vt:lpstr>
      <vt:lpstr>Accompanied by an Image Guidelines Resource to provide advice on the selection of images   </vt:lpstr>
      <vt:lpstr>Inaugural signatories include the Tasmanian Government, Primary Health Tasmania, AOD service providers and sector allies  </vt:lpstr>
      <vt:lpstr> The Charter has empowered voices &amp; delivered change, which will continue as we increase its reach and amplify its impact    </vt:lpstr>
      <vt:lpstr>So what can we do?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Stigma</dc:title>
  <dc:creator>Daniel Vautin</dc:creator>
  <cp:lastModifiedBy>Eddie Mitts</cp:lastModifiedBy>
  <cp:revision>24</cp:revision>
  <dcterms:created xsi:type="dcterms:W3CDTF">2022-10-18T01:16:09Z</dcterms:created>
  <dcterms:modified xsi:type="dcterms:W3CDTF">2022-12-06T22:51:06Z</dcterms:modified>
  <dc:identifier/>
</cp:coreProperties>
</file>