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 id="2147483847" r:id="rId2"/>
  </p:sldMasterIdLst>
  <p:notesMasterIdLst>
    <p:notesMasterId r:id="rId31"/>
  </p:notesMasterIdLst>
  <p:sldIdLst>
    <p:sldId id="257" r:id="rId3"/>
    <p:sldId id="259" r:id="rId4"/>
    <p:sldId id="260" r:id="rId5"/>
    <p:sldId id="271" r:id="rId6"/>
    <p:sldId id="272" r:id="rId7"/>
    <p:sldId id="269" r:id="rId8"/>
    <p:sldId id="279" r:id="rId9"/>
    <p:sldId id="264" r:id="rId10"/>
    <p:sldId id="273" r:id="rId11"/>
    <p:sldId id="263" r:id="rId12"/>
    <p:sldId id="275" r:id="rId13"/>
    <p:sldId id="278" r:id="rId14"/>
    <p:sldId id="262" r:id="rId15"/>
    <p:sldId id="276" r:id="rId16"/>
    <p:sldId id="267" r:id="rId17"/>
    <p:sldId id="266" r:id="rId18"/>
    <p:sldId id="268" r:id="rId19"/>
    <p:sldId id="4146" r:id="rId20"/>
    <p:sldId id="4137" r:id="rId21"/>
    <p:sldId id="4144" r:id="rId22"/>
    <p:sldId id="3356" r:id="rId23"/>
    <p:sldId id="4138" r:id="rId24"/>
    <p:sldId id="3330" r:id="rId25"/>
    <p:sldId id="277" r:id="rId26"/>
    <p:sldId id="4149" r:id="rId27"/>
    <p:sldId id="4148" r:id="rId28"/>
    <p:sldId id="4121" r:id="rId29"/>
    <p:sldId id="414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5" autoAdjust="0"/>
  </p:normalViewPr>
  <p:slideViewPr>
    <p:cSldViewPr snapToGrid="0">
      <p:cViewPr varScale="1">
        <p:scale>
          <a:sx n="108" d="100"/>
          <a:sy n="108" d="100"/>
        </p:scale>
        <p:origin x="6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0%</c:formatCode>
                <c:ptCount val="1"/>
                <c:pt idx="0">
                  <c:v>0.16</c:v>
                </c:pt>
              </c:numCache>
            </c:numRef>
          </c:val>
          <c:extLst>
            <c:ext xmlns:c16="http://schemas.microsoft.com/office/drawing/2014/chart" uri="{C3380CC4-5D6E-409C-BE32-E72D297353CC}">
              <c16:uniqueId val="{00000000-2B0C-C34A-B4AA-C7D118EF4E96}"/>
            </c:ext>
          </c:extLst>
        </c:ser>
        <c:ser>
          <c:idx val="1"/>
          <c:order val="1"/>
          <c:tx>
            <c:strRef>
              <c:f>Sheet1!$C$1</c:f>
              <c:strCache>
                <c:ptCount val="1"/>
                <c:pt idx="0">
                  <c:v>Series 2</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2B0C-C34A-B4AA-C7D118EF4E96}"/>
              </c:ext>
            </c:extLst>
          </c:dPt>
          <c:cat>
            <c:strRef>
              <c:f>Sheet1!$A$2</c:f>
              <c:strCache>
                <c:ptCount val="1"/>
                <c:pt idx="0">
                  <c:v>Category 1</c:v>
                </c:pt>
              </c:strCache>
            </c:strRef>
          </c:cat>
          <c:val>
            <c:numRef>
              <c:f>Sheet1!$C$2</c:f>
              <c:numCache>
                <c:formatCode>0%</c:formatCode>
                <c:ptCount val="1"/>
                <c:pt idx="0">
                  <c:v>0.16500000000000001</c:v>
                </c:pt>
              </c:numCache>
            </c:numRef>
          </c:val>
          <c:extLst>
            <c:ext xmlns:c16="http://schemas.microsoft.com/office/drawing/2014/chart" uri="{C3380CC4-5D6E-409C-BE32-E72D297353CC}">
              <c16:uniqueId val="{00000003-2B0C-C34A-B4AA-C7D118EF4E96}"/>
            </c:ext>
          </c:extLst>
        </c:ser>
        <c:ser>
          <c:idx val="2"/>
          <c:order val="2"/>
          <c:tx>
            <c:strRef>
              <c:f>Sheet1!$D$1</c:f>
              <c:strCache>
                <c:ptCount val="1"/>
                <c:pt idx="0">
                  <c:v>Series 3</c:v>
                </c:pt>
              </c:strCache>
            </c:strRef>
          </c:tx>
          <c:spPr>
            <a:solidFill>
              <a:schemeClr val="accent5"/>
            </a:solidFill>
            <a:ln>
              <a:noFill/>
            </a:ln>
            <a:effectLst/>
          </c:spPr>
          <c:invertIfNegative val="0"/>
          <c:cat>
            <c:strRef>
              <c:f>Sheet1!$A$2</c:f>
              <c:strCache>
                <c:ptCount val="1"/>
                <c:pt idx="0">
                  <c:v>Category 1</c:v>
                </c:pt>
              </c:strCache>
            </c:strRef>
          </c:cat>
          <c:val>
            <c:numRef>
              <c:f>Sheet1!$D$2</c:f>
              <c:numCache>
                <c:formatCode>0%</c:formatCode>
                <c:ptCount val="1"/>
                <c:pt idx="0">
                  <c:v>0.16500000000000001</c:v>
                </c:pt>
              </c:numCache>
            </c:numRef>
          </c:val>
          <c:extLst>
            <c:ext xmlns:c16="http://schemas.microsoft.com/office/drawing/2014/chart" uri="{C3380CC4-5D6E-409C-BE32-E72D297353CC}">
              <c16:uniqueId val="{00000004-2B0C-C34A-B4AA-C7D118EF4E96}"/>
            </c:ext>
          </c:extLst>
        </c:ser>
        <c:ser>
          <c:idx val="3"/>
          <c:order val="3"/>
          <c:tx>
            <c:strRef>
              <c:f>Sheet1!$E$1</c:f>
              <c:strCache>
                <c:ptCount val="1"/>
                <c:pt idx="0">
                  <c:v>Series 4</c:v>
                </c:pt>
              </c:strCache>
            </c:strRef>
          </c:tx>
          <c:spPr>
            <a:solidFill>
              <a:schemeClr val="accent1">
                <a:lumMod val="60000"/>
              </a:schemeClr>
            </a:solidFill>
            <a:ln>
              <a:noFill/>
            </a:ln>
            <a:effectLst/>
          </c:spPr>
          <c:invertIfNegative val="0"/>
          <c:cat>
            <c:strRef>
              <c:f>Sheet1!$A$2</c:f>
              <c:strCache>
                <c:ptCount val="1"/>
                <c:pt idx="0">
                  <c:v>Category 1</c:v>
                </c:pt>
              </c:strCache>
            </c:strRef>
          </c:cat>
          <c:val>
            <c:numRef>
              <c:f>Sheet1!$E$2</c:f>
              <c:numCache>
                <c:formatCode>0%</c:formatCode>
                <c:ptCount val="1"/>
                <c:pt idx="0">
                  <c:v>0.17</c:v>
                </c:pt>
              </c:numCache>
            </c:numRef>
          </c:val>
          <c:extLst>
            <c:ext xmlns:c16="http://schemas.microsoft.com/office/drawing/2014/chart" uri="{C3380CC4-5D6E-409C-BE32-E72D297353CC}">
              <c16:uniqueId val="{00000005-2B0C-C34A-B4AA-C7D118EF4E96}"/>
            </c:ext>
          </c:extLst>
        </c:ser>
        <c:ser>
          <c:idx val="4"/>
          <c:order val="4"/>
          <c:tx>
            <c:strRef>
              <c:f>Sheet1!$F$1</c:f>
              <c:strCache>
                <c:ptCount val="1"/>
                <c:pt idx="0">
                  <c:v>Series 5</c:v>
                </c:pt>
              </c:strCache>
            </c:strRef>
          </c:tx>
          <c:spPr>
            <a:solidFill>
              <a:schemeClr val="accent3">
                <a:lumMod val="60000"/>
              </a:schemeClr>
            </a:solidFill>
            <a:ln>
              <a:noFill/>
            </a:ln>
            <a:effectLst/>
          </c:spPr>
          <c:invertIfNegative val="0"/>
          <c:cat>
            <c:strRef>
              <c:f>Sheet1!$A$2</c:f>
              <c:strCache>
                <c:ptCount val="1"/>
                <c:pt idx="0">
                  <c:v>Category 1</c:v>
                </c:pt>
              </c:strCache>
            </c:strRef>
          </c:cat>
          <c:val>
            <c:numRef>
              <c:f>Sheet1!$F$2</c:f>
              <c:numCache>
                <c:formatCode>0%</c:formatCode>
                <c:ptCount val="1"/>
                <c:pt idx="0">
                  <c:v>0.16</c:v>
                </c:pt>
              </c:numCache>
            </c:numRef>
          </c:val>
          <c:extLst>
            <c:ext xmlns:c16="http://schemas.microsoft.com/office/drawing/2014/chart" uri="{C3380CC4-5D6E-409C-BE32-E72D297353CC}">
              <c16:uniqueId val="{00000002-060B-4B1B-ABAB-AA665AA7B391}"/>
            </c:ext>
          </c:extLst>
        </c:ser>
        <c:ser>
          <c:idx val="5"/>
          <c:order val="5"/>
          <c:tx>
            <c:strRef>
              <c:f>Sheet1!$G$1</c:f>
              <c:strCache>
                <c:ptCount val="1"/>
                <c:pt idx="0">
                  <c:v>Series 6</c:v>
                </c:pt>
              </c:strCache>
            </c:strRef>
          </c:tx>
          <c:spPr>
            <a:solidFill>
              <a:schemeClr val="accent5">
                <a:lumMod val="60000"/>
              </a:schemeClr>
            </a:solidFill>
            <a:ln>
              <a:noFill/>
            </a:ln>
            <a:effectLst/>
          </c:spPr>
          <c:invertIfNegative val="0"/>
          <c:cat>
            <c:strRef>
              <c:f>Sheet1!$A$2</c:f>
              <c:strCache>
                <c:ptCount val="1"/>
                <c:pt idx="0">
                  <c:v>Category 1</c:v>
                </c:pt>
              </c:strCache>
            </c:strRef>
          </c:cat>
          <c:val>
            <c:numRef>
              <c:f>Sheet1!$G$2</c:f>
              <c:numCache>
                <c:formatCode>0%</c:formatCode>
                <c:ptCount val="1"/>
                <c:pt idx="0">
                  <c:v>0.16</c:v>
                </c:pt>
              </c:numCache>
            </c:numRef>
          </c:val>
          <c:extLst>
            <c:ext xmlns:c16="http://schemas.microsoft.com/office/drawing/2014/chart" uri="{C3380CC4-5D6E-409C-BE32-E72D297353CC}">
              <c16:uniqueId val="{00000003-060B-4B1B-ABAB-AA665AA7B391}"/>
            </c:ext>
          </c:extLst>
        </c:ser>
        <c:dLbls>
          <c:showLegendKey val="0"/>
          <c:showVal val="0"/>
          <c:showCatName val="0"/>
          <c:showSerName val="0"/>
          <c:showPercent val="0"/>
          <c:showBubbleSize val="0"/>
        </c:dLbls>
        <c:gapWidth val="0"/>
        <c:overlap val="100"/>
        <c:axId val="568590160"/>
        <c:axId val="568590560"/>
      </c:barChart>
      <c:catAx>
        <c:axId val="568590160"/>
        <c:scaling>
          <c:orientation val="minMax"/>
        </c:scaling>
        <c:delete val="1"/>
        <c:axPos val="b"/>
        <c:numFmt formatCode="General" sourceLinked="1"/>
        <c:majorTickMark val="none"/>
        <c:minorTickMark val="none"/>
        <c:tickLblPos val="nextTo"/>
        <c:crossAx val="568590560"/>
        <c:crosses val="autoZero"/>
        <c:auto val="1"/>
        <c:lblAlgn val="ctr"/>
        <c:lblOffset val="100"/>
        <c:noMultiLvlLbl val="0"/>
      </c:catAx>
      <c:valAx>
        <c:axId val="568590560"/>
        <c:scaling>
          <c:orientation val="minMax"/>
        </c:scaling>
        <c:delete val="1"/>
        <c:axPos val="l"/>
        <c:numFmt formatCode="0%" sourceLinked="1"/>
        <c:majorTickMark val="none"/>
        <c:minorTickMark val="none"/>
        <c:tickLblPos val="nextTo"/>
        <c:crossAx val="56859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400" b="1" i="0" spc="-290" baseline="0">
          <a:solidFill>
            <a:schemeClr val="bg1"/>
          </a:solidFill>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8225D-819D-4DC9-8B38-89EB2E44AB51}"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EEF40F9-423E-47F2-B13A-F3048E0A4013}">
      <dgm:prSet custT="1"/>
      <dgm:spPr/>
      <dgm:t>
        <a:bodyPr/>
        <a:lstStyle/>
        <a:p>
          <a:r>
            <a:rPr lang="en-US" sz="2000" b="1" dirty="0"/>
            <a:t>Module 1</a:t>
          </a:r>
        </a:p>
        <a:p>
          <a:r>
            <a:rPr lang="en-US" sz="2000" b="1" dirty="0"/>
            <a:t>CAHMA policies and procedures</a:t>
          </a:r>
          <a:endParaRPr lang="en-US" sz="2000" dirty="0"/>
        </a:p>
      </dgm:t>
    </dgm:pt>
    <dgm:pt modelId="{390BE591-B242-47EE-89F9-ABD370948A05}" type="parTrans" cxnId="{658CED81-FD93-4883-9718-185906C08CAA}">
      <dgm:prSet/>
      <dgm:spPr/>
      <dgm:t>
        <a:bodyPr/>
        <a:lstStyle/>
        <a:p>
          <a:endParaRPr lang="en-US"/>
        </a:p>
      </dgm:t>
    </dgm:pt>
    <dgm:pt modelId="{2791A43B-2D9A-40BF-A11E-F8DBB94FA546}" type="sibTrans" cxnId="{658CED81-FD93-4883-9718-185906C08CAA}">
      <dgm:prSet/>
      <dgm:spPr/>
      <dgm:t>
        <a:bodyPr/>
        <a:lstStyle/>
        <a:p>
          <a:endParaRPr lang="en-US"/>
        </a:p>
      </dgm:t>
    </dgm:pt>
    <dgm:pt modelId="{9E496DFB-ADDC-4E0B-AD86-8A46F1E54EB8}">
      <dgm:prSet custT="1"/>
      <dgm:spPr/>
      <dgm:t>
        <a:bodyPr/>
        <a:lstStyle/>
        <a:p>
          <a:r>
            <a:rPr lang="en-US" sz="2000" b="1" dirty="0"/>
            <a:t>Module 2</a:t>
          </a:r>
        </a:p>
        <a:p>
          <a:r>
            <a:rPr lang="en-US" sz="2000" b="1" dirty="0"/>
            <a:t>Practical tasks</a:t>
          </a:r>
          <a:endParaRPr lang="en-US" sz="2000" dirty="0"/>
        </a:p>
      </dgm:t>
    </dgm:pt>
    <dgm:pt modelId="{CAE75F29-7FBE-448D-99D4-D7A78E972099}" type="parTrans" cxnId="{E38679C7-3F2E-4BB5-B634-C04E0D04FA23}">
      <dgm:prSet/>
      <dgm:spPr/>
      <dgm:t>
        <a:bodyPr/>
        <a:lstStyle/>
        <a:p>
          <a:endParaRPr lang="en-US"/>
        </a:p>
      </dgm:t>
    </dgm:pt>
    <dgm:pt modelId="{8417DE24-B4F7-44EF-AB4D-2DA3631BDBAC}" type="sibTrans" cxnId="{E38679C7-3F2E-4BB5-B634-C04E0D04FA23}">
      <dgm:prSet/>
      <dgm:spPr/>
      <dgm:t>
        <a:bodyPr/>
        <a:lstStyle/>
        <a:p>
          <a:endParaRPr lang="en-US"/>
        </a:p>
      </dgm:t>
    </dgm:pt>
    <dgm:pt modelId="{EA3AECCF-BC69-4F37-A4F1-0A692A4BC6D7}">
      <dgm:prSet custT="1"/>
      <dgm:spPr/>
      <dgm:t>
        <a:bodyPr/>
        <a:lstStyle/>
        <a:p>
          <a:r>
            <a:rPr lang="en-US" sz="1400" b="1" dirty="0"/>
            <a:t>Module 3 </a:t>
          </a:r>
        </a:p>
        <a:p>
          <a:r>
            <a:rPr lang="en-US" sz="1400" b="1" dirty="0"/>
            <a:t>Harm reduction (history, theoretical framework, peer education, person centered care, </a:t>
          </a:r>
          <a:endParaRPr lang="en-US" sz="1400" dirty="0"/>
        </a:p>
      </dgm:t>
    </dgm:pt>
    <dgm:pt modelId="{02A3D915-503A-4A5D-B944-95CB2CB155C4}" type="parTrans" cxnId="{492F1AFE-3082-42A6-94E7-7BCAE5F4BA0A}">
      <dgm:prSet/>
      <dgm:spPr/>
      <dgm:t>
        <a:bodyPr/>
        <a:lstStyle/>
        <a:p>
          <a:endParaRPr lang="en-US"/>
        </a:p>
      </dgm:t>
    </dgm:pt>
    <dgm:pt modelId="{A1791EDF-D5D5-445B-92B5-6659FA4C9BC8}" type="sibTrans" cxnId="{492F1AFE-3082-42A6-94E7-7BCAE5F4BA0A}">
      <dgm:prSet/>
      <dgm:spPr/>
      <dgm:t>
        <a:bodyPr/>
        <a:lstStyle/>
        <a:p>
          <a:endParaRPr lang="en-US"/>
        </a:p>
      </dgm:t>
    </dgm:pt>
    <dgm:pt modelId="{8BA0F2F1-DD43-4ADC-AB2D-8A56903CD1AC}">
      <dgm:prSet/>
      <dgm:spPr/>
      <dgm:t>
        <a:bodyPr/>
        <a:lstStyle/>
        <a:p>
          <a:r>
            <a:rPr lang="en-US" b="1" dirty="0"/>
            <a:t>Module 4</a:t>
          </a:r>
        </a:p>
        <a:p>
          <a:r>
            <a:rPr lang="en-US" b="1" dirty="0"/>
            <a:t>CAHMA projects</a:t>
          </a:r>
        </a:p>
        <a:p>
          <a:r>
            <a:rPr lang="en-US" b="1" dirty="0"/>
            <a:t>CAHMA model of care  </a:t>
          </a:r>
          <a:endParaRPr lang="en-US" dirty="0"/>
        </a:p>
      </dgm:t>
    </dgm:pt>
    <dgm:pt modelId="{5175EA86-EC5D-4E06-A2D9-D0836AFF569C}" type="parTrans" cxnId="{E78AB6C5-FC00-48B2-AE5F-FF8F620D5840}">
      <dgm:prSet/>
      <dgm:spPr/>
      <dgm:t>
        <a:bodyPr/>
        <a:lstStyle/>
        <a:p>
          <a:endParaRPr lang="en-US"/>
        </a:p>
      </dgm:t>
    </dgm:pt>
    <dgm:pt modelId="{3C07C822-AB34-4BCA-8CF4-CCAEDDA5CA4B}" type="sibTrans" cxnId="{E78AB6C5-FC00-48B2-AE5F-FF8F620D5840}">
      <dgm:prSet/>
      <dgm:spPr/>
      <dgm:t>
        <a:bodyPr/>
        <a:lstStyle/>
        <a:p>
          <a:endParaRPr lang="en-US"/>
        </a:p>
      </dgm:t>
    </dgm:pt>
    <dgm:pt modelId="{0C0BD3DA-AFE8-426B-96D1-A8B3A1347EF6}">
      <dgm:prSet/>
      <dgm:spPr/>
      <dgm:t>
        <a:bodyPr/>
        <a:lstStyle/>
        <a:p>
          <a:r>
            <a:rPr lang="en-US" b="1" dirty="0"/>
            <a:t>Module 5</a:t>
          </a:r>
        </a:p>
        <a:p>
          <a:r>
            <a:rPr lang="en-US" b="1" dirty="0"/>
            <a:t>CAHMA partnerships</a:t>
          </a:r>
          <a:endParaRPr lang="en-US" dirty="0"/>
        </a:p>
      </dgm:t>
    </dgm:pt>
    <dgm:pt modelId="{5AC81EE6-3387-4E06-A3FA-0C3D613BF345}" type="parTrans" cxnId="{BD7A5C7F-EE4C-40EB-820E-C566756E9A9A}">
      <dgm:prSet/>
      <dgm:spPr/>
      <dgm:t>
        <a:bodyPr/>
        <a:lstStyle/>
        <a:p>
          <a:endParaRPr lang="en-US"/>
        </a:p>
      </dgm:t>
    </dgm:pt>
    <dgm:pt modelId="{5E645A63-8C58-4EE1-BE77-E3339FCE01FD}" type="sibTrans" cxnId="{BD7A5C7F-EE4C-40EB-820E-C566756E9A9A}">
      <dgm:prSet/>
      <dgm:spPr/>
      <dgm:t>
        <a:bodyPr/>
        <a:lstStyle/>
        <a:p>
          <a:endParaRPr lang="en-US"/>
        </a:p>
      </dgm:t>
    </dgm:pt>
    <dgm:pt modelId="{1227458C-3651-4430-BC3B-8CB2DBE58BFE}" type="pres">
      <dgm:prSet presAssocID="{C128225D-819D-4DC9-8B38-89EB2E44AB51}" presName="Name0" presStyleCnt="0">
        <dgm:presLayoutVars>
          <dgm:dir/>
          <dgm:resizeHandles val="exact"/>
        </dgm:presLayoutVars>
      </dgm:prSet>
      <dgm:spPr/>
    </dgm:pt>
    <dgm:pt modelId="{ECC95328-E0CB-4EDB-8C96-0723F34431DC}" type="pres">
      <dgm:prSet presAssocID="{DEEF40F9-423E-47F2-B13A-F3048E0A4013}" presName="node" presStyleLbl="node1" presStyleIdx="0" presStyleCnt="9" custScaleX="122291" custLinFactX="-156793" custLinFactNeighborX="-200000" custLinFactNeighborY="-3494">
        <dgm:presLayoutVars>
          <dgm:bulletEnabled val="1"/>
        </dgm:presLayoutVars>
      </dgm:prSet>
      <dgm:spPr/>
    </dgm:pt>
    <dgm:pt modelId="{0D002ED7-3C8F-4966-89DC-449F8702581E}" type="pres">
      <dgm:prSet presAssocID="{2791A43B-2D9A-40BF-A11E-F8DBB94FA546}" presName="sibTransSpacerBeforeConnector" presStyleCnt="0"/>
      <dgm:spPr/>
    </dgm:pt>
    <dgm:pt modelId="{E5B2044B-D0FF-4940-81BD-EC368A7D9D7C}" type="pres">
      <dgm:prSet presAssocID="{2791A43B-2D9A-40BF-A11E-F8DBB94FA546}" presName="sibTrans" presStyleLbl="node1" presStyleIdx="1" presStyleCnt="9"/>
      <dgm:spPr/>
    </dgm:pt>
    <dgm:pt modelId="{FFB44470-FC47-4C34-AF17-0CBC613B11FA}" type="pres">
      <dgm:prSet presAssocID="{2791A43B-2D9A-40BF-A11E-F8DBB94FA546}" presName="sibTransSpacerAfterConnector" presStyleCnt="0"/>
      <dgm:spPr/>
    </dgm:pt>
    <dgm:pt modelId="{87B1EA4D-7476-42F6-AD28-AD424D8F9BC3}" type="pres">
      <dgm:prSet presAssocID="{9E496DFB-ADDC-4E0B-AD86-8A46F1E54EB8}" presName="node" presStyleLbl="node1" presStyleIdx="2" presStyleCnt="9">
        <dgm:presLayoutVars>
          <dgm:bulletEnabled val="1"/>
        </dgm:presLayoutVars>
      </dgm:prSet>
      <dgm:spPr/>
    </dgm:pt>
    <dgm:pt modelId="{E3186A89-AC45-45F2-8AD2-4389DC56B9B2}" type="pres">
      <dgm:prSet presAssocID="{8417DE24-B4F7-44EF-AB4D-2DA3631BDBAC}" presName="sibTransSpacerBeforeConnector" presStyleCnt="0"/>
      <dgm:spPr/>
    </dgm:pt>
    <dgm:pt modelId="{CCA128BA-9EF1-41B2-B441-4DA21B9C834E}" type="pres">
      <dgm:prSet presAssocID="{8417DE24-B4F7-44EF-AB4D-2DA3631BDBAC}" presName="sibTrans" presStyleLbl="node1" presStyleIdx="3" presStyleCnt="9"/>
      <dgm:spPr/>
    </dgm:pt>
    <dgm:pt modelId="{501E16B3-2447-462D-A547-26501C93A9A6}" type="pres">
      <dgm:prSet presAssocID="{8417DE24-B4F7-44EF-AB4D-2DA3631BDBAC}" presName="sibTransSpacerAfterConnector" presStyleCnt="0"/>
      <dgm:spPr/>
    </dgm:pt>
    <dgm:pt modelId="{1C69C112-F17F-4D43-805E-5BB877793DEF}" type="pres">
      <dgm:prSet presAssocID="{EA3AECCF-BC69-4F37-A4F1-0A692A4BC6D7}" presName="node" presStyleLbl="node1" presStyleIdx="4" presStyleCnt="9" custScaleX="147895">
        <dgm:presLayoutVars>
          <dgm:bulletEnabled val="1"/>
        </dgm:presLayoutVars>
      </dgm:prSet>
      <dgm:spPr/>
    </dgm:pt>
    <dgm:pt modelId="{8608DD79-30AE-4DD1-A337-A64CD3273443}" type="pres">
      <dgm:prSet presAssocID="{A1791EDF-D5D5-445B-92B5-6659FA4C9BC8}" presName="sibTransSpacerBeforeConnector" presStyleCnt="0"/>
      <dgm:spPr/>
    </dgm:pt>
    <dgm:pt modelId="{21014529-9562-494B-AB77-D5CB1C464EEA}" type="pres">
      <dgm:prSet presAssocID="{A1791EDF-D5D5-445B-92B5-6659FA4C9BC8}" presName="sibTrans" presStyleLbl="node1" presStyleIdx="5" presStyleCnt="9"/>
      <dgm:spPr/>
    </dgm:pt>
    <dgm:pt modelId="{8538C40E-FC03-49E5-B107-9496A0B4585E}" type="pres">
      <dgm:prSet presAssocID="{A1791EDF-D5D5-445B-92B5-6659FA4C9BC8}" presName="sibTransSpacerAfterConnector" presStyleCnt="0"/>
      <dgm:spPr/>
    </dgm:pt>
    <dgm:pt modelId="{641627D0-7FE4-4422-A2CE-056049729B6F}" type="pres">
      <dgm:prSet presAssocID="{8BA0F2F1-DD43-4ADC-AB2D-8A56903CD1AC}" presName="node" presStyleLbl="node1" presStyleIdx="6" presStyleCnt="9" custScaleX="132536">
        <dgm:presLayoutVars>
          <dgm:bulletEnabled val="1"/>
        </dgm:presLayoutVars>
      </dgm:prSet>
      <dgm:spPr/>
    </dgm:pt>
    <dgm:pt modelId="{F740D1A8-095C-440D-B5D7-30E33DB197B8}" type="pres">
      <dgm:prSet presAssocID="{3C07C822-AB34-4BCA-8CF4-CCAEDDA5CA4B}" presName="sibTransSpacerBeforeConnector" presStyleCnt="0"/>
      <dgm:spPr/>
    </dgm:pt>
    <dgm:pt modelId="{A08CDCC1-498E-4F96-A4CB-A1B4FADE9B60}" type="pres">
      <dgm:prSet presAssocID="{3C07C822-AB34-4BCA-8CF4-CCAEDDA5CA4B}" presName="sibTrans" presStyleLbl="node1" presStyleIdx="7" presStyleCnt="9"/>
      <dgm:spPr/>
    </dgm:pt>
    <dgm:pt modelId="{97C4E960-8673-494F-B3AA-FADE0DECB913}" type="pres">
      <dgm:prSet presAssocID="{3C07C822-AB34-4BCA-8CF4-CCAEDDA5CA4B}" presName="sibTransSpacerAfterConnector" presStyleCnt="0"/>
      <dgm:spPr/>
    </dgm:pt>
    <dgm:pt modelId="{7380AF97-F9A8-4F8E-8F15-BD872E5387CC}" type="pres">
      <dgm:prSet presAssocID="{0C0BD3DA-AFE8-426B-96D1-A8B3A1347EF6}" presName="node" presStyleLbl="node1" presStyleIdx="8" presStyleCnt="9" custScaleX="120402">
        <dgm:presLayoutVars>
          <dgm:bulletEnabled val="1"/>
        </dgm:presLayoutVars>
      </dgm:prSet>
      <dgm:spPr/>
    </dgm:pt>
  </dgm:ptLst>
  <dgm:cxnLst>
    <dgm:cxn modelId="{728FE42A-6BDD-4D19-8C1F-BDE899D6B778}" type="presOf" srcId="{9E496DFB-ADDC-4E0B-AD86-8A46F1E54EB8}" destId="{87B1EA4D-7476-42F6-AD28-AD424D8F9BC3}" srcOrd="0" destOrd="0" presId="urn:microsoft.com/office/officeart/2016/7/layout/BasicProcessNew"/>
    <dgm:cxn modelId="{A96B8649-7AFB-4322-ACF0-A70F77EF5265}" type="presOf" srcId="{2791A43B-2D9A-40BF-A11E-F8DBB94FA546}" destId="{E5B2044B-D0FF-4940-81BD-EC368A7D9D7C}" srcOrd="0" destOrd="0" presId="urn:microsoft.com/office/officeart/2016/7/layout/BasicProcessNew"/>
    <dgm:cxn modelId="{C575AA6C-B62E-43EF-A06C-6A84DFD5057C}" type="presOf" srcId="{3C07C822-AB34-4BCA-8CF4-CCAEDDA5CA4B}" destId="{A08CDCC1-498E-4F96-A4CB-A1B4FADE9B60}" srcOrd="0" destOrd="0" presId="urn:microsoft.com/office/officeart/2016/7/layout/BasicProcessNew"/>
    <dgm:cxn modelId="{6619AA7A-4C78-4848-A091-5835B60C3449}" type="presOf" srcId="{8417DE24-B4F7-44EF-AB4D-2DA3631BDBAC}" destId="{CCA128BA-9EF1-41B2-B441-4DA21B9C834E}" srcOrd="0" destOrd="0" presId="urn:microsoft.com/office/officeart/2016/7/layout/BasicProcessNew"/>
    <dgm:cxn modelId="{BD7A5C7F-EE4C-40EB-820E-C566756E9A9A}" srcId="{C128225D-819D-4DC9-8B38-89EB2E44AB51}" destId="{0C0BD3DA-AFE8-426B-96D1-A8B3A1347EF6}" srcOrd="4" destOrd="0" parTransId="{5AC81EE6-3387-4E06-A3FA-0C3D613BF345}" sibTransId="{5E645A63-8C58-4EE1-BE77-E3339FCE01FD}"/>
    <dgm:cxn modelId="{658CED81-FD93-4883-9718-185906C08CAA}" srcId="{C128225D-819D-4DC9-8B38-89EB2E44AB51}" destId="{DEEF40F9-423E-47F2-B13A-F3048E0A4013}" srcOrd="0" destOrd="0" parTransId="{390BE591-B242-47EE-89F9-ABD370948A05}" sibTransId="{2791A43B-2D9A-40BF-A11E-F8DBB94FA546}"/>
    <dgm:cxn modelId="{2893169C-76B3-4C8F-B1C9-4A288FFDEAD5}" type="presOf" srcId="{DEEF40F9-423E-47F2-B13A-F3048E0A4013}" destId="{ECC95328-E0CB-4EDB-8C96-0723F34431DC}" srcOrd="0" destOrd="0" presId="urn:microsoft.com/office/officeart/2016/7/layout/BasicProcessNew"/>
    <dgm:cxn modelId="{90C022B6-44DE-472A-B73F-901A212A06E6}" type="presOf" srcId="{EA3AECCF-BC69-4F37-A4F1-0A692A4BC6D7}" destId="{1C69C112-F17F-4D43-805E-5BB877793DEF}" srcOrd="0" destOrd="0" presId="urn:microsoft.com/office/officeart/2016/7/layout/BasicProcessNew"/>
    <dgm:cxn modelId="{F3B78EB7-1A1C-4231-868E-9EE81EC66A4A}" type="presOf" srcId="{C128225D-819D-4DC9-8B38-89EB2E44AB51}" destId="{1227458C-3651-4430-BC3B-8CB2DBE58BFE}" srcOrd="0" destOrd="0" presId="urn:microsoft.com/office/officeart/2016/7/layout/BasicProcessNew"/>
    <dgm:cxn modelId="{E78AB6C5-FC00-48B2-AE5F-FF8F620D5840}" srcId="{C128225D-819D-4DC9-8B38-89EB2E44AB51}" destId="{8BA0F2F1-DD43-4ADC-AB2D-8A56903CD1AC}" srcOrd="3" destOrd="0" parTransId="{5175EA86-EC5D-4E06-A2D9-D0836AFF569C}" sibTransId="{3C07C822-AB34-4BCA-8CF4-CCAEDDA5CA4B}"/>
    <dgm:cxn modelId="{E38679C7-3F2E-4BB5-B634-C04E0D04FA23}" srcId="{C128225D-819D-4DC9-8B38-89EB2E44AB51}" destId="{9E496DFB-ADDC-4E0B-AD86-8A46F1E54EB8}" srcOrd="1" destOrd="0" parTransId="{CAE75F29-7FBE-448D-99D4-D7A78E972099}" sibTransId="{8417DE24-B4F7-44EF-AB4D-2DA3631BDBAC}"/>
    <dgm:cxn modelId="{817D7ACC-30FD-41FC-9479-869348746CBE}" type="presOf" srcId="{0C0BD3DA-AFE8-426B-96D1-A8B3A1347EF6}" destId="{7380AF97-F9A8-4F8E-8F15-BD872E5387CC}" srcOrd="0" destOrd="0" presId="urn:microsoft.com/office/officeart/2016/7/layout/BasicProcessNew"/>
    <dgm:cxn modelId="{D02208E7-4378-4781-86DB-81291833F30F}" type="presOf" srcId="{A1791EDF-D5D5-445B-92B5-6659FA4C9BC8}" destId="{21014529-9562-494B-AB77-D5CB1C464EEA}" srcOrd="0" destOrd="0" presId="urn:microsoft.com/office/officeart/2016/7/layout/BasicProcessNew"/>
    <dgm:cxn modelId="{CA360EE9-5E83-434C-8EDD-98A0D5D1C720}" type="presOf" srcId="{8BA0F2F1-DD43-4ADC-AB2D-8A56903CD1AC}" destId="{641627D0-7FE4-4422-A2CE-056049729B6F}" srcOrd="0" destOrd="0" presId="urn:microsoft.com/office/officeart/2016/7/layout/BasicProcessNew"/>
    <dgm:cxn modelId="{492F1AFE-3082-42A6-94E7-7BCAE5F4BA0A}" srcId="{C128225D-819D-4DC9-8B38-89EB2E44AB51}" destId="{EA3AECCF-BC69-4F37-A4F1-0A692A4BC6D7}" srcOrd="2" destOrd="0" parTransId="{02A3D915-503A-4A5D-B944-95CB2CB155C4}" sibTransId="{A1791EDF-D5D5-445B-92B5-6659FA4C9BC8}"/>
    <dgm:cxn modelId="{F5C14B8F-ACCC-43F5-AE05-3C5D07ABD3E7}" type="presParOf" srcId="{1227458C-3651-4430-BC3B-8CB2DBE58BFE}" destId="{ECC95328-E0CB-4EDB-8C96-0723F34431DC}" srcOrd="0" destOrd="0" presId="urn:microsoft.com/office/officeart/2016/7/layout/BasicProcessNew"/>
    <dgm:cxn modelId="{F35A95D5-7ECC-4871-A4E5-D5DB51F86A31}" type="presParOf" srcId="{1227458C-3651-4430-BC3B-8CB2DBE58BFE}" destId="{0D002ED7-3C8F-4966-89DC-449F8702581E}" srcOrd="1" destOrd="0" presId="urn:microsoft.com/office/officeart/2016/7/layout/BasicProcessNew"/>
    <dgm:cxn modelId="{A0356D3F-59A3-4B5C-8EE6-0601E26411DD}" type="presParOf" srcId="{1227458C-3651-4430-BC3B-8CB2DBE58BFE}" destId="{E5B2044B-D0FF-4940-81BD-EC368A7D9D7C}" srcOrd="2" destOrd="0" presId="urn:microsoft.com/office/officeart/2016/7/layout/BasicProcessNew"/>
    <dgm:cxn modelId="{3A206340-7359-435A-ABA7-26D357BFF043}" type="presParOf" srcId="{1227458C-3651-4430-BC3B-8CB2DBE58BFE}" destId="{FFB44470-FC47-4C34-AF17-0CBC613B11FA}" srcOrd="3" destOrd="0" presId="urn:microsoft.com/office/officeart/2016/7/layout/BasicProcessNew"/>
    <dgm:cxn modelId="{03EEB995-D10D-4C85-98CB-07D2180822C6}" type="presParOf" srcId="{1227458C-3651-4430-BC3B-8CB2DBE58BFE}" destId="{87B1EA4D-7476-42F6-AD28-AD424D8F9BC3}" srcOrd="4" destOrd="0" presId="urn:microsoft.com/office/officeart/2016/7/layout/BasicProcessNew"/>
    <dgm:cxn modelId="{6F450DE1-18B9-4FC0-BE26-E21F0ECF7C58}" type="presParOf" srcId="{1227458C-3651-4430-BC3B-8CB2DBE58BFE}" destId="{E3186A89-AC45-45F2-8AD2-4389DC56B9B2}" srcOrd="5" destOrd="0" presId="urn:microsoft.com/office/officeart/2016/7/layout/BasicProcessNew"/>
    <dgm:cxn modelId="{4F933DA2-BB16-487A-B201-7906FFB38874}" type="presParOf" srcId="{1227458C-3651-4430-BC3B-8CB2DBE58BFE}" destId="{CCA128BA-9EF1-41B2-B441-4DA21B9C834E}" srcOrd="6" destOrd="0" presId="urn:microsoft.com/office/officeart/2016/7/layout/BasicProcessNew"/>
    <dgm:cxn modelId="{09719D12-5CAF-4DF0-86F8-A7C45731BECE}" type="presParOf" srcId="{1227458C-3651-4430-BC3B-8CB2DBE58BFE}" destId="{501E16B3-2447-462D-A547-26501C93A9A6}" srcOrd="7" destOrd="0" presId="urn:microsoft.com/office/officeart/2016/7/layout/BasicProcessNew"/>
    <dgm:cxn modelId="{FE12F5B8-D9C7-4C2F-8EB9-86029E43FD9A}" type="presParOf" srcId="{1227458C-3651-4430-BC3B-8CB2DBE58BFE}" destId="{1C69C112-F17F-4D43-805E-5BB877793DEF}" srcOrd="8" destOrd="0" presId="urn:microsoft.com/office/officeart/2016/7/layout/BasicProcessNew"/>
    <dgm:cxn modelId="{93BB9806-8478-42E4-9164-28AA4AF16A8E}" type="presParOf" srcId="{1227458C-3651-4430-BC3B-8CB2DBE58BFE}" destId="{8608DD79-30AE-4DD1-A337-A64CD3273443}" srcOrd="9" destOrd="0" presId="urn:microsoft.com/office/officeart/2016/7/layout/BasicProcessNew"/>
    <dgm:cxn modelId="{C44ADB86-9675-4CAB-A3BE-B867BEB2EBC7}" type="presParOf" srcId="{1227458C-3651-4430-BC3B-8CB2DBE58BFE}" destId="{21014529-9562-494B-AB77-D5CB1C464EEA}" srcOrd="10" destOrd="0" presId="urn:microsoft.com/office/officeart/2016/7/layout/BasicProcessNew"/>
    <dgm:cxn modelId="{B7DDA70B-ADC8-4BCF-94D0-FC4AD1CE588B}" type="presParOf" srcId="{1227458C-3651-4430-BC3B-8CB2DBE58BFE}" destId="{8538C40E-FC03-49E5-B107-9496A0B4585E}" srcOrd="11" destOrd="0" presId="urn:microsoft.com/office/officeart/2016/7/layout/BasicProcessNew"/>
    <dgm:cxn modelId="{3912C1FC-E57C-49AC-9B92-4013BDCF9689}" type="presParOf" srcId="{1227458C-3651-4430-BC3B-8CB2DBE58BFE}" destId="{641627D0-7FE4-4422-A2CE-056049729B6F}" srcOrd="12" destOrd="0" presId="urn:microsoft.com/office/officeart/2016/7/layout/BasicProcessNew"/>
    <dgm:cxn modelId="{5678F5B4-5279-45DF-8B77-DD72C3807110}" type="presParOf" srcId="{1227458C-3651-4430-BC3B-8CB2DBE58BFE}" destId="{F740D1A8-095C-440D-B5D7-30E33DB197B8}" srcOrd="13" destOrd="0" presId="urn:microsoft.com/office/officeart/2016/7/layout/BasicProcessNew"/>
    <dgm:cxn modelId="{12DC9FED-8F6A-4D12-86E7-7ABB56C744DC}" type="presParOf" srcId="{1227458C-3651-4430-BC3B-8CB2DBE58BFE}" destId="{A08CDCC1-498E-4F96-A4CB-A1B4FADE9B60}" srcOrd="14" destOrd="0" presId="urn:microsoft.com/office/officeart/2016/7/layout/BasicProcessNew"/>
    <dgm:cxn modelId="{90F47421-48C0-4663-967A-F599413C2E10}" type="presParOf" srcId="{1227458C-3651-4430-BC3B-8CB2DBE58BFE}" destId="{97C4E960-8673-494F-B3AA-FADE0DECB913}" srcOrd="15" destOrd="0" presId="urn:microsoft.com/office/officeart/2016/7/layout/BasicProcessNew"/>
    <dgm:cxn modelId="{5200FCEF-018D-4C32-B8CD-72816CF212CA}" type="presParOf" srcId="{1227458C-3651-4430-BC3B-8CB2DBE58BFE}" destId="{7380AF97-F9A8-4F8E-8F15-BD872E5387CC}" srcOrd="16" destOrd="0" presId="urn:microsoft.com/office/officeart/2016/7/layout/BasicProcessNew"/>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95328-E0CB-4EDB-8C96-0723F34431DC}">
      <dsp:nvSpPr>
        <dsp:cNvPr id="0" name=""/>
        <dsp:cNvSpPr/>
      </dsp:nvSpPr>
      <dsp:spPr>
        <a:xfrm>
          <a:off x="0" y="534169"/>
          <a:ext cx="1706783" cy="17611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Module 1</a:t>
          </a:r>
        </a:p>
        <a:p>
          <a:pPr marL="0" lvl="0" indent="0" algn="ctr" defTabSz="889000">
            <a:lnSpc>
              <a:spcPct val="90000"/>
            </a:lnSpc>
            <a:spcBef>
              <a:spcPct val="0"/>
            </a:spcBef>
            <a:spcAft>
              <a:spcPct val="35000"/>
            </a:spcAft>
            <a:buNone/>
          </a:pPr>
          <a:r>
            <a:rPr lang="en-US" sz="2000" b="1" kern="1200" dirty="0"/>
            <a:t>CAHMA policies and procedures</a:t>
          </a:r>
          <a:endParaRPr lang="en-US" sz="2000" kern="1200" dirty="0"/>
        </a:p>
      </dsp:txBody>
      <dsp:txXfrm>
        <a:off x="0" y="534169"/>
        <a:ext cx="1706783" cy="1761192"/>
      </dsp:txXfrm>
    </dsp:sp>
    <dsp:sp modelId="{E5B2044B-D0FF-4940-81BD-EC368A7D9D7C}">
      <dsp:nvSpPr>
        <dsp:cNvPr id="0" name=""/>
        <dsp:cNvSpPr/>
      </dsp:nvSpPr>
      <dsp:spPr>
        <a:xfrm>
          <a:off x="1735866" y="1354801"/>
          <a:ext cx="209351"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1EA4D-7476-42F6-AD28-AD424D8F9BC3}">
      <dsp:nvSpPr>
        <dsp:cNvPr id="0" name=""/>
        <dsp:cNvSpPr/>
      </dsp:nvSpPr>
      <dsp:spPr>
        <a:xfrm>
          <a:off x="1968450" y="595705"/>
          <a:ext cx="1395673" cy="17611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Module 2</a:t>
          </a:r>
        </a:p>
        <a:p>
          <a:pPr marL="0" lvl="0" indent="0" algn="ctr" defTabSz="889000">
            <a:lnSpc>
              <a:spcPct val="90000"/>
            </a:lnSpc>
            <a:spcBef>
              <a:spcPct val="0"/>
            </a:spcBef>
            <a:spcAft>
              <a:spcPct val="35000"/>
            </a:spcAft>
            <a:buNone/>
          </a:pPr>
          <a:r>
            <a:rPr lang="en-US" sz="2000" b="1" kern="1200" dirty="0"/>
            <a:t>Practical tasks</a:t>
          </a:r>
          <a:endParaRPr lang="en-US" sz="2000" kern="1200" dirty="0"/>
        </a:p>
      </dsp:txBody>
      <dsp:txXfrm>
        <a:off x="1968450" y="595705"/>
        <a:ext cx="1395673" cy="1761192"/>
      </dsp:txXfrm>
    </dsp:sp>
    <dsp:sp modelId="{CCA128BA-9EF1-41B2-B441-4DA21B9C834E}">
      <dsp:nvSpPr>
        <dsp:cNvPr id="0" name=""/>
        <dsp:cNvSpPr/>
      </dsp:nvSpPr>
      <dsp:spPr>
        <a:xfrm>
          <a:off x="3387357" y="1354801"/>
          <a:ext cx="209351"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9C112-F17F-4D43-805E-5BB877793DEF}">
      <dsp:nvSpPr>
        <dsp:cNvPr id="0" name=""/>
        <dsp:cNvSpPr/>
      </dsp:nvSpPr>
      <dsp:spPr>
        <a:xfrm>
          <a:off x="3619941" y="595705"/>
          <a:ext cx="2064131" cy="17611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1" kern="1200" dirty="0"/>
            <a:t>Module 3 </a:t>
          </a:r>
        </a:p>
        <a:p>
          <a:pPr marL="0" lvl="0" indent="0" algn="ctr" defTabSz="622300">
            <a:lnSpc>
              <a:spcPct val="90000"/>
            </a:lnSpc>
            <a:spcBef>
              <a:spcPct val="0"/>
            </a:spcBef>
            <a:spcAft>
              <a:spcPct val="35000"/>
            </a:spcAft>
            <a:buNone/>
          </a:pPr>
          <a:r>
            <a:rPr lang="en-US" sz="1400" b="1" kern="1200" dirty="0"/>
            <a:t>Harm reduction (history, theoretical framework, peer education, person centered care, </a:t>
          </a:r>
          <a:endParaRPr lang="en-US" sz="1400" kern="1200" dirty="0"/>
        </a:p>
      </dsp:txBody>
      <dsp:txXfrm>
        <a:off x="3619941" y="595705"/>
        <a:ext cx="2064131" cy="1761192"/>
      </dsp:txXfrm>
    </dsp:sp>
    <dsp:sp modelId="{21014529-9562-494B-AB77-D5CB1C464EEA}">
      <dsp:nvSpPr>
        <dsp:cNvPr id="0" name=""/>
        <dsp:cNvSpPr/>
      </dsp:nvSpPr>
      <dsp:spPr>
        <a:xfrm>
          <a:off x="5707305" y="1354801"/>
          <a:ext cx="209351"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627D0-7FE4-4422-A2CE-056049729B6F}">
      <dsp:nvSpPr>
        <dsp:cNvPr id="0" name=""/>
        <dsp:cNvSpPr/>
      </dsp:nvSpPr>
      <dsp:spPr>
        <a:xfrm>
          <a:off x="5939889" y="595705"/>
          <a:ext cx="1849769" cy="17611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US" sz="1600" b="1" kern="1200" dirty="0"/>
            <a:t>Module 4</a:t>
          </a:r>
        </a:p>
        <a:p>
          <a:pPr marL="0" lvl="0" indent="0" algn="ctr" defTabSz="711200">
            <a:lnSpc>
              <a:spcPct val="90000"/>
            </a:lnSpc>
            <a:spcBef>
              <a:spcPct val="0"/>
            </a:spcBef>
            <a:spcAft>
              <a:spcPct val="35000"/>
            </a:spcAft>
            <a:buNone/>
          </a:pPr>
          <a:r>
            <a:rPr lang="en-US" sz="1600" b="1" kern="1200" dirty="0"/>
            <a:t>CAHMA projects</a:t>
          </a:r>
        </a:p>
        <a:p>
          <a:pPr marL="0" lvl="0" indent="0" algn="ctr" defTabSz="711200">
            <a:lnSpc>
              <a:spcPct val="90000"/>
            </a:lnSpc>
            <a:spcBef>
              <a:spcPct val="0"/>
            </a:spcBef>
            <a:spcAft>
              <a:spcPct val="35000"/>
            </a:spcAft>
            <a:buNone/>
          </a:pPr>
          <a:r>
            <a:rPr lang="en-US" sz="1600" b="1" kern="1200" dirty="0"/>
            <a:t>CAHMA model of care  </a:t>
          </a:r>
          <a:endParaRPr lang="en-US" sz="1600" kern="1200" dirty="0"/>
        </a:p>
      </dsp:txBody>
      <dsp:txXfrm>
        <a:off x="5939889" y="595705"/>
        <a:ext cx="1849769" cy="1761192"/>
      </dsp:txXfrm>
    </dsp:sp>
    <dsp:sp modelId="{A08CDCC1-498E-4F96-A4CB-A1B4FADE9B60}">
      <dsp:nvSpPr>
        <dsp:cNvPr id="0" name=""/>
        <dsp:cNvSpPr/>
      </dsp:nvSpPr>
      <dsp:spPr>
        <a:xfrm>
          <a:off x="7812892" y="1354801"/>
          <a:ext cx="209351" cy="243000"/>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0AF97-F9A8-4F8E-8F15-BD872E5387CC}">
      <dsp:nvSpPr>
        <dsp:cNvPr id="0" name=""/>
        <dsp:cNvSpPr/>
      </dsp:nvSpPr>
      <dsp:spPr>
        <a:xfrm>
          <a:off x="8045477" y="595705"/>
          <a:ext cx="1680418" cy="17611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US" sz="1600" b="1" kern="1200" dirty="0"/>
            <a:t>Module 5</a:t>
          </a:r>
        </a:p>
        <a:p>
          <a:pPr marL="0" lvl="0" indent="0" algn="ctr" defTabSz="711200">
            <a:lnSpc>
              <a:spcPct val="90000"/>
            </a:lnSpc>
            <a:spcBef>
              <a:spcPct val="0"/>
            </a:spcBef>
            <a:spcAft>
              <a:spcPct val="35000"/>
            </a:spcAft>
            <a:buNone/>
          </a:pPr>
          <a:r>
            <a:rPr lang="en-US" sz="1600" b="1" kern="1200" dirty="0"/>
            <a:t>CAHMA partnerships</a:t>
          </a:r>
          <a:endParaRPr lang="en-US" sz="1600" kern="1200" dirty="0"/>
        </a:p>
      </dsp:txBody>
      <dsp:txXfrm>
        <a:off x="8045477" y="595705"/>
        <a:ext cx="1680418" cy="176119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5376D-3A6B-4FB2-B47A-5E73BFD408E6}" type="datetimeFigureOut">
              <a:rPr lang="en-AU" smtClean="0"/>
              <a:t>7/12/2022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7CF98-D4F6-4CCE-873B-00DA743E1D2A}" type="slidenum">
              <a:rPr lang="en-AU" smtClean="0"/>
              <a:t>‹#›</a:t>
            </a:fld>
            <a:endParaRPr lang="en-AU"/>
          </a:p>
        </p:txBody>
      </p:sp>
    </p:spTree>
    <p:extLst>
      <p:ext uri="{BB962C8B-B14F-4D97-AF65-F5344CB8AC3E}">
        <p14:creationId xmlns:p14="http://schemas.microsoft.com/office/powerpoint/2010/main" val="129064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47CF98-D4F6-4CCE-873B-00DA743E1D2A}" type="slidenum">
              <a:rPr lang="en-AU" smtClean="0"/>
              <a:t>4</a:t>
            </a:fld>
            <a:endParaRPr lang="en-AU"/>
          </a:p>
        </p:txBody>
      </p:sp>
    </p:spTree>
    <p:extLst>
      <p:ext uri="{BB962C8B-B14F-4D97-AF65-F5344CB8AC3E}">
        <p14:creationId xmlns:p14="http://schemas.microsoft.com/office/powerpoint/2010/main" val="27955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A299B7-9BAB-47CE-914C-E966A2EB30AF}" type="slidenum">
              <a:rPr lang="en-AU" smtClean="0"/>
              <a:t>8</a:t>
            </a:fld>
            <a:endParaRPr lang="en-AU"/>
          </a:p>
        </p:txBody>
      </p:sp>
    </p:spTree>
    <p:extLst>
      <p:ext uri="{BB962C8B-B14F-4D97-AF65-F5344CB8AC3E}">
        <p14:creationId xmlns:p14="http://schemas.microsoft.com/office/powerpoint/2010/main" val="27046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A299B7-9BAB-47CE-914C-E966A2EB30AF}" type="slidenum">
              <a:rPr lang="en-AU" smtClean="0"/>
              <a:t>14</a:t>
            </a:fld>
            <a:endParaRPr lang="en-AU"/>
          </a:p>
        </p:txBody>
      </p:sp>
    </p:spTree>
    <p:extLst>
      <p:ext uri="{BB962C8B-B14F-4D97-AF65-F5344CB8AC3E}">
        <p14:creationId xmlns:p14="http://schemas.microsoft.com/office/powerpoint/2010/main" val="366650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A299B7-9BAB-47CE-914C-E966A2EB30AF}" type="slidenum">
              <a:rPr lang="en-AU" smtClean="0"/>
              <a:t>15</a:t>
            </a:fld>
            <a:endParaRPr lang="en-AU"/>
          </a:p>
        </p:txBody>
      </p:sp>
    </p:spTree>
    <p:extLst>
      <p:ext uri="{BB962C8B-B14F-4D97-AF65-F5344CB8AC3E}">
        <p14:creationId xmlns:p14="http://schemas.microsoft.com/office/powerpoint/2010/main" val="69036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6A299B7-9BAB-47CE-914C-E966A2EB30AF}" type="slidenum">
              <a:rPr lang="en-AU" smtClean="0"/>
              <a:t>17</a:t>
            </a:fld>
            <a:endParaRPr lang="en-AU"/>
          </a:p>
        </p:txBody>
      </p:sp>
    </p:spTree>
    <p:extLst>
      <p:ext uri="{BB962C8B-B14F-4D97-AF65-F5344CB8AC3E}">
        <p14:creationId xmlns:p14="http://schemas.microsoft.com/office/powerpoint/2010/main" val="7230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47CF98-D4F6-4CCE-873B-00DA743E1D2A}" type="slidenum">
              <a:rPr lang="en-AU" smtClean="0"/>
              <a:t>24</a:t>
            </a:fld>
            <a:endParaRPr lang="en-AU"/>
          </a:p>
        </p:txBody>
      </p:sp>
    </p:spTree>
    <p:extLst>
      <p:ext uri="{BB962C8B-B14F-4D97-AF65-F5344CB8AC3E}">
        <p14:creationId xmlns:p14="http://schemas.microsoft.com/office/powerpoint/2010/main" val="106347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47CF98-D4F6-4CCE-873B-00DA743E1D2A}" type="slidenum">
              <a:rPr lang="en-AU" smtClean="0"/>
              <a:t>25</a:t>
            </a:fld>
            <a:endParaRPr lang="en-AU"/>
          </a:p>
        </p:txBody>
      </p:sp>
    </p:spTree>
    <p:extLst>
      <p:ext uri="{BB962C8B-B14F-4D97-AF65-F5344CB8AC3E}">
        <p14:creationId xmlns:p14="http://schemas.microsoft.com/office/powerpoint/2010/main" val="408168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47CF98-D4F6-4CCE-873B-00DA743E1D2A}" type="slidenum">
              <a:rPr lang="en-AU" smtClean="0"/>
              <a:t>26</a:t>
            </a:fld>
            <a:endParaRPr lang="en-AU"/>
          </a:p>
        </p:txBody>
      </p:sp>
    </p:spTree>
    <p:extLst>
      <p:ext uri="{BB962C8B-B14F-4D97-AF65-F5344CB8AC3E}">
        <p14:creationId xmlns:p14="http://schemas.microsoft.com/office/powerpoint/2010/main" val="261773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647CF98-D4F6-4CCE-873B-00DA743E1D2A}" type="slidenum">
              <a:rPr lang="en-AU" smtClean="0"/>
              <a:t>28</a:t>
            </a:fld>
            <a:endParaRPr lang="en-AU"/>
          </a:p>
        </p:txBody>
      </p:sp>
    </p:spTree>
    <p:extLst>
      <p:ext uri="{BB962C8B-B14F-4D97-AF65-F5344CB8AC3E}">
        <p14:creationId xmlns:p14="http://schemas.microsoft.com/office/powerpoint/2010/main" val="176256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3DE74-4CAD-4852-95E7-A055FD779420}"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76479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E03660-4175-4A24-9A68-85B56159C4B9}" type="datetimeFigureOut">
              <a:rPr lang="en-AU" smtClean="0"/>
              <a:t>7/12/2022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39227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03660-4175-4A24-9A68-85B56159C4B9}" type="datetimeFigureOut">
              <a:rPr lang="en-AU" smtClean="0"/>
              <a:t>7/12/2022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338853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1522855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861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91272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112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471210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204473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77398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mmary 1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2724A9-C0AD-47BF-936F-E0ED4B679236}"/>
              </a:ext>
            </a:extLst>
          </p:cNvPr>
          <p:cNvSpPr>
            <a:spLocks noGrp="1"/>
          </p:cNvSpPr>
          <p:nvPr>
            <p:ph type="pic" sz="quarter" idx="10"/>
          </p:nvPr>
        </p:nvSpPr>
        <p:spPr>
          <a:xfrm>
            <a:off x="7280950" y="1268236"/>
            <a:ext cx="4131384" cy="5208764"/>
          </a:xfrm>
          <a:custGeom>
            <a:avLst/>
            <a:gdLst>
              <a:gd name="connsiteX0" fmla="*/ 1365564 w 8260616"/>
              <a:gd name="connsiteY0" fmla="*/ 6379852 h 10417528"/>
              <a:gd name="connsiteX1" fmla="*/ 3148298 w 8260616"/>
              <a:gd name="connsiteY1" fmla="*/ 6379852 h 10417528"/>
              <a:gd name="connsiteX2" fmla="*/ 3557910 w 8260616"/>
              <a:gd name="connsiteY2" fmla="*/ 6619553 h 10417528"/>
              <a:gd name="connsiteX3" fmla="*/ 4449278 w 8260616"/>
              <a:gd name="connsiteY3" fmla="*/ 8162481 h 10417528"/>
              <a:gd name="connsiteX4" fmla="*/ 4449278 w 8260616"/>
              <a:gd name="connsiteY4" fmla="*/ 8634900 h 10417528"/>
              <a:gd name="connsiteX5" fmla="*/ 3557910 w 8260616"/>
              <a:gd name="connsiteY5" fmla="*/ 10177827 h 10417528"/>
              <a:gd name="connsiteX6" fmla="*/ 3148298 w 8260616"/>
              <a:gd name="connsiteY6" fmla="*/ 10417528 h 10417528"/>
              <a:gd name="connsiteX7" fmla="*/ 1365564 w 8260616"/>
              <a:gd name="connsiteY7" fmla="*/ 10417528 h 10417528"/>
              <a:gd name="connsiteX8" fmla="*/ 955953 w 8260616"/>
              <a:gd name="connsiteY8" fmla="*/ 10177827 h 10417528"/>
              <a:gd name="connsiteX9" fmla="*/ 64584 w 8260616"/>
              <a:gd name="connsiteY9" fmla="*/ 8634900 h 10417528"/>
              <a:gd name="connsiteX10" fmla="*/ 64584 w 8260616"/>
              <a:gd name="connsiteY10" fmla="*/ 8162481 h 10417528"/>
              <a:gd name="connsiteX11" fmla="*/ 955953 w 8260616"/>
              <a:gd name="connsiteY11" fmla="*/ 6619553 h 10417528"/>
              <a:gd name="connsiteX12" fmla="*/ 1365564 w 8260616"/>
              <a:gd name="connsiteY12" fmla="*/ 6379852 h 10417528"/>
              <a:gd name="connsiteX13" fmla="*/ 5112318 w 8260616"/>
              <a:gd name="connsiteY13" fmla="*/ 4308439 h 10417528"/>
              <a:gd name="connsiteX14" fmla="*/ 6895056 w 8260616"/>
              <a:gd name="connsiteY14" fmla="*/ 4308439 h 10417528"/>
              <a:gd name="connsiteX15" fmla="*/ 7304666 w 8260616"/>
              <a:gd name="connsiteY15" fmla="*/ 4548140 h 10417528"/>
              <a:gd name="connsiteX16" fmla="*/ 8196032 w 8260616"/>
              <a:gd name="connsiteY16" fmla="*/ 6091067 h 10417528"/>
              <a:gd name="connsiteX17" fmla="*/ 8196032 w 8260616"/>
              <a:gd name="connsiteY17" fmla="*/ 6563486 h 10417528"/>
              <a:gd name="connsiteX18" fmla="*/ 7304666 w 8260616"/>
              <a:gd name="connsiteY18" fmla="*/ 8106414 h 10417528"/>
              <a:gd name="connsiteX19" fmla="*/ 6895056 w 8260616"/>
              <a:gd name="connsiteY19" fmla="*/ 8346114 h 10417528"/>
              <a:gd name="connsiteX20" fmla="*/ 5112318 w 8260616"/>
              <a:gd name="connsiteY20" fmla="*/ 8346114 h 10417528"/>
              <a:gd name="connsiteX21" fmla="*/ 4702706 w 8260616"/>
              <a:gd name="connsiteY21" fmla="*/ 8106414 h 10417528"/>
              <a:gd name="connsiteX22" fmla="*/ 3811340 w 8260616"/>
              <a:gd name="connsiteY22" fmla="*/ 6563486 h 10417528"/>
              <a:gd name="connsiteX23" fmla="*/ 3811340 w 8260616"/>
              <a:gd name="connsiteY23" fmla="*/ 6091067 h 10417528"/>
              <a:gd name="connsiteX24" fmla="*/ 4702706 w 8260616"/>
              <a:gd name="connsiteY24" fmla="*/ 4548140 h 10417528"/>
              <a:gd name="connsiteX25" fmla="*/ 5112318 w 8260616"/>
              <a:gd name="connsiteY25" fmla="*/ 4308439 h 10417528"/>
              <a:gd name="connsiteX26" fmla="*/ 1365564 w 8260616"/>
              <a:gd name="connsiteY26" fmla="*/ 2071414 h 10417528"/>
              <a:gd name="connsiteX27" fmla="*/ 3148298 w 8260616"/>
              <a:gd name="connsiteY27" fmla="*/ 2071414 h 10417528"/>
              <a:gd name="connsiteX28" fmla="*/ 3557910 w 8260616"/>
              <a:gd name="connsiteY28" fmla="*/ 2311114 h 10417528"/>
              <a:gd name="connsiteX29" fmla="*/ 4449278 w 8260616"/>
              <a:gd name="connsiteY29" fmla="*/ 3854042 h 10417528"/>
              <a:gd name="connsiteX30" fmla="*/ 4449278 w 8260616"/>
              <a:gd name="connsiteY30" fmla="*/ 4326462 h 10417528"/>
              <a:gd name="connsiteX31" fmla="*/ 3557910 w 8260616"/>
              <a:gd name="connsiteY31" fmla="*/ 5869388 h 10417528"/>
              <a:gd name="connsiteX32" fmla="*/ 3148298 w 8260616"/>
              <a:gd name="connsiteY32" fmla="*/ 6109090 h 10417528"/>
              <a:gd name="connsiteX33" fmla="*/ 1365564 w 8260616"/>
              <a:gd name="connsiteY33" fmla="*/ 6109090 h 10417528"/>
              <a:gd name="connsiteX34" fmla="*/ 955953 w 8260616"/>
              <a:gd name="connsiteY34" fmla="*/ 5869388 h 10417528"/>
              <a:gd name="connsiteX35" fmla="*/ 64584 w 8260616"/>
              <a:gd name="connsiteY35" fmla="*/ 4326462 h 10417528"/>
              <a:gd name="connsiteX36" fmla="*/ 64584 w 8260616"/>
              <a:gd name="connsiteY36" fmla="*/ 3854042 h 10417528"/>
              <a:gd name="connsiteX37" fmla="*/ 955953 w 8260616"/>
              <a:gd name="connsiteY37" fmla="*/ 2311114 h 10417528"/>
              <a:gd name="connsiteX38" fmla="*/ 1365564 w 8260616"/>
              <a:gd name="connsiteY38" fmla="*/ 2071414 h 10417528"/>
              <a:gd name="connsiteX39" fmla="*/ 5112318 w 8260616"/>
              <a:gd name="connsiteY39" fmla="*/ 0 h 10417528"/>
              <a:gd name="connsiteX40" fmla="*/ 6895056 w 8260616"/>
              <a:gd name="connsiteY40" fmla="*/ 0 h 10417528"/>
              <a:gd name="connsiteX41" fmla="*/ 7304666 w 8260616"/>
              <a:gd name="connsiteY41" fmla="*/ 239701 h 10417528"/>
              <a:gd name="connsiteX42" fmla="*/ 8196032 w 8260616"/>
              <a:gd name="connsiteY42" fmla="*/ 1782627 h 10417528"/>
              <a:gd name="connsiteX43" fmla="*/ 8196032 w 8260616"/>
              <a:gd name="connsiteY43" fmla="*/ 2255047 h 10417528"/>
              <a:gd name="connsiteX44" fmla="*/ 7304666 w 8260616"/>
              <a:gd name="connsiteY44" fmla="*/ 3797975 h 10417528"/>
              <a:gd name="connsiteX45" fmla="*/ 6895056 w 8260616"/>
              <a:gd name="connsiteY45" fmla="*/ 4037676 h 10417528"/>
              <a:gd name="connsiteX46" fmla="*/ 5112318 w 8260616"/>
              <a:gd name="connsiteY46" fmla="*/ 4037676 h 10417528"/>
              <a:gd name="connsiteX47" fmla="*/ 4702706 w 8260616"/>
              <a:gd name="connsiteY47" fmla="*/ 3797975 h 10417528"/>
              <a:gd name="connsiteX48" fmla="*/ 3811340 w 8260616"/>
              <a:gd name="connsiteY48" fmla="*/ 2255047 h 10417528"/>
              <a:gd name="connsiteX49" fmla="*/ 3811340 w 8260616"/>
              <a:gd name="connsiteY49" fmla="*/ 1782627 h 10417528"/>
              <a:gd name="connsiteX50" fmla="*/ 4702706 w 8260616"/>
              <a:gd name="connsiteY50" fmla="*/ 239701 h 10417528"/>
              <a:gd name="connsiteX51" fmla="*/ 5112318 w 8260616"/>
              <a:gd name="connsiteY51" fmla="*/ 0 h 104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260616" h="10417528">
                <a:moveTo>
                  <a:pt x="1365564" y="6379852"/>
                </a:moveTo>
                <a:lnTo>
                  <a:pt x="3148298" y="6379852"/>
                </a:lnTo>
                <a:cubicBezTo>
                  <a:pt x="3315866" y="6379852"/>
                  <a:pt x="3471800" y="6470613"/>
                  <a:pt x="3557910" y="6619553"/>
                </a:cubicBezTo>
                <a:lnTo>
                  <a:pt x="4449278" y="8162481"/>
                </a:lnTo>
                <a:cubicBezTo>
                  <a:pt x="4535388" y="8306766"/>
                  <a:pt x="4535388" y="8490615"/>
                  <a:pt x="4449278" y="8634900"/>
                </a:cubicBezTo>
                <a:lnTo>
                  <a:pt x="3557910" y="10177827"/>
                </a:lnTo>
                <a:cubicBezTo>
                  <a:pt x="3471800" y="10324440"/>
                  <a:pt x="3315866" y="10417528"/>
                  <a:pt x="3148298" y="10417528"/>
                </a:cubicBezTo>
                <a:lnTo>
                  <a:pt x="1365564" y="10417528"/>
                </a:lnTo>
                <a:cubicBezTo>
                  <a:pt x="1195668" y="10417528"/>
                  <a:pt x="1037408" y="10324440"/>
                  <a:pt x="955953" y="10177827"/>
                </a:cubicBezTo>
                <a:lnTo>
                  <a:pt x="64584" y="8634900"/>
                </a:lnTo>
                <a:cubicBezTo>
                  <a:pt x="-21528" y="8490615"/>
                  <a:pt x="-21528" y="8306766"/>
                  <a:pt x="64584" y="8162481"/>
                </a:cubicBezTo>
                <a:lnTo>
                  <a:pt x="955953" y="6619553"/>
                </a:lnTo>
                <a:cubicBezTo>
                  <a:pt x="1037408" y="6470613"/>
                  <a:pt x="1195668" y="6379852"/>
                  <a:pt x="1365564" y="6379852"/>
                </a:cubicBezTo>
                <a:close/>
                <a:moveTo>
                  <a:pt x="5112318" y="4308439"/>
                </a:moveTo>
                <a:lnTo>
                  <a:pt x="6895056" y="4308439"/>
                </a:lnTo>
                <a:cubicBezTo>
                  <a:pt x="7062624" y="4308439"/>
                  <a:pt x="7218554" y="4399200"/>
                  <a:pt x="7304666" y="4548140"/>
                </a:cubicBezTo>
                <a:lnTo>
                  <a:pt x="8196032" y="6091067"/>
                </a:lnTo>
                <a:cubicBezTo>
                  <a:pt x="8282144" y="6235352"/>
                  <a:pt x="8282144" y="6419201"/>
                  <a:pt x="8196032" y="6563486"/>
                </a:cubicBezTo>
                <a:lnTo>
                  <a:pt x="7304666" y="8106414"/>
                </a:lnTo>
                <a:cubicBezTo>
                  <a:pt x="7218554" y="8253026"/>
                  <a:pt x="7062624" y="8346114"/>
                  <a:pt x="6895056" y="8346114"/>
                </a:cubicBezTo>
                <a:lnTo>
                  <a:pt x="5112318" y="8346114"/>
                </a:lnTo>
                <a:cubicBezTo>
                  <a:pt x="4942422" y="8346114"/>
                  <a:pt x="4784164" y="8253026"/>
                  <a:pt x="4702706" y="8106414"/>
                </a:cubicBezTo>
                <a:lnTo>
                  <a:pt x="3811340" y="6563486"/>
                </a:lnTo>
                <a:cubicBezTo>
                  <a:pt x="3725228" y="6419201"/>
                  <a:pt x="3725228" y="6235352"/>
                  <a:pt x="3811340" y="6091067"/>
                </a:cubicBezTo>
                <a:lnTo>
                  <a:pt x="4702706" y="4548140"/>
                </a:lnTo>
                <a:cubicBezTo>
                  <a:pt x="4784164" y="4399200"/>
                  <a:pt x="4942422" y="4308439"/>
                  <a:pt x="5112318" y="4308439"/>
                </a:cubicBezTo>
                <a:close/>
                <a:moveTo>
                  <a:pt x="1365564" y="2071414"/>
                </a:moveTo>
                <a:lnTo>
                  <a:pt x="3148298" y="2071414"/>
                </a:lnTo>
                <a:cubicBezTo>
                  <a:pt x="3315866" y="2071414"/>
                  <a:pt x="3471800" y="2162174"/>
                  <a:pt x="3557910" y="2311114"/>
                </a:cubicBezTo>
                <a:lnTo>
                  <a:pt x="4449278" y="3854042"/>
                </a:lnTo>
                <a:cubicBezTo>
                  <a:pt x="4535388" y="3998327"/>
                  <a:pt x="4535388" y="4182176"/>
                  <a:pt x="4449278" y="4326462"/>
                </a:cubicBezTo>
                <a:lnTo>
                  <a:pt x="3557910" y="5869388"/>
                </a:lnTo>
                <a:cubicBezTo>
                  <a:pt x="3471800" y="6016001"/>
                  <a:pt x="3315866" y="6109090"/>
                  <a:pt x="3148298" y="6109090"/>
                </a:cubicBezTo>
                <a:lnTo>
                  <a:pt x="1365564" y="6109090"/>
                </a:lnTo>
                <a:cubicBezTo>
                  <a:pt x="1195668" y="6109090"/>
                  <a:pt x="1037408" y="6016001"/>
                  <a:pt x="955953" y="5869388"/>
                </a:cubicBezTo>
                <a:lnTo>
                  <a:pt x="64584" y="4326462"/>
                </a:lnTo>
                <a:cubicBezTo>
                  <a:pt x="-21528" y="4182176"/>
                  <a:pt x="-21528" y="3998327"/>
                  <a:pt x="64584" y="3854042"/>
                </a:cubicBezTo>
                <a:lnTo>
                  <a:pt x="955953" y="2311114"/>
                </a:lnTo>
                <a:cubicBezTo>
                  <a:pt x="1037408" y="2162174"/>
                  <a:pt x="1195668" y="2071414"/>
                  <a:pt x="1365564" y="2071414"/>
                </a:cubicBezTo>
                <a:close/>
                <a:moveTo>
                  <a:pt x="5112318" y="0"/>
                </a:moveTo>
                <a:lnTo>
                  <a:pt x="6895056" y="0"/>
                </a:lnTo>
                <a:cubicBezTo>
                  <a:pt x="7062624" y="0"/>
                  <a:pt x="7218554" y="90761"/>
                  <a:pt x="7304666" y="239701"/>
                </a:cubicBezTo>
                <a:lnTo>
                  <a:pt x="8196032" y="1782627"/>
                </a:lnTo>
                <a:cubicBezTo>
                  <a:pt x="8282144" y="1926914"/>
                  <a:pt x="8282144" y="2110763"/>
                  <a:pt x="8196032" y="2255047"/>
                </a:cubicBezTo>
                <a:lnTo>
                  <a:pt x="7304666" y="3797975"/>
                </a:lnTo>
                <a:cubicBezTo>
                  <a:pt x="7218554" y="3944588"/>
                  <a:pt x="7062624" y="4037676"/>
                  <a:pt x="6895056" y="4037676"/>
                </a:cubicBezTo>
                <a:lnTo>
                  <a:pt x="5112318" y="4037676"/>
                </a:lnTo>
                <a:cubicBezTo>
                  <a:pt x="4942422" y="4037676"/>
                  <a:pt x="4784164" y="3944588"/>
                  <a:pt x="4702706" y="3797975"/>
                </a:cubicBezTo>
                <a:lnTo>
                  <a:pt x="3811340" y="2255047"/>
                </a:lnTo>
                <a:cubicBezTo>
                  <a:pt x="3725228" y="2110763"/>
                  <a:pt x="3725228" y="1926914"/>
                  <a:pt x="3811340" y="1782627"/>
                </a:cubicBezTo>
                <a:lnTo>
                  <a:pt x="4702706" y="239701"/>
                </a:lnTo>
                <a:cubicBezTo>
                  <a:pt x="4784164" y="90761"/>
                  <a:pt x="4942422" y="0"/>
                  <a:pt x="5112318"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15780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874152-028B-486A-9CCC-467A5536A7DC}"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203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25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139201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390399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03660-4175-4A24-9A68-85B56159C4B9}" type="datetimeFigureOut">
              <a:rPr lang="en-AU" smtClean="0"/>
              <a:t>7/12/2022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10068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03660-4175-4A24-9A68-85B56159C4B9}" type="datetimeFigureOut">
              <a:rPr lang="en-AU" smtClean="0"/>
              <a:t>7/12/2022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247328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03660-4175-4A24-9A68-85B56159C4B9}" type="datetimeFigureOut">
              <a:rPr lang="en-AU" smtClean="0"/>
              <a:t>7/12/2022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26294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03660-4175-4A24-9A68-85B56159C4B9}" type="datetimeFigureOut">
              <a:rPr lang="en-AU" smtClean="0"/>
              <a:t>7/12/2022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2525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03660-4175-4A24-9A68-85B56159C4B9}" type="datetimeFigureOut">
              <a:rPr lang="en-AU" smtClean="0"/>
              <a:t>7/12/2022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377E139-7CB2-49CD-981E-11A411999E03}" type="slidenum">
              <a:rPr lang="en-AU" smtClean="0"/>
              <a:t>‹#›</a:t>
            </a:fld>
            <a:endParaRPr lang="en-AU"/>
          </a:p>
        </p:txBody>
      </p:sp>
    </p:spTree>
    <p:extLst>
      <p:ext uri="{BB962C8B-B14F-4D97-AF65-F5344CB8AC3E}">
        <p14:creationId xmlns:p14="http://schemas.microsoft.com/office/powerpoint/2010/main" val="1934381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83DE74-4CAD-4852-95E7-A055FD779420}" type="datetime1">
              <a:rPr lang="en-US" smtClean="0"/>
              <a:t>12/7/2022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28081"/>
      </p:ext>
    </p:extLst>
  </p:cSld>
  <p:clrMap bg1="lt1" tx1="dk1" bg2="lt2" tx2="dk2" accent1="accent1" accent2="accent2" accent3="accent3" accent4="accent4" accent5="accent5" accent6="accent6" hlink="hlink" folHlink="folHlink"/>
  <p:sldLayoutIdLst>
    <p:sldLayoutId id="2147483828" r:id="rId1"/>
    <p:sldLayoutId id="2147483827" r:id="rId2"/>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83DE74-4CAD-4852-95E7-A055FD779420}" type="datetime1">
              <a:rPr lang="en-US" smtClean="0"/>
              <a:t>12/7/2022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452788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jpeg"/><Relationship Id="rId1" Type="http://schemas.openxmlformats.org/officeDocument/2006/relationships/slideLayout" Target="../slideLayouts/slideLayout9.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5" Type="http://schemas.openxmlformats.org/officeDocument/2006/relationships/image" Target="../media/image4.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microsoft.com/office/2007/relationships/diagramDrawing" Target="../diagrams/drawing1.xml"/><Relationship Id="rId3" Type="http://schemas.openxmlformats.org/officeDocument/2006/relationships/image" Target="../media/image54.png"/><Relationship Id="rId7" Type="http://schemas.openxmlformats.org/officeDocument/2006/relationships/image" Target="../media/image4.jpeg"/><Relationship Id="rId12" Type="http://schemas.openxmlformats.org/officeDocument/2006/relationships/diagramColors" Target="../diagrams/colors1.xml"/><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11" Type="http://schemas.openxmlformats.org/officeDocument/2006/relationships/diagramQuickStyle" Target="../diagrams/quickStyle1.xml"/><Relationship Id="rId5" Type="http://schemas.openxmlformats.org/officeDocument/2006/relationships/image" Target="../media/image56.png"/><Relationship Id="rId10" Type="http://schemas.openxmlformats.org/officeDocument/2006/relationships/diagramLayout" Target="../diagrams/layout1.xml"/><Relationship Id="rId4" Type="http://schemas.openxmlformats.org/officeDocument/2006/relationships/image" Target="../media/image55.png"/><Relationship Id="rId9"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hyperlink" Target="http://artfromtheheartofcanberra.com.au/paint-it-orang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1.jpeg"/><Relationship Id="rId5" Type="http://schemas.openxmlformats.org/officeDocument/2006/relationships/image" Target="../media/image26.jpeg"/><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20.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79.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20.xml"/><Relationship Id="rId5" Type="http://schemas.openxmlformats.org/officeDocument/2006/relationships/image" Target="../media/image83.svg"/><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85.svg"/><Relationship Id="rId7" Type="http://schemas.openxmlformats.org/officeDocument/2006/relationships/image" Target="../media/image89.svg"/><Relationship Id="rId12" Type="http://schemas.openxmlformats.org/officeDocument/2006/relationships/image" Target="../media/image94.png"/><Relationship Id="rId17" Type="http://schemas.openxmlformats.org/officeDocument/2006/relationships/image" Target="../media/image99.svg"/><Relationship Id="rId2" Type="http://schemas.openxmlformats.org/officeDocument/2006/relationships/image" Target="../media/image84.png"/><Relationship Id="rId16" Type="http://schemas.openxmlformats.org/officeDocument/2006/relationships/image" Target="../media/image98.png"/><Relationship Id="rId1" Type="http://schemas.openxmlformats.org/officeDocument/2006/relationships/slideLayout" Target="../slideLayouts/slideLayout20.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s>
</file>

<file path=ppt/slides/_rels/slide2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svg"/><Relationship Id="rId18" Type="http://schemas.openxmlformats.org/officeDocument/2006/relationships/image" Target="../media/image116.png"/><Relationship Id="rId3" Type="http://schemas.openxmlformats.org/officeDocument/2006/relationships/image" Target="../media/image101.svg"/><Relationship Id="rId7" Type="http://schemas.openxmlformats.org/officeDocument/2006/relationships/image" Target="../media/image105.svg"/><Relationship Id="rId12" Type="http://schemas.openxmlformats.org/officeDocument/2006/relationships/image" Target="../media/image110.png"/><Relationship Id="rId17" Type="http://schemas.openxmlformats.org/officeDocument/2006/relationships/image" Target="../media/image115.svg"/><Relationship Id="rId2" Type="http://schemas.openxmlformats.org/officeDocument/2006/relationships/image" Target="../media/image100.png"/><Relationship Id="rId16" Type="http://schemas.openxmlformats.org/officeDocument/2006/relationships/image" Target="../media/image114.png"/><Relationship Id="rId1" Type="http://schemas.openxmlformats.org/officeDocument/2006/relationships/slideLayout" Target="../slideLayouts/slideLayout20.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103.svg"/><Relationship Id="rId15" Type="http://schemas.openxmlformats.org/officeDocument/2006/relationships/image" Target="../media/image113.svg"/><Relationship Id="rId10" Type="http://schemas.openxmlformats.org/officeDocument/2006/relationships/image" Target="../media/image108.png"/><Relationship Id="rId19" Type="http://schemas.openxmlformats.org/officeDocument/2006/relationships/image" Target="../media/image117.svg"/><Relationship Id="rId4" Type="http://schemas.openxmlformats.org/officeDocument/2006/relationships/image" Target="../media/image102.png"/><Relationship Id="rId9" Type="http://schemas.openxmlformats.org/officeDocument/2006/relationships/image" Target="../media/image107.svg"/><Relationship Id="rId14" Type="http://schemas.openxmlformats.org/officeDocument/2006/relationships/image" Target="../media/image1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3.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F80-D945-4490-916D-6384E6895E6F}"/>
              </a:ext>
            </a:extLst>
          </p:cNvPr>
          <p:cNvSpPr>
            <a:spLocks noGrp="1"/>
          </p:cNvSpPr>
          <p:nvPr>
            <p:ph type="ctrTitle"/>
          </p:nvPr>
        </p:nvSpPr>
        <p:spPr>
          <a:xfrm>
            <a:off x="5178958" y="1912434"/>
            <a:ext cx="4299666" cy="3249131"/>
          </a:xfrm>
        </p:spPr>
        <p:txBody>
          <a:bodyPr>
            <a:normAutofit/>
          </a:bodyPr>
          <a:lstStyle/>
          <a:p>
            <a:r>
              <a:rPr lang="en-AU" sz="3600" dirty="0"/>
              <a:t>Canberra Alliance for Harm  Minimisation  &amp; Advocacy </a:t>
            </a:r>
          </a:p>
        </p:txBody>
      </p:sp>
      <p:sp>
        <p:nvSpPr>
          <p:cNvPr id="3" name="Subtitle 2">
            <a:extLst>
              <a:ext uri="{FF2B5EF4-FFF2-40B4-BE49-F238E27FC236}">
                <a16:creationId xmlns:a16="http://schemas.microsoft.com/office/drawing/2014/main" id="{616351BD-4BE1-47AD-8B65-1472A3BE63E4}"/>
              </a:ext>
            </a:extLst>
          </p:cNvPr>
          <p:cNvSpPr>
            <a:spLocks noGrp="1"/>
          </p:cNvSpPr>
          <p:nvPr>
            <p:ph type="subTitle" idx="1"/>
          </p:nvPr>
        </p:nvSpPr>
        <p:spPr>
          <a:xfrm>
            <a:off x="908911" y="843113"/>
            <a:ext cx="8390906" cy="871042"/>
          </a:xfrm>
        </p:spPr>
        <p:txBody>
          <a:bodyPr>
            <a:normAutofit/>
          </a:bodyPr>
          <a:lstStyle/>
          <a:p>
            <a:pPr algn="l"/>
            <a:r>
              <a:rPr lang="en-AU" sz="3600" dirty="0">
                <a:solidFill>
                  <a:schemeClr val="tx1"/>
                </a:solidFill>
              </a:rPr>
              <a:t>CAHMA and The Connection</a:t>
            </a:r>
            <a:endParaRPr lang="en-US" sz="3600" dirty="0">
              <a:solidFill>
                <a:schemeClr val="tx1"/>
              </a:solidFill>
            </a:endParaRPr>
          </a:p>
        </p:txBody>
      </p:sp>
      <p:sp>
        <p:nvSpPr>
          <p:cNvPr id="32" name="Isosceles Triangle 3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ogo, company name&#10;&#10;Description automatically generated">
            <a:extLst>
              <a:ext uri="{FF2B5EF4-FFF2-40B4-BE49-F238E27FC236}">
                <a16:creationId xmlns:a16="http://schemas.microsoft.com/office/drawing/2014/main" id="{EB1B0E76-B034-4724-86CF-5D5DC3D89A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395" y="5319231"/>
            <a:ext cx="2570318" cy="1439378"/>
          </a:xfrm>
          <a:prstGeom prst="rect">
            <a:avLst/>
          </a:prstGeom>
        </p:spPr>
      </p:pic>
      <p:sp>
        <p:nvSpPr>
          <p:cNvPr id="53" name="TextBox 52">
            <a:extLst>
              <a:ext uri="{FF2B5EF4-FFF2-40B4-BE49-F238E27FC236}">
                <a16:creationId xmlns:a16="http://schemas.microsoft.com/office/drawing/2014/main" id="{B899DE8D-A590-4287-AAE3-50C11F142128}"/>
              </a:ext>
            </a:extLst>
          </p:cNvPr>
          <p:cNvSpPr txBox="1"/>
          <p:nvPr/>
        </p:nvSpPr>
        <p:spPr>
          <a:xfrm>
            <a:off x="908911" y="1512046"/>
            <a:ext cx="8506573" cy="584775"/>
          </a:xfrm>
          <a:prstGeom prst="rect">
            <a:avLst/>
          </a:prstGeom>
          <a:noFill/>
        </p:spPr>
        <p:txBody>
          <a:bodyPr wrap="square">
            <a:spAutoFit/>
          </a:bodyPr>
          <a:lstStyle/>
          <a:p>
            <a:r>
              <a:rPr lang="en-AU" sz="3200" dirty="0"/>
              <a:t>CAHMA PROJECTS</a:t>
            </a:r>
          </a:p>
        </p:txBody>
      </p:sp>
      <p:sp>
        <p:nvSpPr>
          <p:cNvPr id="54" name="TextBox 53">
            <a:extLst>
              <a:ext uri="{FF2B5EF4-FFF2-40B4-BE49-F238E27FC236}">
                <a16:creationId xmlns:a16="http://schemas.microsoft.com/office/drawing/2014/main" id="{A1B84FEF-ACE4-4700-8291-525759FEA73D}"/>
              </a:ext>
            </a:extLst>
          </p:cNvPr>
          <p:cNvSpPr txBox="1"/>
          <p:nvPr/>
        </p:nvSpPr>
        <p:spPr>
          <a:xfrm>
            <a:off x="908911" y="3203429"/>
            <a:ext cx="5099605" cy="646331"/>
          </a:xfrm>
          <a:prstGeom prst="rect">
            <a:avLst/>
          </a:prstGeom>
          <a:noFill/>
        </p:spPr>
        <p:txBody>
          <a:bodyPr wrap="square">
            <a:spAutoFit/>
          </a:bodyPr>
          <a:lstStyle/>
          <a:p>
            <a:r>
              <a:rPr lang="en-US" sz="1600" dirty="0"/>
              <a:t>B</a:t>
            </a:r>
            <a:r>
              <a:rPr lang="en-AU" sz="1600" dirty="0"/>
              <a:t>y</a:t>
            </a:r>
          </a:p>
          <a:p>
            <a:r>
              <a:rPr lang="en-AU" sz="2000" dirty="0"/>
              <a:t>Natasha Nikolic and Chris Gough</a:t>
            </a:r>
          </a:p>
        </p:txBody>
      </p:sp>
    </p:spTree>
    <p:extLst>
      <p:ext uri="{BB962C8B-B14F-4D97-AF65-F5344CB8AC3E}">
        <p14:creationId xmlns:p14="http://schemas.microsoft.com/office/powerpoint/2010/main" val="28031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85968" y="4473226"/>
            <a:ext cx="8288035" cy="1096650"/>
          </a:xfrm>
        </p:spPr>
        <p:txBody>
          <a:bodyPr vert="horz" lIns="91440" tIns="45720" rIns="91440" bIns="45720" rtlCol="0" anchor="b">
            <a:normAutofit/>
          </a:bodyPr>
          <a:lstStyle/>
          <a:p>
            <a:pPr algn="l"/>
            <a:r>
              <a:rPr lang="en-US" sz="4800" dirty="0"/>
              <a:t>THE CONNECTION</a:t>
            </a:r>
          </a:p>
        </p:txBody>
      </p:sp>
      <p:sp>
        <p:nvSpPr>
          <p:cNvPr id="36" name="TextBox 35">
            <a:extLst>
              <a:ext uri="{FF2B5EF4-FFF2-40B4-BE49-F238E27FC236}">
                <a16:creationId xmlns:a16="http://schemas.microsoft.com/office/drawing/2014/main" id="{917A29DA-AC30-48C9-AB68-2C761A78A7C5}"/>
              </a:ext>
            </a:extLst>
          </p:cNvPr>
          <p:cNvSpPr txBox="1"/>
          <p:nvPr/>
        </p:nvSpPr>
        <p:spPr>
          <a:xfrm>
            <a:off x="985968" y="5569874"/>
            <a:ext cx="8288035" cy="441709"/>
          </a:xfrm>
          <a:prstGeom prst="rect">
            <a:avLst/>
          </a:prstGeom>
        </p:spPr>
        <p:txBody>
          <a:bodyPr vert="horz" lIns="91440" tIns="45720" rIns="91440" bIns="45720" rtlCol="0" anchor="t">
            <a:normAutofit/>
          </a:bodyPr>
          <a:lstStyle/>
          <a:p>
            <a:pPr>
              <a:lnSpc>
                <a:spcPct val="90000"/>
              </a:lnSpc>
              <a:spcBef>
                <a:spcPts val="1000"/>
              </a:spcBef>
              <a:buClr>
                <a:schemeClr val="accent1"/>
              </a:buClr>
              <a:buSzPct val="80000"/>
            </a:pPr>
            <a:r>
              <a:rPr lang="en-US" sz="1700" b="1" dirty="0">
                <a:solidFill>
                  <a:schemeClr val="tx1">
                    <a:lumMod val="50000"/>
                    <a:lumOff val="50000"/>
                  </a:schemeClr>
                </a:solidFill>
              </a:rPr>
              <a:t>CAHMA’s Aboriginal and Torres Strait Islander peer service</a:t>
            </a:r>
          </a:p>
        </p:txBody>
      </p:sp>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11" name="Picture 3">
            <a:extLst>
              <a:ext uri="{FF2B5EF4-FFF2-40B4-BE49-F238E27FC236}">
                <a16:creationId xmlns:a16="http://schemas.microsoft.com/office/drawing/2014/main" id="{F478E7A1-C652-4D53-837C-22D89695BDC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85968" y="189164"/>
            <a:ext cx="3293416" cy="4391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E4246198-B9C1-4E09-A55C-21C456622460}"/>
              </a:ext>
            </a:extLst>
          </p:cNvPr>
          <p:cNvPicPr>
            <a:picLocks noChangeAspect="1"/>
          </p:cNvPicPr>
          <p:nvPr/>
        </p:nvPicPr>
        <p:blipFill>
          <a:blip r:embed="rId3"/>
          <a:stretch>
            <a:fillRect/>
          </a:stretch>
        </p:blipFill>
        <p:spPr>
          <a:xfrm>
            <a:off x="4351521" y="0"/>
            <a:ext cx="6516245" cy="5128169"/>
          </a:xfrm>
          <a:prstGeom prst="rect">
            <a:avLst/>
          </a:prstGeom>
        </p:spPr>
      </p:pic>
      <p:pic>
        <p:nvPicPr>
          <p:cNvPr id="8" name="Picture 7">
            <a:extLst>
              <a:ext uri="{FF2B5EF4-FFF2-40B4-BE49-F238E27FC236}">
                <a16:creationId xmlns:a16="http://schemas.microsoft.com/office/drawing/2014/main" id="{B044E74B-C9F1-1096-8A41-5DED32E0A2F3}"/>
              </a:ext>
            </a:extLst>
          </p:cNvPr>
          <p:cNvPicPr>
            <a:picLocks noChangeAspect="1"/>
          </p:cNvPicPr>
          <p:nvPr/>
        </p:nvPicPr>
        <p:blipFill>
          <a:blip r:embed="rId4"/>
          <a:stretch>
            <a:fillRect/>
          </a:stretch>
        </p:blipFill>
        <p:spPr>
          <a:xfrm>
            <a:off x="5138845" y="3203428"/>
            <a:ext cx="1914310" cy="451143"/>
          </a:xfrm>
          <a:prstGeom prst="rect">
            <a:avLst/>
          </a:prstGeom>
        </p:spPr>
      </p:pic>
      <p:pic>
        <p:nvPicPr>
          <p:cNvPr id="9" name="Picture 2" descr="E:\Documents - Copy\POSTERS\LOGOS\LOGO CAHMA.jpg">
            <a:extLst>
              <a:ext uri="{FF2B5EF4-FFF2-40B4-BE49-F238E27FC236}">
                <a16:creationId xmlns:a16="http://schemas.microsoft.com/office/drawing/2014/main" id="{55A07890-3F0B-C674-B30B-34A1E639620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549478" y="6025607"/>
            <a:ext cx="1541388" cy="5842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966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5C91E7-C590-4ADD-90AB-78D529969A3B}"/>
              </a:ext>
            </a:extLst>
          </p:cNvPr>
          <p:cNvSpPr txBox="1">
            <a:spLocks/>
          </p:cNvSpPr>
          <p:nvPr/>
        </p:nvSpPr>
        <p:spPr>
          <a:xfrm>
            <a:off x="866308" y="4216213"/>
            <a:ext cx="4682270" cy="1069071"/>
          </a:xfrm>
          <a:prstGeom prst="rect">
            <a:avLst/>
          </a:prstGeom>
        </p:spPr>
        <p:txBody>
          <a:bodyPr vert="horz" lIns="91440" tIns="45720" rIns="91440" bIns="45720" rtlCol="0" anchor="t">
            <a:normAutofit fontScale="5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800" dirty="0">
                <a:ln w="0"/>
                <a:solidFill>
                  <a:schemeClr val="tx1"/>
                </a:solidFill>
                <a:effectLst>
                  <a:outerShdw blurRad="38100" dist="19050" dir="2700000" algn="tl" rotWithShape="0">
                    <a:schemeClr val="dk1">
                      <a:alpha val="40000"/>
                    </a:schemeClr>
                  </a:outerShdw>
                </a:effectLst>
              </a:rPr>
              <a:t>People who use drugs and COVID-19</a:t>
            </a:r>
          </a:p>
          <a:p>
            <a:pPr algn="l"/>
            <a:r>
              <a:rPr lang="en-US" sz="4000" dirty="0">
                <a:ln w="0"/>
                <a:solidFill>
                  <a:schemeClr val="accent1"/>
                </a:solidFill>
                <a:effectLst>
                  <a:outerShdw blurRad="38100" dist="25400" dir="5400000" algn="ctr" rotWithShape="0">
                    <a:srgbClr val="6E747A">
                      <a:alpha val="43000"/>
                    </a:srgbClr>
                  </a:outerShdw>
                </a:effectLst>
              </a:rPr>
              <a:t> </a:t>
            </a:r>
            <a:endParaRPr lang="en-AU" sz="4000" dirty="0"/>
          </a:p>
        </p:txBody>
      </p:sp>
      <p:sp>
        <p:nvSpPr>
          <p:cNvPr id="4" name="Subtitle 2">
            <a:extLst>
              <a:ext uri="{FF2B5EF4-FFF2-40B4-BE49-F238E27FC236}">
                <a16:creationId xmlns:a16="http://schemas.microsoft.com/office/drawing/2014/main" id="{15E6F1AB-7D99-49A5-B127-8CD0E9AC8FA3}"/>
              </a:ext>
            </a:extLst>
          </p:cNvPr>
          <p:cNvSpPr txBox="1">
            <a:spLocks/>
          </p:cNvSpPr>
          <p:nvPr/>
        </p:nvSpPr>
        <p:spPr>
          <a:xfrm>
            <a:off x="2822778" y="1376627"/>
            <a:ext cx="2588947" cy="1285535"/>
          </a:xfrm>
          <a:prstGeom prst="rect">
            <a:avLst/>
          </a:prstGeom>
        </p:spPr>
        <p:txBody>
          <a:bodyPr vert="horz" lIns="91440" tIns="45720" rIns="91440" bIns="45720" rtlCol="0" anchor="t">
            <a:normAutofit fontScale="6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800" dirty="0">
                <a:ln w="0"/>
                <a:solidFill>
                  <a:schemeClr val="tx1"/>
                </a:solidFill>
                <a:effectLst>
                  <a:outerShdw blurRad="38100" dist="19050" dir="2700000" algn="tl" rotWithShape="0">
                    <a:schemeClr val="dk1">
                      <a:alpha val="40000"/>
                    </a:schemeClr>
                  </a:outerShdw>
                </a:effectLst>
              </a:rPr>
              <a:t>Aboriginal peer education group</a:t>
            </a:r>
          </a:p>
          <a:p>
            <a:pPr algn="l"/>
            <a:r>
              <a:rPr lang="en-US" sz="4000" dirty="0">
                <a:ln w="0"/>
                <a:solidFill>
                  <a:schemeClr val="accent1"/>
                </a:solidFill>
                <a:effectLst>
                  <a:outerShdw blurRad="38100" dist="25400" dir="5400000" algn="ctr" rotWithShape="0">
                    <a:srgbClr val="6E747A">
                      <a:alpha val="43000"/>
                    </a:srgbClr>
                  </a:outerShdw>
                </a:effectLst>
              </a:rPr>
              <a:t> </a:t>
            </a:r>
            <a:endParaRPr lang="en-AU" sz="4000" dirty="0"/>
          </a:p>
        </p:txBody>
      </p:sp>
      <p:sp>
        <p:nvSpPr>
          <p:cNvPr id="5" name="Subtitle 2">
            <a:extLst>
              <a:ext uri="{FF2B5EF4-FFF2-40B4-BE49-F238E27FC236}">
                <a16:creationId xmlns:a16="http://schemas.microsoft.com/office/drawing/2014/main" id="{C994C757-010D-4284-9C1C-DA175CF79DAE}"/>
              </a:ext>
            </a:extLst>
          </p:cNvPr>
          <p:cNvSpPr txBox="1">
            <a:spLocks/>
          </p:cNvSpPr>
          <p:nvPr/>
        </p:nvSpPr>
        <p:spPr>
          <a:xfrm>
            <a:off x="8001735" y="1477646"/>
            <a:ext cx="2128520" cy="1017587"/>
          </a:xfrm>
          <a:prstGeom prst="rect">
            <a:avLst/>
          </a:prstGeom>
        </p:spPr>
        <p:txBody>
          <a:bodyPr vert="horz" lIns="91440" tIns="45720" rIns="91440" bIns="45720" rtlCol="0" anchor="t">
            <a:normAutofit fontScale="5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800" dirty="0">
                <a:ln w="0"/>
                <a:solidFill>
                  <a:schemeClr val="tx1"/>
                </a:solidFill>
                <a:effectLst>
                  <a:outerShdw blurRad="38100" dist="19050" dir="2700000" algn="tl" rotWithShape="0">
                    <a:schemeClr val="dk1">
                      <a:alpha val="40000"/>
                    </a:schemeClr>
                  </a:outerShdw>
                </a:effectLst>
              </a:rPr>
              <a:t>Women’s support group</a:t>
            </a:r>
          </a:p>
          <a:p>
            <a:pPr algn="l"/>
            <a:r>
              <a:rPr lang="en-US" sz="4000" dirty="0">
                <a:ln w="0"/>
                <a:solidFill>
                  <a:schemeClr val="accent1"/>
                </a:solidFill>
                <a:effectLst>
                  <a:outerShdw blurRad="38100" dist="25400" dir="5400000" algn="ctr" rotWithShape="0">
                    <a:srgbClr val="6E747A">
                      <a:alpha val="43000"/>
                    </a:srgbClr>
                  </a:outerShdw>
                </a:effectLst>
              </a:rPr>
              <a:t> </a:t>
            </a:r>
            <a:endParaRPr lang="en-AU" sz="4000" dirty="0"/>
          </a:p>
        </p:txBody>
      </p:sp>
      <p:sp>
        <p:nvSpPr>
          <p:cNvPr id="6" name="Subtitle 2">
            <a:extLst>
              <a:ext uri="{FF2B5EF4-FFF2-40B4-BE49-F238E27FC236}">
                <a16:creationId xmlns:a16="http://schemas.microsoft.com/office/drawing/2014/main" id="{EB036BD5-8613-4564-B665-77C149694478}"/>
              </a:ext>
            </a:extLst>
          </p:cNvPr>
          <p:cNvSpPr txBox="1">
            <a:spLocks/>
          </p:cNvSpPr>
          <p:nvPr/>
        </p:nvSpPr>
        <p:spPr>
          <a:xfrm>
            <a:off x="5934367" y="4496643"/>
            <a:ext cx="3984207" cy="1069071"/>
          </a:xfrm>
          <a:prstGeom prst="rect">
            <a:avLst/>
          </a:prstGeom>
        </p:spPr>
        <p:txBody>
          <a:bodyPr vert="horz" lIns="91440" tIns="45720" rIns="91440" bIns="45720" rtlCol="0" anchor="t">
            <a:normAutofit fontScale="5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800" dirty="0">
                <a:ln w="0"/>
                <a:solidFill>
                  <a:schemeClr val="tx1"/>
                </a:solidFill>
                <a:effectLst>
                  <a:outerShdw blurRad="38100" dist="19050" dir="2700000" algn="tl" rotWithShape="0">
                    <a:schemeClr val="dk1">
                      <a:alpha val="40000"/>
                    </a:schemeClr>
                  </a:outerShdw>
                </a:effectLst>
              </a:rPr>
              <a:t>Hepatitis C peer support group</a:t>
            </a:r>
          </a:p>
          <a:p>
            <a:pPr algn="l"/>
            <a:r>
              <a:rPr lang="en-US" sz="4000" dirty="0">
                <a:ln w="0"/>
                <a:solidFill>
                  <a:schemeClr val="accent1"/>
                </a:solidFill>
                <a:effectLst>
                  <a:outerShdw blurRad="38100" dist="25400" dir="5400000" algn="ctr" rotWithShape="0">
                    <a:srgbClr val="6E747A">
                      <a:alpha val="43000"/>
                    </a:srgbClr>
                  </a:outerShdw>
                </a:effectLst>
              </a:rPr>
              <a:t> </a:t>
            </a:r>
            <a:endParaRPr lang="en-AU" sz="4000" dirty="0"/>
          </a:p>
        </p:txBody>
      </p:sp>
      <p:pic>
        <p:nvPicPr>
          <p:cNvPr id="8" name="Picture 7" descr="Graphical user interface, website&#10;&#10;Description automatically generated">
            <a:extLst>
              <a:ext uri="{FF2B5EF4-FFF2-40B4-BE49-F238E27FC236}">
                <a16:creationId xmlns:a16="http://schemas.microsoft.com/office/drawing/2014/main" id="{406173C7-DA56-43D4-B436-632F6374D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9789" y="4790922"/>
            <a:ext cx="2930121" cy="1549583"/>
          </a:xfrm>
          <a:prstGeom prst="rect">
            <a:avLst/>
          </a:prstGeom>
          <a:ln>
            <a:noFill/>
          </a:ln>
          <a:effectLst>
            <a:outerShdw blurRad="698500" dist="139700" dir="10020000" algn="tl" rotWithShape="0">
              <a:schemeClr val="accent2">
                <a:lumMod val="75000"/>
                <a:alpha val="65000"/>
              </a:schemeClr>
            </a:outerShdw>
          </a:effectLst>
        </p:spPr>
      </p:pic>
      <p:pic>
        <p:nvPicPr>
          <p:cNvPr id="9" name="Picture 8" descr="Text&#10;&#10;Description automatically generated">
            <a:extLst>
              <a:ext uri="{FF2B5EF4-FFF2-40B4-BE49-F238E27FC236}">
                <a16:creationId xmlns:a16="http://schemas.microsoft.com/office/drawing/2014/main" id="{68BCCD83-73E0-4AF1-BF4D-1AC9ABC4E7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3809" y="5146607"/>
            <a:ext cx="3884765" cy="1310338"/>
          </a:xfrm>
          <a:prstGeom prst="rect">
            <a:avLst/>
          </a:prstGeom>
          <a:effectLst>
            <a:outerShdw blurRad="660400" dist="50800" dir="18600000" algn="ctr" rotWithShape="0">
              <a:schemeClr val="accent2">
                <a:lumMod val="75000"/>
              </a:schemeClr>
            </a:outerShdw>
          </a:effectLst>
        </p:spPr>
      </p:pic>
      <p:pic>
        <p:nvPicPr>
          <p:cNvPr id="10" name="Picture 9" descr="Text&#10;&#10;Description automatically generated">
            <a:extLst>
              <a:ext uri="{FF2B5EF4-FFF2-40B4-BE49-F238E27FC236}">
                <a16:creationId xmlns:a16="http://schemas.microsoft.com/office/drawing/2014/main" id="{A6F99990-5430-4F8A-A47B-95AE269C9D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636" y="1310316"/>
            <a:ext cx="1920306" cy="2740748"/>
          </a:xfrm>
          <a:prstGeom prst="rect">
            <a:avLst/>
          </a:prstGeom>
          <a:ln>
            <a:noFill/>
          </a:ln>
          <a:effectLst>
            <a:outerShdw blurRad="431800" dist="50800" dir="5400000" algn="ctr" rotWithShape="0">
              <a:schemeClr val="accent2">
                <a:lumMod val="75000"/>
              </a:schemeClr>
            </a:outerShdw>
          </a:effectLst>
        </p:spPr>
      </p:pic>
      <p:pic>
        <p:nvPicPr>
          <p:cNvPr id="11" name="Picture 10" descr="Text&#10;&#10;Description automatically generated">
            <a:extLst>
              <a:ext uri="{FF2B5EF4-FFF2-40B4-BE49-F238E27FC236}">
                <a16:creationId xmlns:a16="http://schemas.microsoft.com/office/drawing/2014/main" id="{06306AB6-4BF5-4956-AE72-8580F20216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20124" y="1272556"/>
            <a:ext cx="1920305" cy="2727458"/>
          </a:xfrm>
          <a:prstGeom prst="rect">
            <a:avLst/>
          </a:prstGeom>
          <a:effectLst>
            <a:outerShdw blurRad="698500" dist="50800" dir="5400000" algn="ctr" rotWithShape="0">
              <a:schemeClr val="accent2">
                <a:lumMod val="75000"/>
              </a:schemeClr>
            </a:outerShdw>
          </a:effectLst>
        </p:spPr>
      </p:pic>
      <p:sp>
        <p:nvSpPr>
          <p:cNvPr id="12" name="Title 2">
            <a:extLst>
              <a:ext uri="{FF2B5EF4-FFF2-40B4-BE49-F238E27FC236}">
                <a16:creationId xmlns:a16="http://schemas.microsoft.com/office/drawing/2014/main" id="{455EB9B8-3E0B-4855-8B9A-C86068494132}"/>
              </a:ext>
            </a:extLst>
          </p:cNvPr>
          <p:cNvSpPr txBox="1">
            <a:spLocks/>
          </p:cNvSpPr>
          <p:nvPr/>
        </p:nvSpPr>
        <p:spPr>
          <a:xfrm>
            <a:off x="2821815" y="131161"/>
            <a:ext cx="6865746" cy="696521"/>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dirty="0">
                <a:solidFill>
                  <a:schemeClr val="accent2"/>
                </a:solidFill>
              </a:rPr>
              <a:t>PEER EDUCATION GROUPS</a:t>
            </a:r>
          </a:p>
        </p:txBody>
      </p:sp>
      <p:pic>
        <p:nvPicPr>
          <p:cNvPr id="15" name="Picture 2" descr="E:\Documents - Copy\POSTERS\LOGOS\LOGO CAHMA.jpg">
            <a:extLst>
              <a:ext uri="{FF2B5EF4-FFF2-40B4-BE49-F238E27FC236}">
                <a16:creationId xmlns:a16="http://schemas.microsoft.com/office/drawing/2014/main" id="{C4CF3C37-9135-14D0-ACA2-CFEF050FDAC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460269" y="6048376"/>
            <a:ext cx="1541388" cy="5842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351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6DE314A2-EAA0-FBAD-DB65-E98F8E02C40A}"/>
              </a:ext>
            </a:extLst>
          </p:cNvPr>
          <p:cNvPicPr>
            <a:picLocks noChangeAspect="1" noChangeArrowheads="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030798" y="214036"/>
            <a:ext cx="1610655" cy="1119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9F234D79-6787-22C3-7E3D-3327463244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4791" y="98816"/>
            <a:ext cx="1724357" cy="14487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3DE9692-08F8-BA28-7508-39FB998E0787}"/>
              </a:ext>
            </a:extLst>
          </p:cNvPr>
          <p:cNvGrpSpPr/>
          <p:nvPr/>
        </p:nvGrpSpPr>
        <p:grpSpPr>
          <a:xfrm>
            <a:off x="258894" y="2199668"/>
            <a:ext cx="1701894" cy="2242083"/>
            <a:chOff x="727332" y="3735930"/>
            <a:chExt cx="2461905" cy="2635459"/>
          </a:xfrm>
        </p:grpSpPr>
        <p:pic>
          <p:nvPicPr>
            <p:cNvPr id="1032" name="Picture 8" descr="See the source image">
              <a:extLst>
                <a:ext uri="{FF2B5EF4-FFF2-40B4-BE49-F238E27FC236}">
                  <a16:creationId xmlns:a16="http://schemas.microsoft.com/office/drawing/2014/main" id="{4AC7F3C8-6D72-20F5-C0CA-C7CA24E6332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30"/>
            <a:stretch/>
          </p:blipFill>
          <p:spPr bwMode="auto">
            <a:xfrm>
              <a:off x="727332" y="3735930"/>
              <a:ext cx="1287232" cy="24043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2A19120F-7DDE-FE98-9A28-2C15A8D28BC5}"/>
                </a:ext>
              </a:extLst>
            </p:cNvPr>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322681" y="4055391"/>
              <a:ext cx="1866556" cy="23159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See the source image">
            <a:extLst>
              <a:ext uri="{FF2B5EF4-FFF2-40B4-BE49-F238E27FC236}">
                <a16:creationId xmlns:a16="http://schemas.microsoft.com/office/drawing/2014/main" id="{D5ABD220-734E-2EF2-5476-B0C34EAAF5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34873" y="4776591"/>
            <a:ext cx="3124033" cy="18673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A06EC5F-37ED-90A9-D5F5-2A5022D8ED06}"/>
              </a:ext>
            </a:extLst>
          </p:cNvPr>
          <p:cNvGrpSpPr/>
          <p:nvPr/>
        </p:nvGrpSpPr>
        <p:grpSpPr>
          <a:xfrm>
            <a:off x="6606872" y="-86554"/>
            <a:ext cx="2217561" cy="1990212"/>
            <a:chOff x="6739626" y="106516"/>
            <a:chExt cx="2832213" cy="2711279"/>
          </a:xfrm>
        </p:grpSpPr>
        <p:pic>
          <p:nvPicPr>
            <p:cNvPr id="11" name="Picture 4" descr="See the source image">
              <a:extLst>
                <a:ext uri="{FF2B5EF4-FFF2-40B4-BE49-F238E27FC236}">
                  <a16:creationId xmlns:a16="http://schemas.microsoft.com/office/drawing/2014/main" id="{57C91A65-2A5A-8CCC-2C45-CA351D7ACA0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39626" y="285254"/>
              <a:ext cx="1323577" cy="1764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2B18693-CC23-F074-BED7-F60D20B9C33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32760" y="106516"/>
              <a:ext cx="1739079" cy="2318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ee the source image">
              <a:extLst>
                <a:ext uri="{FF2B5EF4-FFF2-40B4-BE49-F238E27FC236}">
                  <a16:creationId xmlns:a16="http://schemas.microsoft.com/office/drawing/2014/main" id="{35EAE664-2105-5D86-44CD-99D791D3719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64834" y="901175"/>
              <a:ext cx="1437465" cy="19166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E1A5CF1D-C064-19EB-0DEB-E24BF11693F9}"/>
              </a:ext>
            </a:extLst>
          </p:cNvPr>
          <p:cNvSpPr/>
          <p:nvPr/>
        </p:nvSpPr>
        <p:spPr>
          <a:xfrm>
            <a:off x="3817255" y="1929818"/>
            <a:ext cx="3066711" cy="1762865"/>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19000"/>
              </a:lnSpc>
              <a:spcBef>
                <a:spcPts val="0"/>
              </a:spcBef>
              <a:spcAft>
                <a:spcPts val="600"/>
              </a:spcAft>
            </a:pPr>
            <a:r>
              <a:rPr lang="en-US" sz="1800" b="1" kern="1400" dirty="0">
                <a:ln>
                  <a:noFill/>
                </a:ln>
                <a:solidFill>
                  <a:srgbClr val="000000"/>
                </a:solidFill>
                <a:effectLst/>
                <a:latin typeface="Bierstadt Display" panose="020B0604020202020204" pitchFamily="34" charset="0"/>
              </a:rPr>
              <a:t>COVID-19 </a:t>
            </a:r>
          </a:p>
          <a:p>
            <a:pPr marL="0" marR="0" indent="0" algn="ctr">
              <a:lnSpc>
                <a:spcPct val="119000"/>
              </a:lnSpc>
              <a:spcBef>
                <a:spcPts val="0"/>
              </a:spcBef>
              <a:spcAft>
                <a:spcPts val="600"/>
              </a:spcAft>
            </a:pPr>
            <a:r>
              <a:rPr lang="en-US" sz="1800" b="1" kern="1400" dirty="0">
                <a:ln>
                  <a:noFill/>
                </a:ln>
                <a:solidFill>
                  <a:srgbClr val="000000"/>
                </a:solidFill>
                <a:effectLst/>
                <a:latin typeface="Bierstadt Display" panose="020B0604020202020204" pitchFamily="34" charset="0"/>
              </a:rPr>
              <a:t>CAHMA PEER SUPPORT  - </a:t>
            </a:r>
          </a:p>
          <a:p>
            <a:pPr marL="0" marR="0" indent="0" algn="ctr">
              <a:lnSpc>
                <a:spcPct val="119000"/>
              </a:lnSpc>
              <a:spcBef>
                <a:spcPts val="0"/>
              </a:spcBef>
              <a:spcAft>
                <a:spcPts val="600"/>
              </a:spcAft>
            </a:pPr>
            <a:r>
              <a:rPr lang="en-US" sz="1800" b="1" kern="1400" dirty="0">
                <a:ln>
                  <a:noFill/>
                </a:ln>
                <a:solidFill>
                  <a:srgbClr val="000000"/>
                </a:solidFill>
                <a:effectLst/>
                <a:latin typeface="Bierstadt Display" panose="020B0604020202020204" pitchFamily="34" charset="0"/>
              </a:rPr>
              <a:t>- ESSENTIAL WORKERS</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
        <p:nvSpPr>
          <p:cNvPr id="6" name="Rectangle 5">
            <a:extLst>
              <a:ext uri="{FF2B5EF4-FFF2-40B4-BE49-F238E27FC236}">
                <a16:creationId xmlns:a16="http://schemas.microsoft.com/office/drawing/2014/main" id="{65DD1C66-658E-F1A7-E8AB-D804F9E7063A}"/>
              </a:ext>
            </a:extLst>
          </p:cNvPr>
          <p:cNvSpPr/>
          <p:nvPr/>
        </p:nvSpPr>
        <p:spPr>
          <a:xfrm>
            <a:off x="7856257" y="1567260"/>
            <a:ext cx="2521954" cy="916918"/>
          </a:xfrm>
          <a:prstGeom prst="rect">
            <a:avLst/>
          </a:prstGeom>
          <a:noFill/>
        </p:spPr>
        <p:txBody>
          <a:bodyPr wrap="square" lIns="91440" tIns="45720" rIns="91440" bIns="45720">
            <a:spAutoFit/>
          </a:bodyPr>
          <a:lstStyle/>
          <a:p>
            <a:pPr marL="0" marR="0" indent="0" algn="ctr">
              <a:lnSpc>
                <a:spcPct val="119000"/>
              </a:lnSpc>
              <a:spcBef>
                <a:spcPts val="0"/>
              </a:spcBef>
              <a:spcAft>
                <a:spcPts val="600"/>
              </a:spcAft>
            </a:pPr>
            <a:r>
              <a:rPr lang="en-US" sz="2400" b="1" kern="1400" dirty="0">
                <a:ln>
                  <a:noFill/>
                </a:ln>
                <a:solidFill>
                  <a:srgbClr val="000000"/>
                </a:solidFill>
                <a:effectLst/>
                <a:latin typeface="Calibri" panose="020F0502020204030204" pitchFamily="34" charset="0"/>
              </a:rPr>
              <a:t>Ainslie Village</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
        <p:nvSpPr>
          <p:cNvPr id="16" name="Rectangle 15">
            <a:extLst>
              <a:ext uri="{FF2B5EF4-FFF2-40B4-BE49-F238E27FC236}">
                <a16:creationId xmlns:a16="http://schemas.microsoft.com/office/drawing/2014/main" id="{9802D7CD-5A7A-35E4-DBAB-9E8F483E4011}"/>
              </a:ext>
            </a:extLst>
          </p:cNvPr>
          <p:cNvSpPr/>
          <p:nvPr/>
        </p:nvSpPr>
        <p:spPr>
          <a:xfrm>
            <a:off x="7675859" y="5004171"/>
            <a:ext cx="2521954" cy="916918"/>
          </a:xfrm>
          <a:prstGeom prst="rect">
            <a:avLst/>
          </a:prstGeom>
          <a:noFill/>
        </p:spPr>
        <p:txBody>
          <a:bodyPr wrap="square" lIns="91440" tIns="45720" rIns="91440" bIns="45720">
            <a:spAutoFit/>
          </a:bodyPr>
          <a:lstStyle/>
          <a:p>
            <a:pPr marL="0" marR="0" indent="0" algn="ctr">
              <a:lnSpc>
                <a:spcPct val="119000"/>
              </a:lnSpc>
              <a:spcBef>
                <a:spcPts val="0"/>
              </a:spcBef>
              <a:spcAft>
                <a:spcPts val="600"/>
              </a:spcAft>
            </a:pPr>
            <a:r>
              <a:rPr lang="en-US" sz="2400" b="1" kern="1400" dirty="0">
                <a:ln>
                  <a:noFill/>
                </a:ln>
                <a:solidFill>
                  <a:srgbClr val="000000"/>
                </a:solidFill>
                <a:effectLst/>
                <a:latin typeface="Calibri" panose="020F0502020204030204" pitchFamily="34" charset="0"/>
              </a:rPr>
              <a:t>Ragusa </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
        <p:nvSpPr>
          <p:cNvPr id="17" name="Rectangle 16">
            <a:extLst>
              <a:ext uri="{FF2B5EF4-FFF2-40B4-BE49-F238E27FC236}">
                <a16:creationId xmlns:a16="http://schemas.microsoft.com/office/drawing/2014/main" id="{0B45B68E-2ACC-B3DD-6AF7-A4DB7D2783A3}"/>
              </a:ext>
            </a:extLst>
          </p:cNvPr>
          <p:cNvSpPr/>
          <p:nvPr/>
        </p:nvSpPr>
        <p:spPr>
          <a:xfrm>
            <a:off x="54644" y="4433915"/>
            <a:ext cx="2521954" cy="916918"/>
          </a:xfrm>
          <a:prstGeom prst="rect">
            <a:avLst/>
          </a:prstGeom>
          <a:noFill/>
        </p:spPr>
        <p:txBody>
          <a:bodyPr wrap="square" lIns="91440" tIns="45720" rIns="91440" bIns="45720">
            <a:spAutoFit/>
          </a:bodyPr>
          <a:lstStyle/>
          <a:p>
            <a:pPr marL="0" marR="0" indent="0" algn="ctr">
              <a:lnSpc>
                <a:spcPct val="119000"/>
              </a:lnSpc>
              <a:spcBef>
                <a:spcPts val="0"/>
              </a:spcBef>
              <a:spcAft>
                <a:spcPts val="600"/>
              </a:spcAft>
            </a:pPr>
            <a:r>
              <a:rPr lang="en-US" sz="2400" b="1" kern="1400" dirty="0">
                <a:ln>
                  <a:noFill/>
                </a:ln>
                <a:solidFill>
                  <a:srgbClr val="000000"/>
                </a:solidFill>
                <a:effectLst/>
                <a:latin typeface="Calibri" panose="020F0502020204030204" pitchFamily="34" charset="0"/>
              </a:rPr>
              <a:t>Condamine Court</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
        <p:nvSpPr>
          <p:cNvPr id="18" name="Rectangle 17">
            <a:extLst>
              <a:ext uri="{FF2B5EF4-FFF2-40B4-BE49-F238E27FC236}">
                <a16:creationId xmlns:a16="http://schemas.microsoft.com/office/drawing/2014/main" id="{10BA7FD2-E5FC-F473-0EDA-5751059D40D4}"/>
              </a:ext>
            </a:extLst>
          </p:cNvPr>
          <p:cNvSpPr/>
          <p:nvPr/>
        </p:nvSpPr>
        <p:spPr>
          <a:xfrm>
            <a:off x="341871" y="787316"/>
            <a:ext cx="2521954" cy="916918"/>
          </a:xfrm>
          <a:prstGeom prst="rect">
            <a:avLst/>
          </a:prstGeom>
          <a:noFill/>
        </p:spPr>
        <p:txBody>
          <a:bodyPr wrap="square" lIns="91440" tIns="45720" rIns="91440" bIns="45720">
            <a:spAutoFit/>
          </a:bodyPr>
          <a:lstStyle/>
          <a:p>
            <a:pPr marL="0" marR="0" indent="0" algn="ctr">
              <a:lnSpc>
                <a:spcPct val="119000"/>
              </a:lnSpc>
              <a:spcBef>
                <a:spcPts val="0"/>
              </a:spcBef>
              <a:spcAft>
                <a:spcPts val="600"/>
              </a:spcAft>
            </a:pPr>
            <a:r>
              <a:rPr lang="en-US" sz="2400" b="1" kern="1400" dirty="0">
                <a:ln>
                  <a:noFill/>
                </a:ln>
                <a:solidFill>
                  <a:srgbClr val="000000"/>
                </a:solidFill>
                <a:effectLst/>
                <a:latin typeface="Calibri" panose="020F0502020204030204" pitchFamily="34" charset="0"/>
              </a:rPr>
              <a:t>ANU</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
        <p:nvSpPr>
          <p:cNvPr id="19" name="Rectangle 18">
            <a:extLst>
              <a:ext uri="{FF2B5EF4-FFF2-40B4-BE49-F238E27FC236}">
                <a16:creationId xmlns:a16="http://schemas.microsoft.com/office/drawing/2014/main" id="{A314D110-9317-776B-800A-3DADB36B1EBF}"/>
              </a:ext>
            </a:extLst>
          </p:cNvPr>
          <p:cNvSpPr/>
          <p:nvPr/>
        </p:nvSpPr>
        <p:spPr>
          <a:xfrm>
            <a:off x="769821" y="6004208"/>
            <a:ext cx="2521954" cy="916918"/>
          </a:xfrm>
          <a:prstGeom prst="rect">
            <a:avLst/>
          </a:prstGeom>
          <a:noFill/>
        </p:spPr>
        <p:txBody>
          <a:bodyPr wrap="square" lIns="91440" tIns="45720" rIns="91440" bIns="45720">
            <a:spAutoFit/>
          </a:bodyPr>
          <a:lstStyle/>
          <a:p>
            <a:pPr marL="0" marR="0" indent="0" algn="ctr">
              <a:lnSpc>
                <a:spcPct val="119000"/>
              </a:lnSpc>
              <a:spcBef>
                <a:spcPts val="0"/>
              </a:spcBef>
              <a:spcAft>
                <a:spcPts val="600"/>
              </a:spcAft>
            </a:pPr>
            <a:r>
              <a:rPr lang="en-US" sz="2400" b="1" kern="1400" dirty="0">
                <a:ln>
                  <a:noFill/>
                </a:ln>
                <a:solidFill>
                  <a:srgbClr val="000000"/>
                </a:solidFill>
                <a:effectLst/>
                <a:latin typeface="Calibri" panose="020F0502020204030204" pitchFamily="34" charset="0"/>
              </a:rPr>
              <a:t>Community</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
        <p:nvSpPr>
          <p:cNvPr id="20" name="Rectangle 19">
            <a:extLst>
              <a:ext uri="{FF2B5EF4-FFF2-40B4-BE49-F238E27FC236}">
                <a16:creationId xmlns:a16="http://schemas.microsoft.com/office/drawing/2014/main" id="{D81666CE-BDA6-EB6B-D807-3A21C2EB100C}"/>
              </a:ext>
            </a:extLst>
          </p:cNvPr>
          <p:cNvSpPr/>
          <p:nvPr/>
        </p:nvSpPr>
        <p:spPr>
          <a:xfrm>
            <a:off x="259505" y="1069320"/>
            <a:ext cx="2180924" cy="927355"/>
          </a:xfrm>
          <a:prstGeom prst="rect">
            <a:avLst/>
          </a:prstGeom>
          <a:noFill/>
        </p:spPr>
        <p:txBody>
          <a:bodyPr wrap="square" lIns="91440" tIns="45720" rIns="91440" bIns="45720">
            <a:spAutoFit/>
          </a:bodyPr>
          <a:lstStyle/>
          <a:p>
            <a:pPr marL="0" marR="0" indent="0" algn="ctr">
              <a:lnSpc>
                <a:spcPct val="119000"/>
              </a:lnSpc>
              <a:spcBef>
                <a:spcPts val="0"/>
              </a:spcBef>
              <a:spcAft>
                <a:spcPts val="600"/>
              </a:spcAft>
            </a:pPr>
            <a:r>
              <a:rPr lang="en-US" sz="2400" b="1" kern="1400" dirty="0">
                <a:ln>
                  <a:noFill/>
                </a:ln>
                <a:solidFill>
                  <a:srgbClr val="000000"/>
                </a:solidFill>
                <a:effectLst/>
                <a:latin typeface="Calibri" panose="020F0502020204030204" pitchFamily="34" charset="0"/>
              </a:rPr>
              <a:t>Lazaretto </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pic>
        <p:nvPicPr>
          <p:cNvPr id="1040" name="Picture 16" descr="See the source image">
            <a:extLst>
              <a:ext uri="{FF2B5EF4-FFF2-40B4-BE49-F238E27FC236}">
                <a16:creationId xmlns:a16="http://schemas.microsoft.com/office/drawing/2014/main" id="{370C09E2-FCC8-1D50-708B-0B7D8D0A923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42210" y="3597278"/>
            <a:ext cx="2251029" cy="14068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a:extLst>
              <a:ext uri="{FF2B5EF4-FFF2-40B4-BE49-F238E27FC236}">
                <a16:creationId xmlns:a16="http://schemas.microsoft.com/office/drawing/2014/main" id="{2FD208AA-410D-0636-342A-762935E5EB7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7492772">
            <a:off x="2176996" y="2709040"/>
            <a:ext cx="1425691" cy="14223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See the source image">
            <a:extLst>
              <a:ext uri="{FF2B5EF4-FFF2-40B4-BE49-F238E27FC236}">
                <a16:creationId xmlns:a16="http://schemas.microsoft.com/office/drawing/2014/main" id="{A59491BA-DAA5-E0A4-8E87-E6C77321DB6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1808637" flipH="1">
            <a:off x="7049358" y="1686150"/>
            <a:ext cx="1082151" cy="10796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See the source image">
            <a:extLst>
              <a:ext uri="{FF2B5EF4-FFF2-40B4-BE49-F238E27FC236}">
                <a16:creationId xmlns:a16="http://schemas.microsoft.com/office/drawing/2014/main" id="{6E719C07-A627-6E98-BD1B-0D265760352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9826891">
            <a:off x="2236673" y="1140669"/>
            <a:ext cx="1425691" cy="14223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See the source image">
            <a:extLst>
              <a:ext uri="{FF2B5EF4-FFF2-40B4-BE49-F238E27FC236}">
                <a16:creationId xmlns:a16="http://schemas.microsoft.com/office/drawing/2014/main" id="{7063CAEE-E42A-C569-4456-A353F114FDA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4262979">
            <a:off x="4187866" y="3800587"/>
            <a:ext cx="818050" cy="10394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descr="See the source image">
            <a:extLst>
              <a:ext uri="{FF2B5EF4-FFF2-40B4-BE49-F238E27FC236}">
                <a16:creationId xmlns:a16="http://schemas.microsoft.com/office/drawing/2014/main" id="{5C287713-F469-4E29-44DD-13C4825C672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4543055" flipV="1">
            <a:off x="6696034" y="3492602"/>
            <a:ext cx="1192054" cy="11893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Documents - Copy\POSTERS\LOGOS\LOGO CAHMA.jpg">
            <a:extLst>
              <a:ext uri="{FF2B5EF4-FFF2-40B4-BE49-F238E27FC236}">
                <a16:creationId xmlns:a16="http://schemas.microsoft.com/office/drawing/2014/main" id="{C9799DF3-6B15-DC70-B01F-07BFE8143590}"/>
              </a:ext>
            </a:extLst>
          </p:cNvPr>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885530" y="6053997"/>
            <a:ext cx="1372769" cy="52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7" name="Picture 8" descr="Success Images Png, Green Next Steps Icon, HD Png Download (#7388581), PNG  Images on PngArea">
            <a:extLst>
              <a:ext uri="{FF2B5EF4-FFF2-40B4-BE49-F238E27FC236}">
                <a16:creationId xmlns:a16="http://schemas.microsoft.com/office/drawing/2014/main" id="{6621ECBF-60D2-43C4-9FEA-B074742DCB06}"/>
              </a:ext>
            </a:extLst>
          </p:cNvPr>
          <p:cNvPicPr>
            <a:picLocks noChangeAspect="1" noChangeArrowheads="1"/>
          </p:cNvPicPr>
          <p:nvPr/>
        </p:nvPicPr>
        <p:blipFill rotWithShape="1">
          <a:blip r:embed="rId2"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2550839" y="2270634"/>
            <a:ext cx="1909384" cy="21235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uccess Images Png, Green Next Steps Icon, HD Png Download (#7388581), PNG  Images on PngArea">
            <a:extLst>
              <a:ext uri="{FF2B5EF4-FFF2-40B4-BE49-F238E27FC236}">
                <a16:creationId xmlns:a16="http://schemas.microsoft.com/office/drawing/2014/main" id="{1B98E0EE-6360-4404-A404-3A2F00AE2B39}"/>
              </a:ext>
            </a:extLst>
          </p:cNvPr>
          <p:cNvPicPr>
            <a:picLocks noChangeAspect="1" noChangeArrowheads="1"/>
          </p:cNvPicPr>
          <p:nvPr/>
        </p:nvPicPr>
        <p:blipFill rotWithShape="1">
          <a:blip r:embed="rId3"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6207944" y="948476"/>
            <a:ext cx="1626886" cy="7087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3" descr="Image result for SUPPORT"/>
          <p:cNvSpPr>
            <a:spLocks noChangeAspect="1" noChangeArrowheads="1"/>
          </p:cNvSpPr>
          <p:nvPr/>
        </p:nvSpPr>
        <p:spPr bwMode="auto">
          <a:xfrm>
            <a:off x="1938322" y="-6933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sp>
        <p:nvSpPr>
          <p:cNvPr id="34" name="TextBox 33">
            <a:extLst>
              <a:ext uri="{FF2B5EF4-FFF2-40B4-BE49-F238E27FC236}">
                <a16:creationId xmlns:a16="http://schemas.microsoft.com/office/drawing/2014/main" id="{C5CCA3F2-6914-4184-A11E-B226D00F259B}"/>
              </a:ext>
            </a:extLst>
          </p:cNvPr>
          <p:cNvSpPr txBox="1"/>
          <p:nvPr/>
        </p:nvSpPr>
        <p:spPr>
          <a:xfrm>
            <a:off x="883793" y="68382"/>
            <a:ext cx="7413018" cy="584775"/>
          </a:xfrm>
          <a:prstGeom prst="rect">
            <a:avLst/>
          </a:prstGeom>
          <a:noFill/>
        </p:spPr>
        <p:txBody>
          <a:bodyPr wrap="square" rtlCol="0">
            <a:spAutoFit/>
          </a:bodyPr>
          <a:lstStyle/>
          <a:p>
            <a:r>
              <a:rPr lang="en-AU" sz="3200" b="1" dirty="0"/>
              <a:t>COMMUNITY DEVELOPMENT PROJECT</a:t>
            </a:r>
          </a:p>
        </p:txBody>
      </p:sp>
      <p:pic>
        <p:nvPicPr>
          <p:cNvPr id="5128" name="Picture 8" descr="Success Images Png, Green Next Steps Icon, HD Png Download (#7388581), PNG  Images on PngArea">
            <a:extLst>
              <a:ext uri="{FF2B5EF4-FFF2-40B4-BE49-F238E27FC236}">
                <a16:creationId xmlns:a16="http://schemas.microsoft.com/office/drawing/2014/main" id="{3EF2B599-4BC8-4FA3-BA0F-382ABC5C1A1C}"/>
              </a:ext>
            </a:extLst>
          </p:cNvPr>
          <p:cNvPicPr>
            <a:picLocks noChangeAspect="1" noChangeArrowheads="1"/>
          </p:cNvPicPr>
          <p:nvPr/>
        </p:nvPicPr>
        <p:blipFill rotWithShape="1">
          <a:blip r:embed="rId4"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921263" y="695938"/>
            <a:ext cx="1935490" cy="34868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uccess Images Png, Green Next Steps Icon, HD Png Download (#7388581), PNG  Images on PngArea">
            <a:extLst>
              <a:ext uri="{FF2B5EF4-FFF2-40B4-BE49-F238E27FC236}">
                <a16:creationId xmlns:a16="http://schemas.microsoft.com/office/drawing/2014/main" id="{7BC9872C-DE8D-463D-91F5-CB5DA1726727}"/>
              </a:ext>
            </a:extLst>
          </p:cNvPr>
          <p:cNvPicPr>
            <a:picLocks noChangeAspect="1" noChangeArrowheads="1"/>
          </p:cNvPicPr>
          <p:nvPr/>
        </p:nvPicPr>
        <p:blipFill rotWithShape="1">
          <a:blip r:embed="rId2"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5397900" y="490123"/>
            <a:ext cx="1561700" cy="25614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uccess Images Png, Green Next Steps Icon, HD Png Download (#7388581), PNG  Images on PngArea">
            <a:extLst>
              <a:ext uri="{FF2B5EF4-FFF2-40B4-BE49-F238E27FC236}">
                <a16:creationId xmlns:a16="http://schemas.microsoft.com/office/drawing/2014/main" id="{AEA2A6CB-4EFD-42B6-98BA-754D3922A534}"/>
              </a:ext>
            </a:extLst>
          </p:cNvPr>
          <p:cNvPicPr>
            <a:picLocks noChangeAspect="1" noChangeArrowheads="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3794430" y="1876790"/>
            <a:ext cx="2075931" cy="28280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uccess Images Png, Green Next Steps Icon, HD Png Download (#7388581), PNG  Images on PngArea">
            <a:extLst>
              <a:ext uri="{FF2B5EF4-FFF2-40B4-BE49-F238E27FC236}">
                <a16:creationId xmlns:a16="http://schemas.microsoft.com/office/drawing/2014/main" id="{17BED5E2-21C9-4E92-9456-24311E37CA69}"/>
              </a:ext>
            </a:extLst>
          </p:cNvPr>
          <p:cNvPicPr>
            <a:picLocks noChangeAspect="1" noChangeArrowheads="1"/>
          </p:cNvPicPr>
          <p:nvPr/>
        </p:nvPicPr>
        <p:blipFill rotWithShape="1">
          <a:blip r:embed="rId6"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1751576" y="3619981"/>
            <a:ext cx="2239417" cy="31493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2660258" y="2506130"/>
            <a:ext cx="1988781" cy="1113851"/>
          </a:xfrm>
        </p:spPr>
        <p:txBody>
          <a:bodyPr>
            <a:normAutofit/>
          </a:bodyPr>
          <a:lstStyle/>
          <a:p>
            <a:pPr algn="l"/>
            <a:r>
              <a:rPr lang="en-US" sz="3800" dirty="0">
                <a:solidFill>
                  <a:schemeClr val="bg1"/>
                </a:solidFill>
              </a:rPr>
              <a:t>L</a:t>
            </a:r>
            <a:r>
              <a:rPr lang="en-AU" sz="3800" dirty="0">
                <a:solidFill>
                  <a:schemeClr val="bg1"/>
                </a:solidFill>
              </a:rPr>
              <a:t>EVEL 2</a:t>
            </a:r>
          </a:p>
        </p:txBody>
      </p:sp>
      <p:sp>
        <p:nvSpPr>
          <p:cNvPr id="27" name="Title 2">
            <a:extLst>
              <a:ext uri="{FF2B5EF4-FFF2-40B4-BE49-F238E27FC236}">
                <a16:creationId xmlns:a16="http://schemas.microsoft.com/office/drawing/2014/main" id="{B59C3EE6-81FC-4957-9F0E-2AFA888DCD37}"/>
              </a:ext>
            </a:extLst>
          </p:cNvPr>
          <p:cNvSpPr txBox="1">
            <a:spLocks/>
          </p:cNvSpPr>
          <p:nvPr/>
        </p:nvSpPr>
        <p:spPr>
          <a:xfrm>
            <a:off x="3844280" y="1563088"/>
            <a:ext cx="2737687" cy="1113851"/>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800" dirty="0">
                <a:solidFill>
                  <a:schemeClr val="bg1"/>
                </a:solidFill>
              </a:rPr>
              <a:t>L</a:t>
            </a:r>
            <a:r>
              <a:rPr lang="en-AU" sz="3800" dirty="0">
                <a:solidFill>
                  <a:schemeClr val="bg1"/>
                </a:solidFill>
              </a:rPr>
              <a:t>EVEL 3</a:t>
            </a:r>
          </a:p>
        </p:txBody>
      </p:sp>
      <p:sp>
        <p:nvSpPr>
          <p:cNvPr id="28" name="Title 2">
            <a:extLst>
              <a:ext uri="{FF2B5EF4-FFF2-40B4-BE49-F238E27FC236}">
                <a16:creationId xmlns:a16="http://schemas.microsoft.com/office/drawing/2014/main" id="{1457C925-DB3D-416E-B187-A434D5C649A4}"/>
              </a:ext>
            </a:extLst>
          </p:cNvPr>
          <p:cNvSpPr txBox="1">
            <a:spLocks/>
          </p:cNvSpPr>
          <p:nvPr/>
        </p:nvSpPr>
        <p:spPr>
          <a:xfrm>
            <a:off x="5397900" y="1035915"/>
            <a:ext cx="2567439" cy="628442"/>
          </a:xfrm>
          <a:prstGeom prst="rect">
            <a:avLst/>
          </a:prstGeom>
        </p:spPr>
        <p:txBody>
          <a:bodyPr vert="horz" lIns="91440" tIns="45720" rIns="91440" bIns="45720" rtlCol="0" anchor="b">
            <a:normAutofit fontScale="97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800" dirty="0">
                <a:solidFill>
                  <a:schemeClr val="bg1"/>
                </a:solidFill>
              </a:rPr>
              <a:t>L</a:t>
            </a:r>
            <a:r>
              <a:rPr lang="en-AU" sz="3800" dirty="0">
                <a:solidFill>
                  <a:schemeClr val="bg1"/>
                </a:solidFill>
              </a:rPr>
              <a:t>EVEL 4</a:t>
            </a:r>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549478" y="6025607"/>
            <a:ext cx="1541388" cy="584257"/>
          </a:xfrm>
          <a:prstGeom prst="rect">
            <a:avLst/>
          </a:prstGeom>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9C46805-44D9-4D14-8BBC-B3AC6E7798D3}"/>
              </a:ext>
            </a:extLst>
          </p:cNvPr>
          <p:cNvSpPr txBox="1"/>
          <p:nvPr/>
        </p:nvSpPr>
        <p:spPr>
          <a:xfrm>
            <a:off x="5707998" y="2067878"/>
            <a:ext cx="2938224" cy="584775"/>
          </a:xfrm>
          <a:prstGeom prst="rect">
            <a:avLst/>
          </a:prstGeom>
          <a:noFill/>
        </p:spPr>
        <p:txBody>
          <a:bodyPr wrap="square" rtlCol="0">
            <a:spAutoFit/>
          </a:bodyPr>
          <a:lstStyle/>
          <a:p>
            <a:r>
              <a:rPr lang="en-AU" sz="3200" b="1" dirty="0"/>
              <a:t>CASUAL WORK</a:t>
            </a:r>
            <a:endParaRPr lang="en-AU" b="1" dirty="0"/>
          </a:p>
        </p:txBody>
      </p:sp>
      <p:pic>
        <p:nvPicPr>
          <p:cNvPr id="30" name="Picture 8" descr="Success Images Png, Green Next Steps Icon, HD Png Download (#7388581), PNG  Images on PngArea">
            <a:extLst>
              <a:ext uri="{FF2B5EF4-FFF2-40B4-BE49-F238E27FC236}">
                <a16:creationId xmlns:a16="http://schemas.microsoft.com/office/drawing/2014/main" id="{E7530554-F03B-4B7B-9A47-B9261572BBE0}"/>
              </a:ext>
            </a:extLst>
          </p:cNvPr>
          <p:cNvPicPr>
            <a:picLocks noChangeAspect="1" noChangeArrowheads="1"/>
          </p:cNvPicPr>
          <p:nvPr/>
        </p:nvPicPr>
        <p:blipFill rotWithShape="1">
          <a:blip r:embed="rId8"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bwMode="auto">
          <a:xfrm>
            <a:off x="452809" y="4193411"/>
            <a:ext cx="1343539" cy="2575882"/>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2">
            <a:extLst>
              <a:ext uri="{FF2B5EF4-FFF2-40B4-BE49-F238E27FC236}">
                <a16:creationId xmlns:a16="http://schemas.microsoft.com/office/drawing/2014/main" id="{EC1B8DA8-8901-4F12-B774-00D182857DB5}"/>
              </a:ext>
            </a:extLst>
          </p:cNvPr>
          <p:cNvSpPr txBox="1">
            <a:spLocks/>
          </p:cNvSpPr>
          <p:nvPr/>
        </p:nvSpPr>
        <p:spPr>
          <a:xfrm>
            <a:off x="538524" y="4136022"/>
            <a:ext cx="2338224" cy="664522"/>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a:solidFill>
                  <a:schemeClr val="bg1"/>
                </a:solidFill>
              </a:rPr>
              <a:t>L</a:t>
            </a:r>
            <a:r>
              <a:rPr lang="en-AU" sz="3200" dirty="0">
                <a:solidFill>
                  <a:schemeClr val="bg1"/>
                </a:solidFill>
              </a:rPr>
              <a:t>EVEL 1</a:t>
            </a:r>
          </a:p>
        </p:txBody>
      </p:sp>
      <p:sp>
        <p:nvSpPr>
          <p:cNvPr id="19" name="TextBox 18">
            <a:extLst>
              <a:ext uri="{FF2B5EF4-FFF2-40B4-BE49-F238E27FC236}">
                <a16:creationId xmlns:a16="http://schemas.microsoft.com/office/drawing/2014/main" id="{31E24654-F4E8-4BF6-8C03-4E298D2F3556}"/>
              </a:ext>
            </a:extLst>
          </p:cNvPr>
          <p:cNvSpPr txBox="1"/>
          <p:nvPr/>
        </p:nvSpPr>
        <p:spPr>
          <a:xfrm>
            <a:off x="2037414" y="4226927"/>
            <a:ext cx="1996468" cy="584775"/>
          </a:xfrm>
          <a:prstGeom prst="rect">
            <a:avLst/>
          </a:prstGeom>
          <a:noFill/>
        </p:spPr>
        <p:txBody>
          <a:bodyPr wrap="square" rtlCol="0">
            <a:spAutoFit/>
          </a:bodyPr>
          <a:lstStyle/>
          <a:p>
            <a:r>
              <a:rPr lang="en-AU" sz="3200" b="1" dirty="0"/>
              <a:t>TRAINING</a:t>
            </a:r>
          </a:p>
        </p:txBody>
      </p:sp>
      <p:sp>
        <p:nvSpPr>
          <p:cNvPr id="38" name="TextBox 37">
            <a:extLst>
              <a:ext uri="{FF2B5EF4-FFF2-40B4-BE49-F238E27FC236}">
                <a16:creationId xmlns:a16="http://schemas.microsoft.com/office/drawing/2014/main" id="{3D9D7FDF-E62B-4307-8656-53822A830831}"/>
              </a:ext>
            </a:extLst>
          </p:cNvPr>
          <p:cNvSpPr txBox="1"/>
          <p:nvPr/>
        </p:nvSpPr>
        <p:spPr>
          <a:xfrm>
            <a:off x="4089800" y="3618977"/>
            <a:ext cx="7697747" cy="1638077"/>
          </a:xfrm>
          <a:prstGeom prst="rect">
            <a:avLst/>
          </a:prstGeom>
          <a:solidFill>
            <a:schemeClr val="accent1">
              <a:lumMod val="20000"/>
              <a:lumOff val="80000"/>
            </a:schemeClr>
          </a:solidFill>
        </p:spPr>
        <p:txBody>
          <a:bodyPr wrap="square" rtlCol="0">
            <a:spAutoFit/>
          </a:bodyPr>
          <a:lstStyle/>
          <a:p>
            <a:pPr marL="0" marR="0" indent="0" algn="l">
              <a:spcBef>
                <a:spcPts val="0"/>
              </a:spcBef>
            </a:pPr>
            <a:r>
              <a:rPr lang="en-US" sz="1800" b="1" kern="1400" dirty="0">
                <a:ln>
                  <a:noFill/>
                </a:ln>
                <a:solidFill>
                  <a:srgbClr val="000000"/>
                </a:solidFill>
                <a:effectLst/>
                <a:latin typeface="Calibri" panose="020F0502020204030204" pitchFamily="34" charset="0"/>
              </a:rPr>
              <a:t>Front of house: </a:t>
            </a:r>
          </a:p>
          <a:p>
            <a:pPr marL="0" marR="0" indent="0" algn="l">
              <a:spcBef>
                <a:spcPts val="0"/>
              </a:spcBef>
            </a:pPr>
            <a:r>
              <a:rPr lang="en-US" sz="1800" b="1" kern="1400" dirty="0">
                <a:ln>
                  <a:noFill/>
                </a:ln>
                <a:solidFill>
                  <a:srgbClr val="000000"/>
                </a:solidFill>
                <a:effectLst/>
                <a:latin typeface="Calibri" panose="020F0502020204030204" pitchFamily="34" charset="0"/>
              </a:rPr>
              <a:t>computer skills, admin role, emails, reception, phone, language</a:t>
            </a:r>
          </a:p>
          <a:p>
            <a:pPr marL="0" marR="0" indent="0" algn="l">
              <a:spcBef>
                <a:spcPts val="0"/>
              </a:spcBef>
            </a:pPr>
            <a:r>
              <a:rPr lang="en-US" b="1" kern="1400" dirty="0">
                <a:solidFill>
                  <a:srgbClr val="000000"/>
                </a:solidFill>
                <a:latin typeface="Calibri" panose="020F0502020204030204" pitchFamily="34" charset="0"/>
              </a:rPr>
              <a:t>First point of contact with clients</a:t>
            </a:r>
            <a:r>
              <a:rPr lang="en-US" sz="1800" b="1" kern="1400" dirty="0">
                <a:ln>
                  <a:noFill/>
                </a:ln>
                <a:solidFill>
                  <a:srgbClr val="000000"/>
                </a:solidFill>
                <a:effectLst/>
                <a:latin typeface="Calibri" panose="020F0502020204030204" pitchFamily="34" charset="0"/>
              </a:rPr>
              <a:t> </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marL="0" marR="0" indent="0" algn="l">
              <a:lnSpc>
                <a:spcPct val="119000"/>
              </a:lnSpc>
              <a:spcBef>
                <a:spcPts val="0"/>
              </a:spcBef>
              <a:spcAft>
                <a:spcPts val="600"/>
              </a:spcAft>
            </a:pPr>
            <a:endParaRPr lang="en-US" sz="1800" kern="1400" dirty="0">
              <a:ln>
                <a:noFill/>
              </a:ln>
              <a:solidFill>
                <a:srgbClr val="000000"/>
              </a:solidFill>
              <a:effectLst/>
              <a:latin typeface="Calibri" panose="020F0502020204030204" pitchFamily="34" charset="0"/>
            </a:endParaRPr>
          </a:p>
        </p:txBody>
      </p:sp>
      <p:sp>
        <p:nvSpPr>
          <p:cNvPr id="39" name="TextBox 38">
            <a:extLst>
              <a:ext uri="{FF2B5EF4-FFF2-40B4-BE49-F238E27FC236}">
                <a16:creationId xmlns:a16="http://schemas.microsoft.com/office/drawing/2014/main" id="{EBE01ED6-D3DE-48E6-98BE-661EA76A0BAB}"/>
              </a:ext>
            </a:extLst>
          </p:cNvPr>
          <p:cNvSpPr txBox="1"/>
          <p:nvPr/>
        </p:nvSpPr>
        <p:spPr>
          <a:xfrm>
            <a:off x="7708461" y="2558295"/>
            <a:ext cx="4483412" cy="1231491"/>
          </a:xfrm>
          <a:prstGeom prst="rect">
            <a:avLst/>
          </a:prstGeom>
          <a:solidFill>
            <a:schemeClr val="bg2"/>
          </a:solidFill>
        </p:spPr>
        <p:txBody>
          <a:bodyPr wrap="square" rtlCol="0">
            <a:spAutoFit/>
          </a:bodyPr>
          <a:lstStyle/>
          <a:p>
            <a:pPr marL="0" marR="0" indent="0" algn="l">
              <a:spcBef>
                <a:spcPts val="0"/>
              </a:spcBef>
            </a:pPr>
            <a:r>
              <a:rPr lang="en-US" sz="1800" b="1" kern="1400" dirty="0">
                <a:ln>
                  <a:noFill/>
                </a:ln>
                <a:solidFill>
                  <a:srgbClr val="000000"/>
                </a:solidFill>
                <a:effectLst/>
                <a:latin typeface="Calibri" panose="020F0502020204030204" pitchFamily="34" charset="0"/>
              </a:rPr>
              <a:t>BBQ Outreach Brief interventions, </a:t>
            </a:r>
            <a:r>
              <a:rPr lang="en-US" b="1" kern="1400" dirty="0">
                <a:solidFill>
                  <a:srgbClr val="000000"/>
                </a:solidFill>
                <a:latin typeface="Calibri" panose="020F0502020204030204" pitchFamily="34" charset="0"/>
              </a:rPr>
              <a:t>P</a:t>
            </a:r>
            <a:r>
              <a:rPr lang="en-US" sz="1800" b="1" kern="1400" dirty="0">
                <a:ln>
                  <a:noFill/>
                </a:ln>
                <a:solidFill>
                  <a:srgbClr val="000000"/>
                </a:solidFill>
                <a:effectLst/>
                <a:latin typeface="Calibri" panose="020F0502020204030204" pitchFamily="34" charset="0"/>
              </a:rPr>
              <a:t>roject work, Consumer participation and Systemic advocacy</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endParaRPr lang="en-US" sz="1800" kern="1400" dirty="0">
              <a:ln>
                <a:noFill/>
              </a:ln>
              <a:solidFill>
                <a:srgbClr val="000000"/>
              </a:solidFill>
              <a:effectLst/>
              <a:latin typeface="Calibri" panose="020F0502020204030204" pitchFamily="34" charset="0"/>
            </a:endParaRPr>
          </a:p>
        </p:txBody>
      </p:sp>
      <p:graphicFrame>
        <p:nvGraphicFramePr>
          <p:cNvPr id="5130" name="TextBox 35">
            <a:extLst>
              <a:ext uri="{FF2B5EF4-FFF2-40B4-BE49-F238E27FC236}">
                <a16:creationId xmlns:a16="http://schemas.microsoft.com/office/drawing/2014/main" id="{48B70B66-D514-45C6-BDF9-5A5BD02D06B5}"/>
              </a:ext>
            </a:extLst>
          </p:cNvPr>
          <p:cNvGraphicFramePr/>
          <p:nvPr>
            <p:extLst>
              <p:ext uri="{D42A27DB-BD31-4B8C-83A1-F6EECF244321}">
                <p14:modId xmlns:p14="http://schemas.microsoft.com/office/powerpoint/2010/main" val="3401928632"/>
              </p:ext>
            </p:extLst>
          </p:nvPr>
        </p:nvGraphicFramePr>
        <p:xfrm>
          <a:off x="678128" y="4259394"/>
          <a:ext cx="9731746" cy="29526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4" name="TextBox 43">
            <a:extLst>
              <a:ext uri="{FF2B5EF4-FFF2-40B4-BE49-F238E27FC236}">
                <a16:creationId xmlns:a16="http://schemas.microsoft.com/office/drawing/2014/main" id="{8FEC90FD-BB61-42E7-B60B-7EDB0662635B}"/>
              </a:ext>
            </a:extLst>
          </p:cNvPr>
          <p:cNvSpPr txBox="1"/>
          <p:nvPr/>
        </p:nvSpPr>
        <p:spPr>
          <a:xfrm>
            <a:off x="6380625" y="1610322"/>
            <a:ext cx="5715682" cy="400494"/>
          </a:xfrm>
          <a:prstGeom prst="rect">
            <a:avLst/>
          </a:prstGeom>
          <a:solidFill>
            <a:schemeClr val="accent3">
              <a:lumMod val="20000"/>
              <a:lumOff val="80000"/>
            </a:schemeClr>
          </a:solidFill>
        </p:spPr>
        <p:txBody>
          <a:bodyPr wrap="square">
            <a:spAutoFit/>
          </a:bodyPr>
          <a:lstStyle/>
          <a:p>
            <a:pPr algn="ctr">
              <a:lnSpc>
                <a:spcPct val="119000"/>
              </a:lnSpc>
              <a:spcAft>
                <a:spcPts val="600"/>
              </a:spcAft>
            </a:pPr>
            <a:r>
              <a:rPr lang="en-AU" b="1" dirty="0">
                <a:latin typeface="Calibri" panose="020F0502020204030204" pitchFamily="34" charset="0"/>
                <a:cs typeface="Calibri" panose="020F0502020204030204" pitchFamily="34" charset="0"/>
              </a:rPr>
              <a:t>CAHMA and ATOD Services</a:t>
            </a:r>
            <a:endParaRPr lang="en-US" sz="1100" kern="1400" dirty="0">
              <a:ln>
                <a:noFill/>
              </a:ln>
              <a:solidFill>
                <a:srgbClr val="000000"/>
              </a:solidFill>
              <a:effectLst/>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F6518DC-C474-42D4-854E-30DDB89B4AAE}"/>
              </a:ext>
            </a:extLst>
          </p:cNvPr>
          <p:cNvSpPr txBox="1"/>
          <p:nvPr/>
        </p:nvSpPr>
        <p:spPr>
          <a:xfrm>
            <a:off x="4454621" y="3001735"/>
            <a:ext cx="3223145" cy="584775"/>
          </a:xfrm>
          <a:prstGeom prst="rect">
            <a:avLst/>
          </a:prstGeom>
          <a:noFill/>
        </p:spPr>
        <p:txBody>
          <a:bodyPr wrap="square" rtlCol="0">
            <a:spAutoFit/>
          </a:bodyPr>
          <a:lstStyle/>
          <a:p>
            <a:r>
              <a:rPr lang="en-AU" sz="3200" b="1" dirty="0"/>
              <a:t>VOLUNTEERING</a:t>
            </a:r>
          </a:p>
        </p:txBody>
      </p:sp>
      <p:sp>
        <p:nvSpPr>
          <p:cNvPr id="5" name="TextBox 4">
            <a:extLst>
              <a:ext uri="{FF2B5EF4-FFF2-40B4-BE49-F238E27FC236}">
                <a16:creationId xmlns:a16="http://schemas.microsoft.com/office/drawing/2014/main" id="{F9B21005-F845-8461-87E8-3ED181A39812}"/>
              </a:ext>
            </a:extLst>
          </p:cNvPr>
          <p:cNvSpPr txBox="1"/>
          <p:nvPr/>
        </p:nvSpPr>
        <p:spPr>
          <a:xfrm>
            <a:off x="7177110" y="1034706"/>
            <a:ext cx="5233430" cy="584775"/>
          </a:xfrm>
          <a:prstGeom prst="rect">
            <a:avLst/>
          </a:prstGeom>
          <a:noFill/>
        </p:spPr>
        <p:txBody>
          <a:bodyPr wrap="square" rtlCol="0">
            <a:spAutoFit/>
          </a:bodyPr>
          <a:lstStyle/>
          <a:p>
            <a:r>
              <a:rPr lang="en-AU" sz="3200" b="1" dirty="0"/>
              <a:t>LONG TERM EMPLOYMENT</a:t>
            </a:r>
            <a:endParaRPr lang="en-AU" b="1" dirty="0"/>
          </a:p>
        </p:txBody>
      </p:sp>
    </p:spTree>
    <p:extLst>
      <p:ext uri="{BB962C8B-B14F-4D97-AF65-F5344CB8AC3E}">
        <p14:creationId xmlns:p14="http://schemas.microsoft.com/office/powerpoint/2010/main" val="94524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412643" y="6370387"/>
            <a:ext cx="938902" cy="3558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10;&#10;Description automatically generated">
            <a:extLst>
              <a:ext uri="{FF2B5EF4-FFF2-40B4-BE49-F238E27FC236}">
                <a16:creationId xmlns:a16="http://schemas.microsoft.com/office/drawing/2014/main" id="{BCDFDBBC-34F1-4011-927D-36B29AAEA3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755" y="1581662"/>
            <a:ext cx="3094490" cy="4475819"/>
          </a:xfrm>
          <a:prstGeom prst="rect">
            <a:avLst/>
          </a:prstGeom>
          <a:ln w="38100">
            <a:solidFill>
              <a:schemeClr val="tx1"/>
            </a:solidFill>
          </a:ln>
        </p:spPr>
      </p:pic>
      <p:pic>
        <p:nvPicPr>
          <p:cNvPr id="12" name="Picture 11" descr="Text&#10;&#10;Description automatically generated with low confidence">
            <a:extLst>
              <a:ext uri="{FF2B5EF4-FFF2-40B4-BE49-F238E27FC236}">
                <a16:creationId xmlns:a16="http://schemas.microsoft.com/office/drawing/2014/main" id="{C4E6EC76-475D-4134-B263-3B95A8B76E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1256" y="3764389"/>
            <a:ext cx="3157370" cy="2233925"/>
          </a:xfrm>
          <a:prstGeom prst="rect">
            <a:avLst/>
          </a:prstGeom>
          <a:ln w="28575">
            <a:solidFill>
              <a:schemeClr val="tx1"/>
            </a:solidFill>
          </a:ln>
        </p:spPr>
      </p:pic>
      <p:pic>
        <p:nvPicPr>
          <p:cNvPr id="5" name="Picture 4" descr="Two people sitting at a table with musical instruments&#10;&#10;Description automatically generated with low confidence">
            <a:extLst>
              <a:ext uri="{FF2B5EF4-FFF2-40B4-BE49-F238E27FC236}">
                <a16:creationId xmlns:a16="http://schemas.microsoft.com/office/drawing/2014/main" id="{C9F49BC0-BBFB-4A95-BF86-A16A7BF998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4840" y="1694619"/>
            <a:ext cx="3283183" cy="1847338"/>
          </a:xfrm>
          <a:prstGeom prst="rect">
            <a:avLst/>
          </a:prstGeom>
        </p:spPr>
      </p:pic>
      <p:sp>
        <p:nvSpPr>
          <p:cNvPr id="9" name="TextBox 8">
            <a:extLst>
              <a:ext uri="{FF2B5EF4-FFF2-40B4-BE49-F238E27FC236}">
                <a16:creationId xmlns:a16="http://schemas.microsoft.com/office/drawing/2014/main" id="{761A4A2A-D20E-4729-A100-1B4157877B6F}"/>
              </a:ext>
            </a:extLst>
          </p:cNvPr>
          <p:cNvSpPr txBox="1"/>
          <p:nvPr/>
        </p:nvSpPr>
        <p:spPr>
          <a:xfrm>
            <a:off x="7630332" y="1581662"/>
            <a:ext cx="2298915" cy="1754326"/>
          </a:xfrm>
          <a:prstGeom prst="rect">
            <a:avLst/>
          </a:prstGeom>
          <a:noFill/>
        </p:spPr>
        <p:txBody>
          <a:bodyPr wrap="square" rtlCol="0">
            <a:spAutoFit/>
          </a:bodyPr>
          <a:lstStyle/>
          <a:p>
            <a:r>
              <a:rPr lang="en-US" dirty="0">
                <a:latin typeface="GROBOLD" panose="02000603030000020004" pitchFamily="2" charset="0"/>
              </a:rPr>
              <a:t>Every Tuesday</a:t>
            </a:r>
          </a:p>
          <a:p>
            <a:r>
              <a:rPr lang="en-US" dirty="0">
                <a:latin typeface="GROBOLD" panose="02000603030000020004" pitchFamily="2" charset="0"/>
              </a:rPr>
              <a:t>On Community Radio 2xx </a:t>
            </a:r>
          </a:p>
          <a:p>
            <a:r>
              <a:rPr lang="en-US" dirty="0">
                <a:latin typeface="GROBOLD" panose="02000603030000020004" pitchFamily="2" charset="0"/>
              </a:rPr>
              <a:t>98.3 </a:t>
            </a:r>
            <a:r>
              <a:rPr lang="en-US" dirty="0" err="1">
                <a:latin typeface="GROBOLD" panose="02000603030000020004" pitchFamily="2" charset="0"/>
              </a:rPr>
              <a:t>fm</a:t>
            </a:r>
            <a:endParaRPr lang="en-US" dirty="0">
              <a:latin typeface="GROBOLD" panose="02000603030000020004" pitchFamily="2" charset="0"/>
            </a:endParaRPr>
          </a:p>
          <a:p>
            <a:r>
              <a:rPr lang="en-US" dirty="0">
                <a:latin typeface="GROBOLD" panose="02000603030000020004" pitchFamily="2" charset="0"/>
              </a:rPr>
              <a:t>From </a:t>
            </a:r>
          </a:p>
          <a:p>
            <a:r>
              <a:rPr lang="en-US" dirty="0">
                <a:latin typeface="GROBOLD" panose="02000603030000020004" pitchFamily="2" charset="0"/>
              </a:rPr>
              <a:t>10.30am -12 pm </a:t>
            </a:r>
            <a:endParaRPr lang="en-AU" dirty="0">
              <a:latin typeface="GROBOLD" panose="02000603030000020004" pitchFamily="2" charset="0"/>
            </a:endParaRPr>
          </a:p>
        </p:txBody>
      </p:sp>
      <p:sp>
        <p:nvSpPr>
          <p:cNvPr id="6" name="Title 5">
            <a:extLst>
              <a:ext uri="{FF2B5EF4-FFF2-40B4-BE49-F238E27FC236}">
                <a16:creationId xmlns:a16="http://schemas.microsoft.com/office/drawing/2014/main" id="{8D23FD11-0F3D-35AE-C4C4-B6A1C58EB22E}"/>
              </a:ext>
            </a:extLst>
          </p:cNvPr>
          <p:cNvSpPr>
            <a:spLocks noGrp="1"/>
          </p:cNvSpPr>
          <p:nvPr>
            <p:ph type="ctrTitle"/>
          </p:nvPr>
        </p:nvSpPr>
        <p:spPr>
          <a:xfrm>
            <a:off x="-282674" y="382770"/>
            <a:ext cx="8975028" cy="1646302"/>
          </a:xfrm>
        </p:spPr>
        <p:txBody>
          <a:bodyPr/>
          <a:lstStyle/>
          <a:p>
            <a:r>
              <a:rPr lang="en-AU" sz="4800" b="1" dirty="0">
                <a:latin typeface="GROBOLD" panose="02000603030000020004" pitchFamily="2" charset="0"/>
              </a:rPr>
              <a:t>News from the Drug War Front</a:t>
            </a:r>
            <a:br>
              <a:rPr lang="en-AU" sz="5400" b="1" dirty="0">
                <a:latin typeface="GROBOLD" panose="02000603030000020004" pitchFamily="2" charset="0"/>
              </a:rPr>
            </a:br>
            <a:endParaRPr lang="en-AU" dirty="0"/>
          </a:p>
        </p:txBody>
      </p:sp>
    </p:spTree>
    <p:extLst>
      <p:ext uri="{BB962C8B-B14F-4D97-AF65-F5344CB8AC3E}">
        <p14:creationId xmlns:p14="http://schemas.microsoft.com/office/powerpoint/2010/main" val="2418560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53250" y="606959"/>
            <a:ext cx="4701282" cy="958911"/>
          </a:xfrm>
        </p:spPr>
        <p:txBody>
          <a:bodyPr>
            <a:normAutofit fontScale="90000"/>
          </a:bodyPr>
          <a:lstStyle/>
          <a:p>
            <a:r>
              <a:rPr lang="en-AU" sz="3800" dirty="0">
                <a:solidFill>
                  <a:schemeClr val="accent2">
                    <a:lumMod val="75000"/>
                  </a:schemeClr>
                </a:solidFill>
              </a:rPr>
              <a:t>HEALTH PROMOTIONS</a:t>
            </a:r>
          </a:p>
        </p:txBody>
      </p:sp>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43942" y="5678302"/>
            <a:ext cx="2156357" cy="8173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7">
            <a:extLst>
              <a:ext uri="{FF2B5EF4-FFF2-40B4-BE49-F238E27FC236}">
                <a16:creationId xmlns:a16="http://schemas.microsoft.com/office/drawing/2014/main" id="{6FE2EF81-4A5D-43FF-9D83-4E89F7F6170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86917" y="3376496"/>
            <a:ext cx="3868320" cy="2900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 name="Picture 20" descr="A picture containing indoor, ceiling, table, standing&#10;&#10;Description automatically generated">
            <a:extLst>
              <a:ext uri="{FF2B5EF4-FFF2-40B4-BE49-F238E27FC236}">
                <a16:creationId xmlns:a16="http://schemas.microsoft.com/office/drawing/2014/main" id="{B77B6E52-D88F-4218-9D7C-D7BB272EE9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49929" y="892126"/>
            <a:ext cx="3671149" cy="2167276"/>
          </a:xfrm>
          <a:prstGeom prst="rect">
            <a:avLst/>
          </a:prstGeom>
        </p:spPr>
      </p:pic>
      <p:pic>
        <p:nvPicPr>
          <p:cNvPr id="3074" name="Picture 2">
            <a:extLst>
              <a:ext uri="{FF2B5EF4-FFF2-40B4-BE49-F238E27FC236}">
                <a16:creationId xmlns:a16="http://schemas.microsoft.com/office/drawing/2014/main" id="{5702E0C5-7D0C-44F7-A3FA-A3A92D0598C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3869" y="2449391"/>
            <a:ext cx="4450663" cy="30045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564320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972835" y="6352811"/>
            <a:ext cx="938902" cy="35588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17A29DA-AC30-48C9-AB68-2C761A78A7C5}"/>
              </a:ext>
            </a:extLst>
          </p:cNvPr>
          <p:cNvSpPr txBox="1"/>
          <p:nvPr/>
        </p:nvSpPr>
        <p:spPr>
          <a:xfrm>
            <a:off x="1154837" y="807839"/>
            <a:ext cx="2664296" cy="584775"/>
          </a:xfrm>
          <a:prstGeom prst="rect">
            <a:avLst/>
          </a:prstGeom>
          <a:noFill/>
        </p:spPr>
        <p:txBody>
          <a:bodyPr wrap="square" rtlCol="0">
            <a:spAutoFit/>
          </a:bodyPr>
          <a:lstStyle/>
          <a:p>
            <a:r>
              <a:rPr lang="en-AU" sz="3200" b="1" dirty="0"/>
              <a:t>Campaigns</a:t>
            </a:r>
          </a:p>
        </p:txBody>
      </p:sp>
      <p:pic>
        <p:nvPicPr>
          <p:cNvPr id="5" name="Picture 4" descr="A picture containing text, person, outdoor, group&#10;&#10;Description automatically generated">
            <a:extLst>
              <a:ext uri="{FF2B5EF4-FFF2-40B4-BE49-F238E27FC236}">
                <a16:creationId xmlns:a16="http://schemas.microsoft.com/office/drawing/2014/main" id="{0D7C7735-EB0A-48B7-9630-146D5570FA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045" y="2040115"/>
            <a:ext cx="5837649" cy="4378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group of people holding signs&#10;&#10;Description automatically generated with low confidence">
            <a:extLst>
              <a:ext uri="{FF2B5EF4-FFF2-40B4-BE49-F238E27FC236}">
                <a16:creationId xmlns:a16="http://schemas.microsoft.com/office/drawing/2014/main" id="{BE42BA9D-58BB-47AC-8BEB-E0CC39E14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7376" y="3683351"/>
            <a:ext cx="3687248" cy="2765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eva-lee">
            <a:extLst>
              <a:ext uri="{FF2B5EF4-FFF2-40B4-BE49-F238E27FC236}">
                <a16:creationId xmlns:a16="http://schemas.microsoft.com/office/drawing/2014/main" id="{10DF9F65-B140-4A8D-80EA-74D57576E2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8800" y="409213"/>
            <a:ext cx="2216979"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31" descr="IMG_0738">
            <a:extLst>
              <a:ext uri="{FF2B5EF4-FFF2-40B4-BE49-F238E27FC236}">
                <a16:creationId xmlns:a16="http://schemas.microsoft.com/office/drawing/2014/main" id="{1EC2E491-6C10-43F0-8D95-1C9A6284573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059015" y="1339911"/>
            <a:ext cx="2729980" cy="2021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3F8F7B8-8CD3-883A-48D1-F2D8E18BE2E8}"/>
              </a:ext>
            </a:extLst>
          </p:cNvPr>
          <p:cNvSpPr>
            <a:spLocks noGrp="1"/>
          </p:cNvSpPr>
          <p:nvPr>
            <p:ph type="ctrTitle"/>
          </p:nvPr>
        </p:nvSpPr>
        <p:spPr/>
        <p:txBody>
          <a:bodyPr/>
          <a:lstStyle/>
          <a:p>
            <a:endParaRPr lang="en-AU"/>
          </a:p>
        </p:txBody>
      </p:sp>
    </p:spTree>
    <p:extLst>
      <p:ext uri="{BB962C8B-B14F-4D97-AF65-F5344CB8AC3E}">
        <p14:creationId xmlns:p14="http://schemas.microsoft.com/office/powerpoint/2010/main" val="2073958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7" name="Picture 29">
            <a:extLst>
              <a:ext uri="{FF2B5EF4-FFF2-40B4-BE49-F238E27FC236}">
                <a16:creationId xmlns:a16="http://schemas.microsoft.com/office/drawing/2014/main" id="{137D859E-AEB0-47E8-9B17-80CF9DA9B6B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8432819" y="3040423"/>
            <a:ext cx="3083108" cy="40663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22">
            <a:extLst>
              <a:ext uri="{FF2B5EF4-FFF2-40B4-BE49-F238E27FC236}">
                <a16:creationId xmlns:a16="http://schemas.microsoft.com/office/drawing/2014/main" id="{B611FC8F-3EA3-4B95-90AB-CD5C1B46DC2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04398" y="341479"/>
            <a:ext cx="4139952" cy="30875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1349" y="6259266"/>
            <a:ext cx="938902" cy="355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20DEA0-1519-4AFA-AC75-708598A31B6F}"/>
              </a:ext>
            </a:extLst>
          </p:cNvPr>
          <p:cNvSpPr/>
          <p:nvPr/>
        </p:nvSpPr>
        <p:spPr>
          <a:xfrm>
            <a:off x="956393" y="897430"/>
            <a:ext cx="3591520" cy="646331"/>
          </a:xfrm>
          <a:prstGeom prst="rect">
            <a:avLst/>
          </a:prstGeom>
        </p:spPr>
        <p:txBody>
          <a:bodyPr wrap="square">
            <a:spAutoFit/>
          </a:bodyPr>
          <a:lstStyle/>
          <a:p>
            <a:r>
              <a:rPr lang="en-AU" sz="3600" b="1" dirty="0"/>
              <a:t>ART PROJECT</a:t>
            </a:r>
          </a:p>
        </p:txBody>
      </p:sp>
      <p:pic>
        <p:nvPicPr>
          <p:cNvPr id="5" name="Picture 4" descr="A picture containing rug&#10;&#10;Description automatically generated">
            <a:extLst>
              <a:ext uri="{FF2B5EF4-FFF2-40B4-BE49-F238E27FC236}">
                <a16:creationId xmlns:a16="http://schemas.microsoft.com/office/drawing/2014/main" id="{07D5FAB7-22FF-4C29-86CF-196DECB969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4125" y="3148139"/>
            <a:ext cx="5976664" cy="183724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7" name="Rectangle 6">
            <a:extLst>
              <a:ext uri="{FF2B5EF4-FFF2-40B4-BE49-F238E27FC236}">
                <a16:creationId xmlns:a16="http://schemas.microsoft.com/office/drawing/2014/main" id="{56F793CA-5B5E-4D9C-AB7A-B889BFF4C6C9}"/>
              </a:ext>
            </a:extLst>
          </p:cNvPr>
          <p:cNvSpPr/>
          <p:nvPr/>
        </p:nvSpPr>
        <p:spPr>
          <a:xfrm>
            <a:off x="647547" y="5626346"/>
            <a:ext cx="7704856" cy="369332"/>
          </a:xfrm>
          <a:prstGeom prst="rect">
            <a:avLst/>
          </a:prstGeom>
        </p:spPr>
        <p:txBody>
          <a:bodyPr wrap="square">
            <a:spAutoFit/>
          </a:bodyPr>
          <a:lstStyle/>
          <a:p>
            <a:r>
              <a:rPr lang="en-AU" sz="1800" dirty="0">
                <a:hlinkClick r:id="rId7"/>
              </a:rPr>
              <a:t>http://artfromtheheartofcanberra.com.au/paint-it-orange/</a:t>
            </a:r>
            <a:endParaRPr lang="en-AU" sz="1800" dirty="0"/>
          </a:p>
        </p:txBody>
      </p:sp>
      <p:sp>
        <p:nvSpPr>
          <p:cNvPr id="13" name="Rectangle 12">
            <a:extLst>
              <a:ext uri="{FF2B5EF4-FFF2-40B4-BE49-F238E27FC236}">
                <a16:creationId xmlns:a16="http://schemas.microsoft.com/office/drawing/2014/main" id="{B2700B54-8709-486E-A3A4-63A5DF69F5D6}"/>
              </a:ext>
            </a:extLst>
          </p:cNvPr>
          <p:cNvSpPr/>
          <p:nvPr/>
        </p:nvSpPr>
        <p:spPr>
          <a:xfrm>
            <a:off x="647547" y="1599973"/>
            <a:ext cx="6743853" cy="830997"/>
          </a:xfrm>
          <a:prstGeom prst="rect">
            <a:avLst/>
          </a:prstGeom>
        </p:spPr>
        <p:txBody>
          <a:bodyPr wrap="square">
            <a:spAutoFit/>
          </a:bodyPr>
          <a:lstStyle/>
          <a:p>
            <a:r>
              <a:rPr lang="en-AU" sz="2400" b="1" dirty="0">
                <a:solidFill>
                  <a:schemeClr val="accent2">
                    <a:lumMod val="75000"/>
                  </a:schemeClr>
                </a:solidFill>
              </a:rPr>
              <a:t>NOTS   ATODA   NADA    AIVL    IHC   NDARC</a:t>
            </a:r>
          </a:p>
          <a:p>
            <a:r>
              <a:rPr lang="en-AU" sz="2400" b="1" dirty="0">
                <a:solidFill>
                  <a:schemeClr val="accent2">
                    <a:lumMod val="75000"/>
                  </a:schemeClr>
                </a:solidFill>
              </a:rPr>
              <a:t>Hepatitis Australia Hepatitis ACT</a:t>
            </a:r>
          </a:p>
        </p:txBody>
      </p:sp>
    </p:spTree>
    <p:extLst>
      <p:ext uri="{BB962C8B-B14F-4D97-AF65-F5344CB8AC3E}">
        <p14:creationId xmlns:p14="http://schemas.microsoft.com/office/powerpoint/2010/main" val="29172361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70F0B-0A0A-4A06-B4F3-48126D51C75B}"/>
              </a:ext>
            </a:extLst>
          </p:cNvPr>
          <p:cNvSpPr>
            <a:spLocks noGrp="1"/>
          </p:cNvSpPr>
          <p:nvPr>
            <p:ph type="title"/>
          </p:nvPr>
        </p:nvSpPr>
        <p:spPr>
          <a:xfrm>
            <a:off x="5394960" y="2404534"/>
            <a:ext cx="3893439" cy="1646302"/>
          </a:xfrm>
        </p:spPr>
        <p:txBody>
          <a:bodyPr vert="horz" lIns="91440" tIns="45720" rIns="91440" bIns="45720" rtlCol="0" anchor="b">
            <a:normAutofit/>
          </a:bodyPr>
          <a:lstStyle/>
          <a:p>
            <a:pPr algn="r">
              <a:lnSpc>
                <a:spcPct val="90000"/>
              </a:lnSpc>
            </a:pPr>
            <a:r>
              <a:rPr lang="en-US" sz="3400" dirty="0"/>
              <a:t>PEER TREATMENT SUPPORT -Model</a:t>
            </a:r>
          </a:p>
        </p:txBody>
      </p:sp>
      <p:pic>
        <p:nvPicPr>
          <p:cNvPr id="4" name="Picture 23">
            <a:extLst>
              <a:ext uri="{FF2B5EF4-FFF2-40B4-BE49-F238E27FC236}">
                <a16:creationId xmlns:a16="http://schemas.microsoft.com/office/drawing/2014/main" id="{2B20B13F-4FD1-455D-B6D6-7BB1F742499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descr="IMG_0764">
            <a:extLst>
              <a:ext uri="{FF2B5EF4-FFF2-40B4-BE49-F238E27FC236}">
                <a16:creationId xmlns:a16="http://schemas.microsoft.com/office/drawing/2014/main" id="{4024614A-A826-4C10-BEA3-4643BE6BFF9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20" y="3428999"/>
            <a:ext cx="4882076" cy="3429001"/>
          </a:xfrm>
          <a:custGeom>
            <a:avLst/>
            <a:gdLst/>
            <a:ahLst/>
            <a:cxnLst/>
            <a:rect l="l" t="t" r="r" b="b"/>
            <a:pathLst>
              <a:path w="4882096" h="3429001">
                <a:moveTo>
                  <a:pt x="332680" y="0"/>
                </a:moveTo>
                <a:lnTo>
                  <a:pt x="4882096" y="0"/>
                </a:lnTo>
                <a:lnTo>
                  <a:pt x="4365943"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pic>
        <p:nvPicPr>
          <p:cNvPr id="9" name="Picture 2" descr="E:\Documents - Copy\POSTERS\LOGOS\LOGO CAHMA.jpg">
            <a:extLst>
              <a:ext uri="{FF2B5EF4-FFF2-40B4-BE49-F238E27FC236}">
                <a16:creationId xmlns:a16="http://schemas.microsoft.com/office/drawing/2014/main" id="{A8B90C0A-CDC7-C486-56DF-250B54D757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549478" y="6025607"/>
            <a:ext cx="1541388" cy="5842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29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5AE640D-6D8C-9365-8759-5D5058D7B4F0}"/>
              </a:ext>
            </a:extLst>
          </p:cNvPr>
          <p:cNvGrpSpPr/>
          <p:nvPr/>
        </p:nvGrpSpPr>
        <p:grpSpPr>
          <a:xfrm>
            <a:off x="790221" y="306186"/>
            <a:ext cx="10441437" cy="6413159"/>
            <a:chOff x="790221" y="306186"/>
            <a:chExt cx="10441437" cy="6413159"/>
          </a:xfrm>
        </p:grpSpPr>
        <p:sp>
          <p:nvSpPr>
            <p:cNvPr id="39" name="TextBox 38">
              <a:extLst>
                <a:ext uri="{FF2B5EF4-FFF2-40B4-BE49-F238E27FC236}">
                  <a16:creationId xmlns:a16="http://schemas.microsoft.com/office/drawing/2014/main" id="{C0EB5D68-1586-4443-BDF0-C2CD522E3114}"/>
                </a:ext>
              </a:extLst>
            </p:cNvPr>
            <p:cNvSpPr txBox="1"/>
            <p:nvPr/>
          </p:nvSpPr>
          <p:spPr>
            <a:xfrm>
              <a:off x="4584219" y="306186"/>
              <a:ext cx="3023585"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Our approach </a:t>
              </a:r>
            </a:p>
          </p:txBody>
        </p:sp>
        <p:sp>
          <p:nvSpPr>
            <p:cNvPr id="40" name="TextBox 39">
              <a:extLst>
                <a:ext uri="{FF2B5EF4-FFF2-40B4-BE49-F238E27FC236}">
                  <a16:creationId xmlns:a16="http://schemas.microsoft.com/office/drawing/2014/main" id="{9AA9E97C-0F9F-354A-AD4A-08C07C286943}"/>
                </a:ext>
              </a:extLst>
            </p:cNvPr>
            <p:cNvSpPr txBox="1"/>
            <p:nvPr/>
          </p:nvSpPr>
          <p:spPr>
            <a:xfrm>
              <a:off x="4465592" y="787593"/>
              <a:ext cx="3260829"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What does the support look like?</a:t>
              </a:r>
            </a:p>
          </p:txBody>
        </p:sp>
        <p:sp>
          <p:nvSpPr>
            <p:cNvPr id="3" name="Rectangle 2">
              <a:extLst>
                <a:ext uri="{FF2B5EF4-FFF2-40B4-BE49-F238E27FC236}">
                  <a16:creationId xmlns:a16="http://schemas.microsoft.com/office/drawing/2014/main" id="{98ECC4B6-F138-A048-96D2-077D890ACDB9}"/>
                </a:ext>
              </a:extLst>
            </p:cNvPr>
            <p:cNvSpPr/>
            <p:nvPr/>
          </p:nvSpPr>
          <p:spPr>
            <a:xfrm>
              <a:off x="790221" y="1805840"/>
              <a:ext cx="1918432" cy="422517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Lato Light" panose="020F0502020204030203" pitchFamily="34" charset="0"/>
              </a:endParaRPr>
            </a:p>
          </p:txBody>
        </p:sp>
        <p:sp>
          <p:nvSpPr>
            <p:cNvPr id="5" name="Rectangle 4">
              <a:extLst>
                <a:ext uri="{FF2B5EF4-FFF2-40B4-BE49-F238E27FC236}">
                  <a16:creationId xmlns:a16="http://schemas.microsoft.com/office/drawing/2014/main" id="{6957FBB2-1DE7-ED4E-A603-4BFDCB221D36}"/>
                </a:ext>
              </a:extLst>
            </p:cNvPr>
            <p:cNvSpPr/>
            <p:nvPr/>
          </p:nvSpPr>
          <p:spPr>
            <a:xfrm>
              <a:off x="790221" y="1805840"/>
              <a:ext cx="1918432" cy="720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Oval 5">
              <a:extLst>
                <a:ext uri="{FF2B5EF4-FFF2-40B4-BE49-F238E27FC236}">
                  <a16:creationId xmlns:a16="http://schemas.microsoft.com/office/drawing/2014/main" id="{040E4245-7021-1648-922F-A730A7DF4B76}"/>
                </a:ext>
              </a:extLst>
            </p:cNvPr>
            <p:cNvSpPr/>
            <p:nvPr/>
          </p:nvSpPr>
          <p:spPr>
            <a:xfrm>
              <a:off x="1136327" y="1192730"/>
              <a:ext cx="1226220" cy="1226220"/>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ectangle 11">
              <a:extLst>
                <a:ext uri="{FF2B5EF4-FFF2-40B4-BE49-F238E27FC236}">
                  <a16:creationId xmlns:a16="http://schemas.microsoft.com/office/drawing/2014/main" id="{855EF060-08D3-7340-9A27-3366B8B6C3A9}"/>
                </a:ext>
              </a:extLst>
            </p:cNvPr>
            <p:cNvSpPr/>
            <p:nvPr/>
          </p:nvSpPr>
          <p:spPr>
            <a:xfrm>
              <a:off x="5051723" y="1805840"/>
              <a:ext cx="1918432" cy="422517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Lato Light" panose="020F0502020204030203" pitchFamily="34" charset="0"/>
              </a:endParaRPr>
            </a:p>
          </p:txBody>
        </p:sp>
        <p:sp>
          <p:nvSpPr>
            <p:cNvPr id="13" name="Rectangle 12">
              <a:extLst>
                <a:ext uri="{FF2B5EF4-FFF2-40B4-BE49-F238E27FC236}">
                  <a16:creationId xmlns:a16="http://schemas.microsoft.com/office/drawing/2014/main" id="{2A2E721E-E372-784F-8FEA-1139BC301683}"/>
                </a:ext>
              </a:extLst>
            </p:cNvPr>
            <p:cNvSpPr/>
            <p:nvPr/>
          </p:nvSpPr>
          <p:spPr>
            <a:xfrm>
              <a:off x="5051723" y="1805840"/>
              <a:ext cx="1918432" cy="720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Oval 13">
              <a:extLst>
                <a:ext uri="{FF2B5EF4-FFF2-40B4-BE49-F238E27FC236}">
                  <a16:creationId xmlns:a16="http://schemas.microsoft.com/office/drawing/2014/main" id="{6C2607AB-90AB-3246-9F05-A1EBDC1D813B}"/>
                </a:ext>
              </a:extLst>
            </p:cNvPr>
            <p:cNvSpPr/>
            <p:nvPr/>
          </p:nvSpPr>
          <p:spPr>
            <a:xfrm>
              <a:off x="5397829" y="1192730"/>
              <a:ext cx="1226220" cy="1226220"/>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TextBox 15">
              <a:extLst>
                <a:ext uri="{FF2B5EF4-FFF2-40B4-BE49-F238E27FC236}">
                  <a16:creationId xmlns:a16="http://schemas.microsoft.com/office/drawing/2014/main" id="{214CB919-2D08-3C4A-BEAD-CE3B81A8BB6C}"/>
                </a:ext>
              </a:extLst>
            </p:cNvPr>
            <p:cNvSpPr txBox="1"/>
            <p:nvPr/>
          </p:nvSpPr>
          <p:spPr>
            <a:xfrm>
              <a:off x="5218389" y="2528143"/>
              <a:ext cx="1584087" cy="584775"/>
            </a:xfrm>
            <a:prstGeom prst="rect">
              <a:avLst/>
            </a:prstGeom>
            <a:noFill/>
          </p:spPr>
          <p:txBody>
            <a:bodyPr wrap="none" rtlCol="0" anchor="ctr">
              <a:spAutoFit/>
            </a:bodyPr>
            <a:lstStyle/>
            <a:p>
              <a:pPr algn="ctr"/>
              <a:r>
                <a:rPr lang="en-US" sz="1600" b="1" dirty="0">
                  <a:solidFill>
                    <a:schemeClr val="accent3">
                      <a:lumMod val="75000"/>
                    </a:schemeClr>
                  </a:solidFill>
                  <a:latin typeface="Poppins" pitchFamily="2" charset="77"/>
                  <a:cs typeface="Poppins" pitchFamily="2" charset="77"/>
                </a:rPr>
                <a:t>Support </a:t>
              </a:r>
            </a:p>
            <a:p>
              <a:pPr algn="ctr"/>
              <a:r>
                <a:rPr lang="en-US" sz="1600" b="1" dirty="0">
                  <a:solidFill>
                    <a:schemeClr val="accent3">
                      <a:lumMod val="75000"/>
                    </a:schemeClr>
                  </a:solidFill>
                  <a:latin typeface="Poppins" pitchFamily="2" charset="77"/>
                  <a:cs typeface="Poppins" pitchFamily="2" charset="77"/>
                </a:rPr>
                <a:t>Coordination</a:t>
              </a:r>
            </a:p>
          </p:txBody>
        </p:sp>
        <p:sp>
          <p:nvSpPr>
            <p:cNvPr id="17" name="Subtitle 2">
              <a:extLst>
                <a:ext uri="{FF2B5EF4-FFF2-40B4-BE49-F238E27FC236}">
                  <a16:creationId xmlns:a16="http://schemas.microsoft.com/office/drawing/2014/main" id="{824DDC0D-663A-1041-8970-92F66DD0DC15}"/>
                </a:ext>
              </a:extLst>
            </p:cNvPr>
            <p:cNvSpPr txBox="1">
              <a:spLocks/>
            </p:cNvSpPr>
            <p:nvPr/>
          </p:nvSpPr>
          <p:spPr>
            <a:xfrm>
              <a:off x="5146443" y="3212196"/>
              <a:ext cx="1729066" cy="25576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Our Peer Workers provide ongoing weekly - fortnightly meetings to coordinate support across multiple risk factors. We help support the person to maintain relationships, accomplish tasks, manage challenges and ensure consistent delivery of service. </a:t>
              </a:r>
            </a:p>
          </p:txBody>
        </p:sp>
        <p:sp>
          <p:nvSpPr>
            <p:cNvPr id="19" name="Rectangle 18">
              <a:extLst>
                <a:ext uri="{FF2B5EF4-FFF2-40B4-BE49-F238E27FC236}">
                  <a16:creationId xmlns:a16="http://schemas.microsoft.com/office/drawing/2014/main" id="{FDD7D2A5-7F30-7D48-BA91-522CE5082F8B}"/>
                </a:ext>
              </a:extLst>
            </p:cNvPr>
            <p:cNvSpPr/>
            <p:nvPr/>
          </p:nvSpPr>
          <p:spPr>
            <a:xfrm>
              <a:off x="2928225" y="1805840"/>
              <a:ext cx="1918432" cy="422517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Lato Light" panose="020F0502020204030203" pitchFamily="34" charset="0"/>
              </a:endParaRPr>
            </a:p>
          </p:txBody>
        </p:sp>
        <p:sp>
          <p:nvSpPr>
            <p:cNvPr id="20" name="Rectangle 19">
              <a:extLst>
                <a:ext uri="{FF2B5EF4-FFF2-40B4-BE49-F238E27FC236}">
                  <a16:creationId xmlns:a16="http://schemas.microsoft.com/office/drawing/2014/main" id="{A3DFA7F7-CA92-664D-BE41-0DD85D7BEF0D}"/>
                </a:ext>
              </a:extLst>
            </p:cNvPr>
            <p:cNvSpPr/>
            <p:nvPr/>
          </p:nvSpPr>
          <p:spPr>
            <a:xfrm>
              <a:off x="2928225" y="1805840"/>
              <a:ext cx="1918432" cy="72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a16="http://schemas.microsoft.com/office/drawing/2014/main" id="{1E02D11D-2742-2B4A-A296-6BEC5E586E41}"/>
                </a:ext>
              </a:extLst>
            </p:cNvPr>
            <p:cNvSpPr/>
            <p:nvPr/>
          </p:nvSpPr>
          <p:spPr>
            <a:xfrm>
              <a:off x="3274331" y="1192730"/>
              <a:ext cx="1226220" cy="1226220"/>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TextBox 22">
              <a:extLst>
                <a:ext uri="{FF2B5EF4-FFF2-40B4-BE49-F238E27FC236}">
                  <a16:creationId xmlns:a16="http://schemas.microsoft.com/office/drawing/2014/main" id="{35FC6C5C-25E1-E049-AE8F-1BA097F7F43A}"/>
                </a:ext>
              </a:extLst>
            </p:cNvPr>
            <p:cNvSpPr txBox="1"/>
            <p:nvPr/>
          </p:nvSpPr>
          <p:spPr>
            <a:xfrm>
              <a:off x="994262" y="2498006"/>
              <a:ext cx="1510350" cy="584775"/>
            </a:xfrm>
            <a:prstGeom prst="rect">
              <a:avLst/>
            </a:prstGeom>
            <a:noFill/>
          </p:spPr>
          <p:txBody>
            <a:bodyPr wrap="none" rtlCol="0" anchor="ctr">
              <a:spAutoFit/>
            </a:bodyPr>
            <a:lstStyle/>
            <a:p>
              <a:pPr algn="ctr"/>
              <a:r>
                <a:rPr lang="en-US" sz="1600" b="1" dirty="0">
                  <a:solidFill>
                    <a:schemeClr val="accent2">
                      <a:lumMod val="50000"/>
                    </a:schemeClr>
                  </a:solidFill>
                  <a:latin typeface="Poppins" pitchFamily="2" charset="77"/>
                  <a:cs typeface="Poppins" pitchFamily="2" charset="77"/>
                </a:rPr>
                <a:t>Trusting </a:t>
              </a:r>
            </a:p>
            <a:p>
              <a:pPr algn="ctr"/>
              <a:r>
                <a:rPr lang="en-US" sz="1600" b="1" dirty="0">
                  <a:solidFill>
                    <a:schemeClr val="accent2">
                      <a:lumMod val="50000"/>
                    </a:schemeClr>
                  </a:solidFill>
                  <a:latin typeface="Poppins" pitchFamily="2" charset="77"/>
                  <a:cs typeface="Poppins" pitchFamily="2" charset="77"/>
                </a:rPr>
                <a:t>Relationship</a:t>
              </a:r>
            </a:p>
          </p:txBody>
        </p:sp>
        <p:sp>
          <p:nvSpPr>
            <p:cNvPr id="24" name="Subtitle 2">
              <a:extLst>
                <a:ext uri="{FF2B5EF4-FFF2-40B4-BE49-F238E27FC236}">
                  <a16:creationId xmlns:a16="http://schemas.microsoft.com/office/drawing/2014/main" id="{0A4E749C-C01F-134B-951B-88AF66A65C10}"/>
                </a:ext>
              </a:extLst>
            </p:cNvPr>
            <p:cNvSpPr txBox="1">
              <a:spLocks/>
            </p:cNvSpPr>
            <p:nvPr/>
          </p:nvSpPr>
          <p:spPr>
            <a:xfrm>
              <a:off x="884904" y="3212196"/>
              <a:ext cx="1729066" cy="278852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Establishing a trusting relationship is Integral. Our Peer Workers have a range of skills and experience that help them engage with a broad population. We have expertise working with people who use substances and understand the stigma, barriers and impacts affecting them.</a:t>
              </a:r>
            </a:p>
          </p:txBody>
        </p:sp>
        <p:sp>
          <p:nvSpPr>
            <p:cNvPr id="26" name="Rectangle 25">
              <a:extLst>
                <a:ext uri="{FF2B5EF4-FFF2-40B4-BE49-F238E27FC236}">
                  <a16:creationId xmlns:a16="http://schemas.microsoft.com/office/drawing/2014/main" id="{6F3B7D30-B88E-6C4F-AFBE-C6710E364C8B}"/>
                </a:ext>
              </a:extLst>
            </p:cNvPr>
            <p:cNvSpPr/>
            <p:nvPr/>
          </p:nvSpPr>
          <p:spPr>
            <a:xfrm>
              <a:off x="9313226" y="1805840"/>
              <a:ext cx="1918432" cy="422517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Lato Light" panose="020F0502020204030203" pitchFamily="34" charset="0"/>
              </a:endParaRPr>
            </a:p>
          </p:txBody>
        </p:sp>
        <p:sp>
          <p:nvSpPr>
            <p:cNvPr id="27" name="Rectangle 26">
              <a:extLst>
                <a:ext uri="{FF2B5EF4-FFF2-40B4-BE49-F238E27FC236}">
                  <a16:creationId xmlns:a16="http://schemas.microsoft.com/office/drawing/2014/main" id="{D664AFD1-6F4D-B740-9DCB-B9A5EA7470F0}"/>
                </a:ext>
              </a:extLst>
            </p:cNvPr>
            <p:cNvSpPr/>
            <p:nvPr/>
          </p:nvSpPr>
          <p:spPr>
            <a:xfrm>
              <a:off x="9313226" y="1805840"/>
              <a:ext cx="1918432" cy="7200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Oval 27">
              <a:extLst>
                <a:ext uri="{FF2B5EF4-FFF2-40B4-BE49-F238E27FC236}">
                  <a16:creationId xmlns:a16="http://schemas.microsoft.com/office/drawing/2014/main" id="{AF934E19-8BDB-424D-B41C-18C60105B247}"/>
                </a:ext>
              </a:extLst>
            </p:cNvPr>
            <p:cNvSpPr/>
            <p:nvPr/>
          </p:nvSpPr>
          <p:spPr>
            <a:xfrm>
              <a:off x="9659332" y="1192730"/>
              <a:ext cx="1226220" cy="1226220"/>
            </a:xfrm>
            <a:prstGeom prst="ellipse">
              <a:avLst/>
            </a:prstGeom>
            <a:solidFill>
              <a:schemeClr val="bg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0" name="TextBox 29">
              <a:extLst>
                <a:ext uri="{FF2B5EF4-FFF2-40B4-BE49-F238E27FC236}">
                  <a16:creationId xmlns:a16="http://schemas.microsoft.com/office/drawing/2014/main" id="{646CA282-C329-1A41-9164-E8E1BDB7D7D4}"/>
                </a:ext>
              </a:extLst>
            </p:cNvPr>
            <p:cNvSpPr txBox="1"/>
            <p:nvPr/>
          </p:nvSpPr>
          <p:spPr>
            <a:xfrm>
              <a:off x="9608130" y="2528143"/>
              <a:ext cx="1327608" cy="584775"/>
            </a:xfrm>
            <a:prstGeom prst="rect">
              <a:avLst/>
            </a:prstGeom>
            <a:noFill/>
          </p:spPr>
          <p:txBody>
            <a:bodyPr wrap="none" rtlCol="0" anchor="ctr">
              <a:spAutoFit/>
            </a:bodyPr>
            <a:lstStyle/>
            <a:p>
              <a:pPr algn="ctr"/>
              <a:r>
                <a:rPr lang="en-US" sz="1600" b="1" dirty="0">
                  <a:solidFill>
                    <a:schemeClr val="accent5">
                      <a:lumMod val="75000"/>
                    </a:schemeClr>
                  </a:solidFill>
                  <a:latin typeface="Poppins" pitchFamily="2" charset="77"/>
                  <a:cs typeface="Poppins" pitchFamily="2" charset="77"/>
                </a:rPr>
                <a:t>Support as</a:t>
              </a:r>
            </a:p>
            <a:p>
              <a:pPr algn="ctr"/>
              <a:r>
                <a:rPr lang="en-US" sz="1600" b="1" dirty="0">
                  <a:solidFill>
                    <a:schemeClr val="accent5">
                      <a:lumMod val="75000"/>
                    </a:schemeClr>
                  </a:solidFill>
                  <a:latin typeface="Poppins" pitchFamily="2" charset="77"/>
                  <a:cs typeface="Poppins" pitchFamily="2" charset="77"/>
                </a:rPr>
                <a:t>Needed</a:t>
              </a:r>
            </a:p>
          </p:txBody>
        </p:sp>
        <p:sp>
          <p:nvSpPr>
            <p:cNvPr id="31" name="Subtitle 2">
              <a:extLst>
                <a:ext uri="{FF2B5EF4-FFF2-40B4-BE49-F238E27FC236}">
                  <a16:creationId xmlns:a16="http://schemas.microsoft.com/office/drawing/2014/main" id="{601B3A6D-1757-EC46-ACAF-F01EED778AF4}"/>
                </a:ext>
              </a:extLst>
            </p:cNvPr>
            <p:cNvSpPr txBox="1">
              <a:spLocks/>
            </p:cNvSpPr>
            <p:nvPr/>
          </p:nvSpPr>
          <p:spPr>
            <a:xfrm>
              <a:off x="9407946" y="3212196"/>
              <a:ext cx="1729066" cy="25576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Our Peer Workers provide ongoing support as needed after the treatment goals have been achieved and the person is demonstrating reduced hardship or greater ability to respond to life situations themselves.. We can step back until support is again. </a:t>
              </a:r>
            </a:p>
          </p:txBody>
        </p:sp>
        <p:sp>
          <p:nvSpPr>
            <p:cNvPr id="33" name="Rectangle 32">
              <a:extLst>
                <a:ext uri="{FF2B5EF4-FFF2-40B4-BE49-F238E27FC236}">
                  <a16:creationId xmlns:a16="http://schemas.microsoft.com/office/drawing/2014/main" id="{B837D1C6-0131-0A4A-9164-FD97AD458966}"/>
                </a:ext>
              </a:extLst>
            </p:cNvPr>
            <p:cNvSpPr/>
            <p:nvPr/>
          </p:nvSpPr>
          <p:spPr>
            <a:xfrm>
              <a:off x="7175222" y="1805840"/>
              <a:ext cx="1918432" cy="422517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latin typeface="Lato Light" panose="020F0502020204030203" pitchFamily="34" charset="0"/>
              </a:endParaRPr>
            </a:p>
          </p:txBody>
        </p:sp>
        <p:sp>
          <p:nvSpPr>
            <p:cNvPr id="34" name="Rectangle 33">
              <a:extLst>
                <a:ext uri="{FF2B5EF4-FFF2-40B4-BE49-F238E27FC236}">
                  <a16:creationId xmlns:a16="http://schemas.microsoft.com/office/drawing/2014/main" id="{68B51E8D-3A09-794E-99EC-1B4DF4C9D361}"/>
                </a:ext>
              </a:extLst>
            </p:cNvPr>
            <p:cNvSpPr/>
            <p:nvPr/>
          </p:nvSpPr>
          <p:spPr>
            <a:xfrm>
              <a:off x="7175222" y="1805840"/>
              <a:ext cx="1918432" cy="720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Oval 34">
              <a:extLst>
                <a:ext uri="{FF2B5EF4-FFF2-40B4-BE49-F238E27FC236}">
                  <a16:creationId xmlns:a16="http://schemas.microsoft.com/office/drawing/2014/main" id="{8F43A42F-15C4-0F40-BA82-F0F1ED2320DA}"/>
                </a:ext>
              </a:extLst>
            </p:cNvPr>
            <p:cNvSpPr/>
            <p:nvPr/>
          </p:nvSpPr>
          <p:spPr>
            <a:xfrm>
              <a:off x="7521328" y="1192730"/>
              <a:ext cx="1226220" cy="1226220"/>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TextBox 36">
              <a:extLst>
                <a:ext uri="{FF2B5EF4-FFF2-40B4-BE49-F238E27FC236}">
                  <a16:creationId xmlns:a16="http://schemas.microsoft.com/office/drawing/2014/main" id="{6C6A3BC1-6244-2145-886D-37465F6CEBB1}"/>
                </a:ext>
              </a:extLst>
            </p:cNvPr>
            <p:cNvSpPr txBox="1"/>
            <p:nvPr/>
          </p:nvSpPr>
          <p:spPr>
            <a:xfrm>
              <a:off x="7266548" y="2793753"/>
              <a:ext cx="1734770" cy="338554"/>
            </a:xfrm>
            <a:prstGeom prst="rect">
              <a:avLst/>
            </a:prstGeom>
            <a:noFill/>
          </p:spPr>
          <p:txBody>
            <a:bodyPr wrap="none" rtlCol="0" anchor="ctr">
              <a:spAutoFit/>
            </a:bodyPr>
            <a:lstStyle/>
            <a:p>
              <a:pPr algn="ctr"/>
              <a:r>
                <a:rPr lang="en-US" sz="1600" b="1" dirty="0">
                  <a:solidFill>
                    <a:schemeClr val="accent4">
                      <a:lumMod val="75000"/>
                    </a:schemeClr>
                  </a:solidFill>
                  <a:latin typeface="Poppins" pitchFamily="2" charset="77"/>
                  <a:cs typeface="Poppins" pitchFamily="2" charset="77"/>
                </a:rPr>
                <a:t>Build Capacity</a:t>
              </a:r>
            </a:p>
          </p:txBody>
        </p:sp>
        <p:sp>
          <p:nvSpPr>
            <p:cNvPr id="38" name="Subtitle 2">
              <a:extLst>
                <a:ext uri="{FF2B5EF4-FFF2-40B4-BE49-F238E27FC236}">
                  <a16:creationId xmlns:a16="http://schemas.microsoft.com/office/drawing/2014/main" id="{B22EC44D-2CAC-D947-A207-C06E034A20A4}"/>
                </a:ext>
              </a:extLst>
            </p:cNvPr>
            <p:cNvSpPr txBox="1">
              <a:spLocks/>
            </p:cNvSpPr>
            <p:nvPr/>
          </p:nvSpPr>
          <p:spPr>
            <a:xfrm>
              <a:off x="7269942" y="3212196"/>
              <a:ext cx="1729066" cy="232685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program aims to increase the persons capacity to meet their needs and overcome barriers in an effective and sustainable way. This includes building appropriate supports, skills, knowledge  and independence.  </a:t>
              </a:r>
            </a:p>
          </p:txBody>
        </p:sp>
        <p:sp>
          <p:nvSpPr>
            <p:cNvPr id="43" name="Freeform 42">
              <a:extLst>
                <a:ext uri="{FF2B5EF4-FFF2-40B4-BE49-F238E27FC236}">
                  <a16:creationId xmlns:a16="http://schemas.microsoft.com/office/drawing/2014/main" id="{A5D6566A-FCB4-5149-B928-42462C8544D2}"/>
                </a:ext>
              </a:extLst>
            </p:cNvPr>
            <p:cNvSpPr>
              <a:spLocks noChangeAspect="1" noChangeArrowheads="1"/>
            </p:cNvSpPr>
            <p:nvPr/>
          </p:nvSpPr>
          <p:spPr bwMode="auto">
            <a:xfrm>
              <a:off x="9888984" y="1567078"/>
              <a:ext cx="765886" cy="495353"/>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accent5"/>
            </a:solidFill>
            <a:ln>
              <a:noFill/>
            </a:ln>
            <a:effectLst/>
          </p:spPr>
          <p:txBody>
            <a:bodyPr wrap="square" anchor="ctr">
              <a:noAutofit/>
            </a:bodyPr>
            <a:lstStyle/>
            <a:p>
              <a:endParaRPr lang="en-US" sz="900" dirty="0">
                <a:latin typeface="Lato Light" panose="020F0502020204030203" pitchFamily="34" charset="0"/>
              </a:endParaRPr>
            </a:p>
          </p:txBody>
        </p:sp>
        <p:pic>
          <p:nvPicPr>
            <p:cNvPr id="4" name="Graphic 3" descr="Questions with solid fill">
              <a:extLst>
                <a:ext uri="{FF2B5EF4-FFF2-40B4-BE49-F238E27FC236}">
                  <a16:creationId xmlns:a16="http://schemas.microsoft.com/office/drawing/2014/main" id="{7940905E-BC1A-082D-4594-126DE2B50A9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97284" y="1329626"/>
              <a:ext cx="914400" cy="914400"/>
            </a:xfrm>
            <a:prstGeom prst="rect">
              <a:avLst/>
            </a:prstGeom>
          </p:spPr>
        </p:pic>
        <p:pic>
          <p:nvPicPr>
            <p:cNvPr id="11" name="Graphic 10" descr="Handshake with solid fill">
              <a:extLst>
                <a:ext uri="{FF2B5EF4-FFF2-40B4-BE49-F238E27FC236}">
                  <a16:creationId xmlns:a16="http://schemas.microsoft.com/office/drawing/2014/main" id="{ABEC77E3-D29B-B2C4-3102-A2D6A76A044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221" y="1348639"/>
              <a:ext cx="1056314" cy="1056314"/>
            </a:xfrm>
            <a:prstGeom prst="rect">
              <a:avLst/>
            </a:prstGeom>
          </p:spPr>
        </p:pic>
        <p:pic>
          <p:nvPicPr>
            <p:cNvPr id="18" name="Graphic 17" descr="Address Book with solid fill">
              <a:extLst>
                <a:ext uri="{FF2B5EF4-FFF2-40B4-BE49-F238E27FC236}">
                  <a16:creationId xmlns:a16="http://schemas.microsoft.com/office/drawing/2014/main" id="{91EFF501-222B-BE09-5C14-810301D2BE2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58852" y="1339853"/>
              <a:ext cx="904173" cy="904173"/>
            </a:xfrm>
            <a:prstGeom prst="rect">
              <a:avLst/>
            </a:prstGeom>
          </p:spPr>
        </p:pic>
        <p:pic>
          <p:nvPicPr>
            <p:cNvPr id="25" name="Graphic 24" descr="Business Growth with solid fill">
              <a:extLst>
                <a:ext uri="{FF2B5EF4-FFF2-40B4-BE49-F238E27FC236}">
                  <a16:creationId xmlns:a16="http://schemas.microsoft.com/office/drawing/2014/main" id="{F3389488-2113-E39B-E203-8FD963DC094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68573" y="1348639"/>
              <a:ext cx="914400" cy="914400"/>
            </a:xfrm>
            <a:prstGeom prst="rect">
              <a:avLst/>
            </a:prstGeom>
          </p:spPr>
        </p:pic>
        <p:sp>
          <p:nvSpPr>
            <p:cNvPr id="29" name="Right Arrow 41">
              <a:extLst>
                <a:ext uri="{FF2B5EF4-FFF2-40B4-BE49-F238E27FC236}">
                  <a16:creationId xmlns:a16="http://schemas.microsoft.com/office/drawing/2014/main" id="{D973DDEA-DC41-274E-AB68-F3E13DBD41BF}"/>
                </a:ext>
              </a:extLst>
            </p:cNvPr>
            <p:cNvSpPr/>
            <p:nvPr/>
          </p:nvSpPr>
          <p:spPr>
            <a:xfrm>
              <a:off x="790221" y="6024437"/>
              <a:ext cx="8869111" cy="694908"/>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TextBox 31">
              <a:extLst>
                <a:ext uri="{FF2B5EF4-FFF2-40B4-BE49-F238E27FC236}">
                  <a16:creationId xmlns:a16="http://schemas.microsoft.com/office/drawing/2014/main" id="{1A3CF68B-6737-2300-C259-AF49E1CD8ED7}"/>
                </a:ext>
              </a:extLst>
            </p:cNvPr>
            <p:cNvSpPr txBox="1"/>
            <p:nvPr/>
          </p:nvSpPr>
          <p:spPr>
            <a:xfrm>
              <a:off x="3975474" y="6220002"/>
              <a:ext cx="4285895" cy="276999"/>
            </a:xfrm>
            <a:prstGeom prst="rect">
              <a:avLst/>
            </a:prstGeom>
            <a:noFill/>
          </p:spPr>
          <p:txBody>
            <a:bodyPr wrap="square" rtlCol="0" anchor="ctr">
              <a:spAutoFit/>
            </a:bodyPr>
            <a:lstStyle/>
            <a:p>
              <a:pPr algn="ctr"/>
              <a:r>
                <a:rPr lang="en-US" sz="1200" b="1" dirty="0">
                  <a:solidFill>
                    <a:schemeClr val="bg1"/>
                  </a:solidFill>
                  <a:latin typeface="Poppins" pitchFamily="2" charset="77"/>
                  <a:cs typeface="Poppins" pitchFamily="2" charset="77"/>
                </a:rPr>
                <a:t>ENGAGEMENT ZONE</a:t>
              </a:r>
            </a:p>
          </p:txBody>
        </p:sp>
        <p:sp>
          <p:nvSpPr>
            <p:cNvPr id="8" name="TextBox 7">
              <a:extLst>
                <a:ext uri="{FF2B5EF4-FFF2-40B4-BE49-F238E27FC236}">
                  <a16:creationId xmlns:a16="http://schemas.microsoft.com/office/drawing/2014/main" id="{F53D5784-8290-BB47-9E70-506E89E9C9EA}"/>
                </a:ext>
              </a:extLst>
            </p:cNvPr>
            <p:cNvSpPr txBox="1"/>
            <p:nvPr/>
          </p:nvSpPr>
          <p:spPr>
            <a:xfrm>
              <a:off x="3013352" y="2739867"/>
              <a:ext cx="1701108" cy="338554"/>
            </a:xfrm>
            <a:prstGeom prst="rect">
              <a:avLst/>
            </a:prstGeom>
            <a:noFill/>
          </p:spPr>
          <p:txBody>
            <a:bodyPr wrap="none" rtlCol="0" anchor="ctr">
              <a:spAutoFit/>
            </a:bodyPr>
            <a:lstStyle/>
            <a:p>
              <a:pPr algn="ctr"/>
              <a:r>
                <a:rPr lang="en-US" sz="1600" b="1" dirty="0">
                  <a:solidFill>
                    <a:schemeClr val="accent2"/>
                  </a:solidFill>
                  <a:latin typeface="Poppins" pitchFamily="2" charset="77"/>
                  <a:cs typeface="Poppins" pitchFamily="2" charset="77"/>
                </a:rPr>
                <a:t>Identify Needs</a:t>
              </a:r>
            </a:p>
          </p:txBody>
        </p:sp>
        <p:sp>
          <p:nvSpPr>
            <p:cNvPr id="9" name="Subtitle 2">
              <a:extLst>
                <a:ext uri="{FF2B5EF4-FFF2-40B4-BE49-F238E27FC236}">
                  <a16:creationId xmlns:a16="http://schemas.microsoft.com/office/drawing/2014/main" id="{3254BA69-8120-3F49-BA1C-1F233C664B2C}"/>
                </a:ext>
              </a:extLst>
            </p:cNvPr>
            <p:cNvSpPr txBox="1">
              <a:spLocks/>
            </p:cNvSpPr>
            <p:nvPr/>
          </p:nvSpPr>
          <p:spPr>
            <a:xfrm>
              <a:off x="2999373" y="3212196"/>
              <a:ext cx="1729066" cy="209602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People may approach our service for a range of different reasons. Our Peer Workers work closely with the person to explore their current needs and what options are available. These may be immediate needs or long-term goals. </a:t>
              </a:r>
            </a:p>
          </p:txBody>
        </p:sp>
      </p:grpSp>
    </p:spTree>
    <p:extLst>
      <p:ext uri="{BB962C8B-B14F-4D97-AF65-F5344CB8AC3E}">
        <p14:creationId xmlns:p14="http://schemas.microsoft.com/office/powerpoint/2010/main" val="243196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59A64C-EA0D-4DC2-A8C5-C88EFBF64979}"/>
              </a:ext>
            </a:extLst>
          </p:cNvPr>
          <p:cNvSpPr>
            <a:spLocks noGrp="1"/>
          </p:cNvSpPr>
          <p:nvPr>
            <p:ph type="title"/>
          </p:nvPr>
        </p:nvSpPr>
        <p:spPr>
          <a:xfrm>
            <a:off x="7273687" y="136635"/>
            <a:ext cx="4512989" cy="2227730"/>
          </a:xfrm>
        </p:spPr>
        <p:txBody>
          <a:bodyPr anchor="ctr">
            <a:normAutofit/>
          </a:bodyPr>
          <a:lstStyle/>
          <a:p>
            <a:r>
              <a:rPr lang="en-US" dirty="0">
                <a:solidFill>
                  <a:srgbClr val="FFFFFF"/>
                </a:solidFill>
              </a:rPr>
              <a:t>CAHMA APPROACHES:</a:t>
            </a:r>
          </a:p>
        </p:txBody>
      </p:sp>
      <p:pic>
        <p:nvPicPr>
          <p:cNvPr id="2052" name="Picture 4" descr="Nothing About Us, Without Us – When The Fog Lifts">
            <a:extLst>
              <a:ext uri="{FF2B5EF4-FFF2-40B4-BE49-F238E27FC236}">
                <a16:creationId xmlns:a16="http://schemas.microsoft.com/office/drawing/2014/main" id="{9025CD00-923E-4ABA-8BEE-8D4381CFA97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399574" y="267054"/>
            <a:ext cx="1184504" cy="11845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5AADCBA-8B92-4FBD-B325-3AA53CFF953E}"/>
              </a:ext>
            </a:extLst>
          </p:cNvPr>
          <p:cNvSpPr>
            <a:spLocks noGrp="1"/>
          </p:cNvSpPr>
          <p:nvPr>
            <p:ph idx="1"/>
          </p:nvPr>
        </p:nvSpPr>
        <p:spPr>
          <a:xfrm>
            <a:off x="6995510" y="2187113"/>
            <a:ext cx="4660123" cy="3322935"/>
          </a:xfrm>
        </p:spPr>
        <p:txBody>
          <a:bodyPr anchor="t">
            <a:normAutofit/>
          </a:bodyPr>
          <a:lstStyle/>
          <a:p>
            <a:r>
              <a:rPr lang="en-US" dirty="0">
                <a:solidFill>
                  <a:srgbClr val="FFFFFF"/>
                </a:solidFill>
              </a:rPr>
              <a:t>Peer based AOD services</a:t>
            </a:r>
          </a:p>
          <a:p>
            <a:r>
              <a:rPr lang="en-US" dirty="0">
                <a:solidFill>
                  <a:srgbClr val="FFFFFF"/>
                </a:solidFill>
              </a:rPr>
              <a:t>Harm </a:t>
            </a:r>
            <a:r>
              <a:rPr lang="en-US" dirty="0" err="1">
                <a:solidFill>
                  <a:srgbClr val="FFFFFF"/>
                </a:solidFill>
              </a:rPr>
              <a:t>Minimisation</a:t>
            </a:r>
            <a:r>
              <a:rPr lang="en-US" dirty="0">
                <a:solidFill>
                  <a:srgbClr val="FFFFFF"/>
                </a:solidFill>
              </a:rPr>
              <a:t>/Harm Reduction</a:t>
            </a:r>
          </a:p>
          <a:p>
            <a:r>
              <a:rPr lang="en-US" dirty="0">
                <a:solidFill>
                  <a:srgbClr val="FFFFFF"/>
                </a:solidFill>
              </a:rPr>
              <a:t>Person-Centered</a:t>
            </a:r>
          </a:p>
          <a:p>
            <a:r>
              <a:rPr lang="en-US" dirty="0">
                <a:solidFill>
                  <a:srgbClr val="FFFFFF"/>
                </a:solidFill>
              </a:rPr>
              <a:t>Human Rights (Support Don’t Punish) </a:t>
            </a:r>
          </a:p>
          <a:p>
            <a:r>
              <a:rPr lang="en-US" dirty="0">
                <a:solidFill>
                  <a:srgbClr val="FFFFFF"/>
                </a:solidFill>
              </a:rPr>
              <a:t>Empowerment/Community Development </a:t>
            </a:r>
          </a:p>
          <a:p>
            <a:r>
              <a:rPr lang="en-US" dirty="0">
                <a:solidFill>
                  <a:srgbClr val="FFFFFF"/>
                </a:solidFill>
              </a:rPr>
              <a:t>Consumers rights advocacy</a:t>
            </a:r>
          </a:p>
          <a:p>
            <a:r>
              <a:rPr lang="en-US" dirty="0">
                <a:solidFill>
                  <a:srgbClr val="FFFFFF"/>
                </a:solidFill>
              </a:rPr>
              <a:t>Education /Information /Training</a:t>
            </a:r>
          </a:p>
        </p:txBody>
      </p:sp>
      <p:pic>
        <p:nvPicPr>
          <p:cNvPr id="17" name="Picture 16" descr="Logo, company name&#10;&#10;Description automatically generated">
            <a:extLst>
              <a:ext uri="{FF2B5EF4-FFF2-40B4-BE49-F238E27FC236}">
                <a16:creationId xmlns:a16="http://schemas.microsoft.com/office/drawing/2014/main" id="{6E36D963-E762-4CC3-B61F-3A1EE84B03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970" y="5834840"/>
            <a:ext cx="1842191" cy="1031627"/>
          </a:xfrm>
          <a:prstGeom prst="rect">
            <a:avLst/>
          </a:prstGeom>
        </p:spPr>
      </p:pic>
      <p:sp>
        <p:nvSpPr>
          <p:cNvPr id="18" name="TextBox 17">
            <a:extLst>
              <a:ext uri="{FF2B5EF4-FFF2-40B4-BE49-F238E27FC236}">
                <a16:creationId xmlns:a16="http://schemas.microsoft.com/office/drawing/2014/main" id="{03355C84-0863-4A01-87E4-A32D52D12662}"/>
              </a:ext>
            </a:extLst>
          </p:cNvPr>
          <p:cNvSpPr txBox="1"/>
          <p:nvPr/>
        </p:nvSpPr>
        <p:spPr>
          <a:xfrm>
            <a:off x="316852" y="1624807"/>
            <a:ext cx="4623587" cy="3693319"/>
          </a:xfrm>
          <a:prstGeom prst="rect">
            <a:avLst/>
          </a:prstGeom>
          <a:noFill/>
        </p:spPr>
        <p:txBody>
          <a:bodyPr wrap="square">
            <a:spAutoFit/>
          </a:bodyPr>
          <a:lstStyle/>
          <a:p>
            <a:pPr marL="0" indent="0" algn="ctr">
              <a:buNone/>
            </a:pPr>
            <a:r>
              <a:rPr lang="en-US" sz="1800" b="1" dirty="0"/>
              <a:t>CAHMA VISION</a:t>
            </a:r>
          </a:p>
          <a:p>
            <a:pPr marL="0" indent="0" algn="ctr">
              <a:buNone/>
            </a:pPr>
            <a:r>
              <a:rPr lang="en-US" sz="1800" b="1" dirty="0"/>
              <a:t>CAHMA exists to promote the health and human rights of people who use, or have used, (illicit) drugs.</a:t>
            </a:r>
          </a:p>
          <a:p>
            <a:pPr marL="0" indent="0" algn="ctr">
              <a:buNone/>
            </a:pPr>
            <a:r>
              <a:rPr lang="en-US" sz="1800" b="1" dirty="0"/>
              <a:t> We believe that people who use drugs should be treated with dignity and respect, both as human beings and as consumers of health and social services. </a:t>
            </a:r>
          </a:p>
          <a:p>
            <a:pPr marL="0" indent="0" algn="ctr">
              <a:buNone/>
            </a:pPr>
            <a:r>
              <a:rPr lang="en-US" sz="1800" b="1" dirty="0"/>
              <a:t>CAHMA works to reduce the discrimination and stigma experienced by people who use drugs.</a:t>
            </a:r>
          </a:p>
          <a:p>
            <a:pPr marL="0" indent="0" algn="ctr">
              <a:buNone/>
            </a:pPr>
            <a:r>
              <a:rPr lang="en-US" sz="1800" b="1" dirty="0"/>
              <a:t> We also try to instill a sense of worth and pride in people who use illicit drugs.</a:t>
            </a:r>
            <a:endParaRPr lang="en-AU" sz="1800" b="1" dirty="0"/>
          </a:p>
        </p:txBody>
      </p:sp>
      <p:cxnSp>
        <p:nvCxnSpPr>
          <p:cNvPr id="6" name="Straight Connector 5">
            <a:extLst>
              <a:ext uri="{FF2B5EF4-FFF2-40B4-BE49-F238E27FC236}">
                <a16:creationId xmlns:a16="http://schemas.microsoft.com/office/drawing/2014/main" id="{E0B79A1C-EA68-448A-A646-48997B5C0A5B}"/>
              </a:ext>
            </a:extLst>
          </p:cNvPr>
          <p:cNvCxnSpPr/>
          <p:nvPr/>
        </p:nvCxnSpPr>
        <p:spPr>
          <a:xfrm>
            <a:off x="527957" y="4985658"/>
            <a:ext cx="431618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A126654B-A1F2-4788-BC5C-B63D4CBCE8CA}"/>
              </a:ext>
            </a:extLst>
          </p:cNvPr>
          <p:cNvCxnSpPr>
            <a:cxnSpLocks/>
          </p:cNvCxnSpPr>
          <p:nvPr/>
        </p:nvCxnSpPr>
        <p:spPr>
          <a:xfrm>
            <a:off x="399574" y="5291821"/>
            <a:ext cx="444456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FAB6160F-BB02-4930-A0B7-6DF342337F60}"/>
              </a:ext>
            </a:extLst>
          </p:cNvPr>
          <p:cNvSpPr txBox="1"/>
          <p:nvPr/>
        </p:nvSpPr>
        <p:spPr>
          <a:xfrm>
            <a:off x="6683725" y="5749204"/>
            <a:ext cx="8799254" cy="1015663"/>
          </a:xfrm>
          <a:prstGeom prst="rect">
            <a:avLst/>
          </a:prstGeom>
          <a:noFill/>
        </p:spPr>
        <p:txBody>
          <a:bodyPr wrap="square">
            <a:spAutoFit/>
          </a:bodyPr>
          <a:lstStyle/>
          <a:p>
            <a:pPr algn="l"/>
            <a:r>
              <a:rPr lang="en-US" sz="1200" b="0" i="0" u="none" strike="noStrike" baseline="0" dirty="0">
                <a:solidFill>
                  <a:srgbClr val="FFFFFF"/>
                </a:solidFill>
                <a:latin typeface="TheSerifRegPlain"/>
              </a:rPr>
              <a:t>Australian Commission on Safety and Quality in Health Care (2011), </a:t>
            </a:r>
            <a:r>
              <a:rPr lang="en-US" sz="1200" b="0" i="1" u="none" strike="noStrike" baseline="0" dirty="0" err="1">
                <a:solidFill>
                  <a:srgbClr val="FFFFFF"/>
                </a:solidFill>
                <a:latin typeface="TheSerifRegItalic"/>
              </a:rPr>
              <a:t>Patientcentred</a:t>
            </a:r>
            <a:endParaRPr lang="en-US" sz="1200" b="0" i="1" u="none" strike="noStrike" baseline="0" dirty="0">
              <a:solidFill>
                <a:srgbClr val="FFFFFF"/>
              </a:solidFill>
              <a:latin typeface="TheSerifRegItalic"/>
            </a:endParaRPr>
          </a:p>
          <a:p>
            <a:pPr algn="l"/>
            <a:r>
              <a:rPr lang="en-US" sz="1200" b="0" i="1" u="none" strike="noStrike" baseline="0" dirty="0">
                <a:solidFill>
                  <a:srgbClr val="FFFFFF"/>
                </a:solidFill>
                <a:latin typeface="TheSerifRegItalic"/>
              </a:rPr>
              <a:t>care: Improving quality and safety through partnerships with patients </a:t>
            </a:r>
            <a:r>
              <a:rPr lang="en-AU" sz="1200" b="0" i="1" u="none" strike="noStrike" baseline="0" dirty="0">
                <a:solidFill>
                  <a:srgbClr val="FFFFFF"/>
                </a:solidFill>
                <a:latin typeface="TheSerifRegItalic"/>
              </a:rPr>
              <a:t>and consumers</a:t>
            </a:r>
            <a:r>
              <a:rPr lang="en-AU" sz="1200" b="0" i="0" u="none" strike="noStrike" baseline="0" dirty="0">
                <a:solidFill>
                  <a:srgbClr val="FFFFFF"/>
                </a:solidFill>
                <a:latin typeface="TheSerifRegPlain"/>
              </a:rPr>
              <a:t>,</a:t>
            </a:r>
          </a:p>
          <a:p>
            <a:pPr algn="l"/>
            <a:r>
              <a:rPr lang="en-AU" sz="1200" b="0" i="0" u="none" strike="noStrike" baseline="0" dirty="0">
                <a:solidFill>
                  <a:srgbClr val="FFFFFF"/>
                </a:solidFill>
                <a:latin typeface="TheSerifRegPlain"/>
              </a:rPr>
              <a:t> ACSQHC, Sydney.</a:t>
            </a:r>
          </a:p>
          <a:p>
            <a:pPr algn="l"/>
            <a:r>
              <a:rPr lang="en-US" sz="1200" b="0" i="0" u="none" strike="noStrike" baseline="0" dirty="0">
                <a:solidFill>
                  <a:srgbClr val="FFFFFF"/>
                </a:solidFill>
                <a:latin typeface="TheSerifRegPlain"/>
              </a:rPr>
              <a:t>This discussion paper is available on the Commission’s website:</a:t>
            </a:r>
          </a:p>
          <a:p>
            <a:pPr algn="l"/>
            <a:r>
              <a:rPr lang="en-AU" sz="1200" b="0" i="0" u="none" strike="noStrike" baseline="0" dirty="0">
                <a:solidFill>
                  <a:srgbClr val="FFFFFF"/>
                </a:solidFill>
                <a:latin typeface="TheSerifRegPlain"/>
              </a:rPr>
              <a:t>www.safetyandquality.gov.au</a:t>
            </a:r>
            <a:endParaRPr lang="en-AU" sz="1200" dirty="0">
              <a:solidFill>
                <a:schemeClr val="bg1"/>
              </a:solidFill>
            </a:endParaRPr>
          </a:p>
        </p:txBody>
      </p:sp>
    </p:spTree>
    <p:extLst>
      <p:ext uri="{BB962C8B-B14F-4D97-AF65-F5344CB8AC3E}">
        <p14:creationId xmlns:p14="http://schemas.microsoft.com/office/powerpoint/2010/main" val="392602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A342AE-042B-5B47-96B1-6930D938FF40}"/>
              </a:ext>
            </a:extLst>
          </p:cNvPr>
          <p:cNvSpPr txBox="1"/>
          <p:nvPr/>
        </p:nvSpPr>
        <p:spPr>
          <a:xfrm>
            <a:off x="772633" y="0"/>
            <a:ext cx="10668000" cy="661720"/>
          </a:xfrm>
          <a:prstGeom prst="rect">
            <a:avLst/>
          </a:prstGeom>
          <a:noFill/>
        </p:spPr>
        <p:txBody>
          <a:bodyPr wrap="square" rtlCol="0" anchor="b">
            <a:spAutoFit/>
          </a:bodyPr>
          <a:lstStyle/>
          <a:p>
            <a:pPr algn="ctr" defTabSz="914217"/>
            <a:r>
              <a:rPr lang="en-US" sz="3700" b="1" spc="-145" dirty="0">
                <a:solidFill>
                  <a:srgbClr val="111340"/>
                </a:solidFill>
                <a:latin typeface="Poppins" pitchFamily="2" charset="77"/>
                <a:cs typeface="Poppins" pitchFamily="2" charset="77"/>
              </a:rPr>
              <a:t>Principles of Peer Treatment Support</a:t>
            </a:r>
          </a:p>
        </p:txBody>
      </p:sp>
      <p:sp>
        <p:nvSpPr>
          <p:cNvPr id="5" name="TextBox 4">
            <a:extLst>
              <a:ext uri="{FF2B5EF4-FFF2-40B4-BE49-F238E27FC236}">
                <a16:creationId xmlns:a16="http://schemas.microsoft.com/office/drawing/2014/main" id="{BA27B685-26C8-5546-8A29-3DFED41DA123}"/>
              </a:ext>
            </a:extLst>
          </p:cNvPr>
          <p:cNvSpPr txBox="1"/>
          <p:nvPr/>
        </p:nvSpPr>
        <p:spPr>
          <a:xfrm>
            <a:off x="740052" y="442918"/>
            <a:ext cx="10667999" cy="323165"/>
          </a:xfrm>
          <a:prstGeom prst="rect">
            <a:avLst/>
          </a:prstGeom>
          <a:noFill/>
        </p:spPr>
        <p:txBody>
          <a:bodyPr wrap="square" rtlCol="0">
            <a:spAutoFit/>
          </a:bodyPr>
          <a:lstStyle/>
          <a:p>
            <a:pPr algn="ctr" defTabSz="914217"/>
            <a:r>
              <a:rPr lang="en-US" sz="1500" spc="-60" dirty="0">
                <a:solidFill>
                  <a:srgbClr val="747994"/>
                </a:solidFill>
                <a:latin typeface="Poppins" pitchFamily="2" charset="77"/>
                <a:cs typeface="Poppins" pitchFamily="2" charset="77"/>
              </a:rPr>
              <a:t>What principles underpin our practice?</a:t>
            </a:r>
          </a:p>
        </p:txBody>
      </p:sp>
      <p:grpSp>
        <p:nvGrpSpPr>
          <p:cNvPr id="33" name="Group 32">
            <a:extLst>
              <a:ext uri="{FF2B5EF4-FFF2-40B4-BE49-F238E27FC236}">
                <a16:creationId xmlns:a16="http://schemas.microsoft.com/office/drawing/2014/main" id="{031C7A5A-E28B-5854-3A11-B3FD143B697C}"/>
              </a:ext>
            </a:extLst>
          </p:cNvPr>
          <p:cNvGrpSpPr/>
          <p:nvPr/>
        </p:nvGrpSpPr>
        <p:grpSpPr>
          <a:xfrm>
            <a:off x="8289926" y="892875"/>
            <a:ext cx="6982826" cy="5620343"/>
            <a:chOff x="3253538" y="1249307"/>
            <a:chExt cx="7008396" cy="5110477"/>
          </a:xfrm>
        </p:grpSpPr>
        <p:grpSp>
          <p:nvGrpSpPr>
            <p:cNvPr id="28" name="Group 27">
              <a:extLst>
                <a:ext uri="{FF2B5EF4-FFF2-40B4-BE49-F238E27FC236}">
                  <a16:creationId xmlns:a16="http://schemas.microsoft.com/office/drawing/2014/main" id="{38D896B7-3B65-0AF8-1938-1EF73BEA3E9A}"/>
                </a:ext>
              </a:extLst>
            </p:cNvPr>
            <p:cNvGrpSpPr/>
            <p:nvPr/>
          </p:nvGrpSpPr>
          <p:grpSpPr>
            <a:xfrm>
              <a:off x="3253538" y="1249307"/>
              <a:ext cx="7008396" cy="5110477"/>
              <a:chOff x="5882341" y="1324774"/>
              <a:chExt cx="6916798" cy="4872904"/>
            </a:xfrm>
          </p:grpSpPr>
          <p:graphicFrame>
            <p:nvGraphicFramePr>
              <p:cNvPr id="23" name="Chart 22">
                <a:extLst>
                  <a:ext uri="{FF2B5EF4-FFF2-40B4-BE49-F238E27FC236}">
                    <a16:creationId xmlns:a16="http://schemas.microsoft.com/office/drawing/2014/main" id="{CF82470C-9F05-704F-9864-33A0927C0447}"/>
                  </a:ext>
                </a:extLst>
              </p:cNvPr>
              <p:cNvGraphicFramePr/>
              <p:nvPr/>
            </p:nvGraphicFramePr>
            <p:xfrm>
              <a:off x="5882341" y="1384115"/>
              <a:ext cx="6888616" cy="4753803"/>
            </p:xfrm>
            <a:graphic>
              <a:graphicData uri="http://schemas.openxmlformats.org/drawingml/2006/chart">
                <c:chart xmlns:c="http://schemas.openxmlformats.org/drawingml/2006/chart" xmlns:r="http://schemas.openxmlformats.org/officeDocument/2006/relationships" r:id="rId2"/>
              </a:graphicData>
            </a:graphic>
          </p:graphicFrame>
          <p:sp>
            <p:nvSpPr>
              <p:cNvPr id="26" name="Freeform 23">
                <a:extLst>
                  <a:ext uri="{FF2B5EF4-FFF2-40B4-BE49-F238E27FC236}">
                    <a16:creationId xmlns:a16="http://schemas.microsoft.com/office/drawing/2014/main" id="{28DDE4F3-A38F-967F-6C71-7BAABE4654D0}"/>
                  </a:ext>
                </a:extLst>
              </p:cNvPr>
              <p:cNvSpPr/>
              <p:nvPr/>
            </p:nvSpPr>
            <p:spPr>
              <a:xfrm>
                <a:off x="5882341" y="1324774"/>
                <a:ext cx="6916798" cy="4872904"/>
              </a:xfrm>
              <a:custGeom>
                <a:avLst/>
                <a:gdLst>
                  <a:gd name="connsiteX0" fmla="*/ 2758039 w 12524014"/>
                  <a:gd name="connsiteY0" fmla="*/ 157683 h 8229600"/>
                  <a:gd name="connsiteX1" fmla="*/ 2476531 w 12524014"/>
                  <a:gd name="connsiteY1" fmla="*/ 173861 h 8229600"/>
                  <a:gd name="connsiteX2" fmla="*/ 1087683 w 12524014"/>
                  <a:gd name="connsiteY2" fmla="*/ 824730 h 8229600"/>
                  <a:gd name="connsiteX3" fmla="*/ 846035 w 12524014"/>
                  <a:gd name="connsiteY3" fmla="*/ 1251591 h 8229600"/>
                  <a:gd name="connsiteX4" fmla="*/ 696563 w 12524014"/>
                  <a:gd name="connsiteY4" fmla="*/ 2133935 h 8229600"/>
                  <a:gd name="connsiteX5" fmla="*/ 696724 w 12524014"/>
                  <a:gd name="connsiteY5" fmla="*/ 2135180 h 8229600"/>
                  <a:gd name="connsiteX6" fmla="*/ 247067 w 12524014"/>
                  <a:gd name="connsiteY6" fmla="*/ 3617370 h 8229600"/>
                  <a:gd name="connsiteX7" fmla="*/ 112543 w 12524014"/>
                  <a:gd name="connsiteY7" fmla="*/ 3767953 h 8229600"/>
                  <a:gd name="connsiteX8" fmla="*/ 182297 w 12524014"/>
                  <a:gd name="connsiteY8" fmla="*/ 3923514 h 8229600"/>
                  <a:gd name="connsiteX9" fmla="*/ 574657 w 12524014"/>
                  <a:gd name="connsiteY9" fmla="*/ 4111433 h 8229600"/>
                  <a:gd name="connsiteX10" fmla="*/ 578148 w 12524014"/>
                  <a:gd name="connsiteY10" fmla="*/ 4112675 h 8229600"/>
                  <a:gd name="connsiteX11" fmla="*/ 716431 w 12524014"/>
                  <a:gd name="connsiteY11" fmla="*/ 4209954 h 8229600"/>
                  <a:gd name="connsiteX12" fmla="*/ 616767 w 12524014"/>
                  <a:gd name="connsiteY12" fmla="*/ 4607799 h 8229600"/>
                  <a:gd name="connsiteX13" fmla="*/ 590605 w 12524014"/>
                  <a:gd name="connsiteY13" fmla="*/ 4651450 h 8229600"/>
                  <a:gd name="connsiteX14" fmla="*/ 556969 w 12524014"/>
                  <a:gd name="connsiteY14" fmla="*/ 4726280 h 8229600"/>
                  <a:gd name="connsiteX15" fmla="*/ 727643 w 12524014"/>
                  <a:gd name="connsiteY15" fmla="*/ 4872198 h 8229600"/>
                  <a:gd name="connsiteX16" fmla="*/ 743839 w 12524014"/>
                  <a:gd name="connsiteY16" fmla="*/ 4961994 h 8229600"/>
                  <a:gd name="connsiteX17" fmla="*/ 742593 w 12524014"/>
                  <a:gd name="connsiteY17" fmla="*/ 4961994 h 8229600"/>
                  <a:gd name="connsiteX18" fmla="*/ 768754 w 12524014"/>
                  <a:gd name="connsiteY18" fmla="*/ 5221404 h 8229600"/>
                  <a:gd name="connsiteX19" fmla="*/ 768754 w 12524014"/>
                  <a:gd name="connsiteY19" fmla="*/ 5844986 h 8229600"/>
                  <a:gd name="connsiteX20" fmla="*/ 833536 w 12524014"/>
                  <a:gd name="connsiteY20" fmla="*/ 6094419 h 8229600"/>
                  <a:gd name="connsiteX21" fmla="*/ 828397 w 12524014"/>
                  <a:gd name="connsiteY21" fmla="*/ 6095668 h 8229600"/>
                  <a:gd name="connsiteX22" fmla="*/ 2485861 w 12524014"/>
                  <a:gd name="connsiteY22" fmla="*/ 6157003 h 8229600"/>
                  <a:gd name="connsiteX23" fmla="*/ 2656335 w 12524014"/>
                  <a:gd name="connsiteY23" fmla="*/ 6095668 h 8229600"/>
                  <a:gd name="connsiteX24" fmla="*/ 2663613 w 12524014"/>
                  <a:gd name="connsiteY24" fmla="*/ 6094419 h 8229600"/>
                  <a:gd name="connsiteX25" fmla="*/ 3145737 w 12524014"/>
                  <a:gd name="connsiteY25" fmla="*/ 6094419 h 8229600"/>
                  <a:gd name="connsiteX26" fmla="*/ 3142496 w 12524014"/>
                  <a:gd name="connsiteY26" fmla="*/ 6095666 h 8229600"/>
                  <a:gd name="connsiteX27" fmla="*/ 2728991 w 12524014"/>
                  <a:gd name="connsiteY27" fmla="*/ 8071918 h 8229600"/>
                  <a:gd name="connsiteX28" fmla="*/ 11491055 w 12524014"/>
                  <a:gd name="connsiteY28" fmla="*/ 8071918 h 8229600"/>
                  <a:gd name="connsiteX29" fmla="*/ 12406495 w 12524014"/>
                  <a:gd name="connsiteY29" fmla="*/ 7083792 h 8229600"/>
                  <a:gd name="connsiteX30" fmla="*/ 11491055 w 12524014"/>
                  <a:gd name="connsiteY30" fmla="*/ 6095666 h 8229600"/>
                  <a:gd name="connsiteX31" fmla="*/ 11496321 w 12524014"/>
                  <a:gd name="connsiteY31" fmla="*/ 6094419 h 8229600"/>
                  <a:gd name="connsiteX32" fmla="*/ 12411982 w 12524014"/>
                  <a:gd name="connsiteY32" fmla="*/ 5102923 h 8229600"/>
                  <a:gd name="connsiteX33" fmla="*/ 11496321 w 12524014"/>
                  <a:gd name="connsiteY33" fmla="*/ 4112675 h 8229600"/>
                  <a:gd name="connsiteX34" fmla="*/ 11490986 w 12524014"/>
                  <a:gd name="connsiteY34" fmla="*/ 4111433 h 8229600"/>
                  <a:gd name="connsiteX35" fmla="*/ 12406493 w 12524014"/>
                  <a:gd name="connsiteY35" fmla="*/ 3122062 h 8229600"/>
                  <a:gd name="connsiteX36" fmla="*/ 11490986 w 12524014"/>
                  <a:gd name="connsiteY36" fmla="*/ 2135180 h 8229600"/>
                  <a:gd name="connsiteX37" fmla="*/ 11490973 w 12524014"/>
                  <a:gd name="connsiteY37" fmla="*/ 2133935 h 8229600"/>
                  <a:gd name="connsiteX38" fmla="*/ 12406492 w 12524014"/>
                  <a:gd name="connsiteY38" fmla="*/ 1145809 h 8229600"/>
                  <a:gd name="connsiteX39" fmla="*/ 11490973 w 12524014"/>
                  <a:gd name="connsiteY39" fmla="*/ 157683 h 8229600"/>
                  <a:gd name="connsiteX40" fmla="*/ 0 w 12524014"/>
                  <a:gd name="connsiteY40" fmla="*/ 0 h 8229600"/>
                  <a:gd name="connsiteX41" fmla="*/ 12524014 w 12524014"/>
                  <a:gd name="connsiteY41" fmla="*/ 0 h 8229600"/>
                  <a:gd name="connsiteX42" fmla="*/ 12524014 w 12524014"/>
                  <a:gd name="connsiteY42" fmla="*/ 8229600 h 8229600"/>
                  <a:gd name="connsiteX43" fmla="*/ 0 w 12524014"/>
                  <a:gd name="connsiteY43"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24014" h="8229600">
                    <a:moveTo>
                      <a:pt x="2758039" y="157683"/>
                    </a:moveTo>
                    <a:cubicBezTo>
                      <a:pt x="2667110" y="157683"/>
                      <a:pt x="2572443" y="163906"/>
                      <a:pt x="2476531" y="173861"/>
                    </a:cubicBezTo>
                    <a:cubicBezTo>
                      <a:pt x="1503715" y="257242"/>
                      <a:pt x="1087683" y="824730"/>
                      <a:pt x="1087683" y="824730"/>
                    </a:cubicBezTo>
                    <a:cubicBezTo>
                      <a:pt x="988034" y="939223"/>
                      <a:pt x="904579" y="1079851"/>
                      <a:pt x="846035" y="1251591"/>
                    </a:cubicBezTo>
                    <a:cubicBezTo>
                      <a:pt x="736422" y="1563958"/>
                      <a:pt x="702791" y="1861392"/>
                      <a:pt x="696563" y="2133935"/>
                    </a:cubicBezTo>
                    <a:cubicBezTo>
                      <a:pt x="696617" y="2134350"/>
                      <a:pt x="696670" y="2134765"/>
                      <a:pt x="696724" y="2135180"/>
                    </a:cubicBezTo>
                    <a:cubicBezTo>
                      <a:pt x="679286" y="2903031"/>
                      <a:pt x="878580" y="3471764"/>
                      <a:pt x="247067" y="3617370"/>
                    </a:cubicBezTo>
                    <a:cubicBezTo>
                      <a:pt x="173577" y="3634792"/>
                      <a:pt x="117526" y="3694528"/>
                      <a:pt x="112543" y="3767953"/>
                    </a:cubicBezTo>
                    <a:cubicBezTo>
                      <a:pt x="108806" y="3813999"/>
                      <a:pt x="124999" y="3867512"/>
                      <a:pt x="182297" y="3923514"/>
                    </a:cubicBezTo>
                    <a:cubicBezTo>
                      <a:pt x="288171" y="4028052"/>
                      <a:pt x="452589" y="4061653"/>
                      <a:pt x="574657" y="4111433"/>
                    </a:cubicBezTo>
                    <a:lnTo>
                      <a:pt x="578148" y="4112675"/>
                    </a:lnTo>
                    <a:cubicBezTo>
                      <a:pt x="639192" y="4137619"/>
                      <a:pt x="689024" y="4166303"/>
                      <a:pt x="716431" y="4209954"/>
                    </a:cubicBezTo>
                    <a:cubicBezTo>
                      <a:pt x="756297" y="4347142"/>
                      <a:pt x="665353" y="4526734"/>
                      <a:pt x="616767" y="4607799"/>
                    </a:cubicBezTo>
                    <a:cubicBezTo>
                      <a:pt x="608047" y="4622765"/>
                      <a:pt x="599326" y="4637731"/>
                      <a:pt x="590605" y="4651450"/>
                    </a:cubicBezTo>
                    <a:cubicBezTo>
                      <a:pt x="573164" y="4680135"/>
                      <a:pt x="559460" y="4706325"/>
                      <a:pt x="556969" y="4726280"/>
                    </a:cubicBezTo>
                    <a:cubicBezTo>
                      <a:pt x="548248" y="4769930"/>
                      <a:pt x="620505" y="4853490"/>
                      <a:pt x="727643" y="4872198"/>
                    </a:cubicBezTo>
                    <a:cubicBezTo>
                      <a:pt x="772492" y="4880928"/>
                      <a:pt x="784950" y="4940792"/>
                      <a:pt x="743839" y="4961994"/>
                    </a:cubicBezTo>
                    <a:lnTo>
                      <a:pt x="742593" y="4961994"/>
                    </a:lnTo>
                    <a:cubicBezTo>
                      <a:pt x="636700" y="5014375"/>
                      <a:pt x="609292" y="5144080"/>
                      <a:pt x="768754" y="5221404"/>
                    </a:cubicBezTo>
                    <a:cubicBezTo>
                      <a:pt x="928217" y="5299975"/>
                      <a:pt x="716431" y="5610519"/>
                      <a:pt x="768754" y="5844986"/>
                    </a:cubicBezTo>
                    <a:cubicBezTo>
                      <a:pt x="782458" y="5903603"/>
                      <a:pt x="794916" y="5998387"/>
                      <a:pt x="833536" y="6094419"/>
                    </a:cubicBezTo>
                    <a:lnTo>
                      <a:pt x="828397" y="6095668"/>
                    </a:lnTo>
                    <a:cubicBezTo>
                      <a:pt x="937899" y="6372300"/>
                      <a:pt x="1266406" y="6660198"/>
                      <a:pt x="2485861" y="6157003"/>
                    </a:cubicBezTo>
                    <a:cubicBezTo>
                      <a:pt x="2546833" y="6131968"/>
                      <a:pt x="2604073" y="6111940"/>
                      <a:pt x="2656335" y="6095668"/>
                    </a:cubicBezTo>
                    <a:lnTo>
                      <a:pt x="2663613" y="6094419"/>
                    </a:lnTo>
                    <a:cubicBezTo>
                      <a:pt x="2892840" y="6023330"/>
                      <a:pt x="3047319" y="6032061"/>
                      <a:pt x="3145737" y="6094419"/>
                    </a:cubicBezTo>
                    <a:lnTo>
                      <a:pt x="3142496" y="6095666"/>
                    </a:lnTo>
                    <a:cubicBezTo>
                      <a:pt x="3633222" y="6406789"/>
                      <a:pt x="2728991" y="8071918"/>
                      <a:pt x="2728991" y="8071918"/>
                    </a:cubicBezTo>
                    <a:lnTo>
                      <a:pt x="11491055" y="8071918"/>
                    </a:lnTo>
                    <a:lnTo>
                      <a:pt x="12406495" y="7083792"/>
                    </a:lnTo>
                    <a:lnTo>
                      <a:pt x="11491055" y="6095666"/>
                    </a:lnTo>
                    <a:lnTo>
                      <a:pt x="11496321" y="6094419"/>
                    </a:lnTo>
                    <a:lnTo>
                      <a:pt x="12411982" y="5102923"/>
                    </a:lnTo>
                    <a:lnTo>
                      <a:pt x="11496321" y="4112675"/>
                    </a:lnTo>
                    <a:lnTo>
                      <a:pt x="11490986" y="4111433"/>
                    </a:lnTo>
                    <a:lnTo>
                      <a:pt x="12406493" y="3122062"/>
                    </a:lnTo>
                    <a:lnTo>
                      <a:pt x="11490986" y="2135180"/>
                    </a:lnTo>
                    <a:cubicBezTo>
                      <a:pt x="11490982" y="2134765"/>
                      <a:pt x="11490977" y="2134350"/>
                      <a:pt x="11490973" y="2133935"/>
                    </a:cubicBezTo>
                    <a:lnTo>
                      <a:pt x="12406492" y="1145809"/>
                    </a:lnTo>
                    <a:lnTo>
                      <a:pt x="11490973" y="157683"/>
                    </a:lnTo>
                    <a:close/>
                    <a:moveTo>
                      <a:pt x="0" y="0"/>
                    </a:moveTo>
                    <a:lnTo>
                      <a:pt x="12524014" y="0"/>
                    </a:lnTo>
                    <a:lnTo>
                      <a:pt x="12524014" y="8229600"/>
                    </a:lnTo>
                    <a:lnTo>
                      <a:pt x="0" y="822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dirty="0">
                  <a:solidFill>
                    <a:srgbClr val="FFFFFF"/>
                  </a:solidFill>
                  <a:latin typeface="Poppins" panose="00000500000000000000" pitchFamily="2" charset="0"/>
                </a:endParaRPr>
              </a:p>
            </p:txBody>
          </p:sp>
        </p:grpSp>
        <p:sp>
          <p:nvSpPr>
            <p:cNvPr id="30" name="Rectangle 29">
              <a:extLst>
                <a:ext uri="{FF2B5EF4-FFF2-40B4-BE49-F238E27FC236}">
                  <a16:creationId xmlns:a16="http://schemas.microsoft.com/office/drawing/2014/main" id="{08A55E3A-0F82-3E04-D0D3-847E6A01C96C}"/>
                </a:ext>
              </a:extLst>
            </p:cNvPr>
            <p:cNvSpPr/>
            <p:nvPr/>
          </p:nvSpPr>
          <p:spPr>
            <a:xfrm>
              <a:off x="6808892" y="1249307"/>
              <a:ext cx="3453042" cy="5110477"/>
            </a:xfrm>
            <a:prstGeom prst="rect">
              <a:avLst/>
            </a:prstGeom>
            <a:gradFill flip="none" rotWithShape="1">
              <a:gsLst>
                <a:gs pos="5000">
                  <a:schemeClr val="bg1">
                    <a:alpha val="87000"/>
                  </a:schemeClr>
                </a:gs>
                <a:gs pos="9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TextBox 9">
            <a:extLst>
              <a:ext uri="{FF2B5EF4-FFF2-40B4-BE49-F238E27FC236}">
                <a16:creationId xmlns:a16="http://schemas.microsoft.com/office/drawing/2014/main" id="{EBD532C1-3961-3442-8AD9-356048F2DE7B}"/>
              </a:ext>
            </a:extLst>
          </p:cNvPr>
          <p:cNvSpPr txBox="1"/>
          <p:nvPr/>
        </p:nvSpPr>
        <p:spPr>
          <a:xfrm>
            <a:off x="1129574" y="3685402"/>
            <a:ext cx="3777533" cy="369332"/>
          </a:xfrm>
          <a:prstGeom prst="rect">
            <a:avLst/>
          </a:prstGeom>
          <a:noFill/>
        </p:spPr>
        <p:txBody>
          <a:bodyPr wrap="square" rtlCol="0" anchor="b">
            <a:spAutoFit/>
          </a:bodyPr>
          <a:lstStyle/>
          <a:p>
            <a:r>
              <a:rPr lang="en-US" sz="1800" b="1" i="0" u="none" strike="noStrike" dirty="0">
                <a:solidFill>
                  <a:schemeClr val="accent5"/>
                </a:solidFill>
                <a:effectLst/>
                <a:latin typeface="Poppins" panose="00000500000000000000" pitchFamily="2" charset="0"/>
                <a:cs typeface="Poppins" panose="00000500000000000000" pitchFamily="2" charset="0"/>
              </a:rPr>
              <a:t>Strengths-Based Approach</a:t>
            </a:r>
            <a:endParaRPr lang="en-US" sz="1800" dirty="0">
              <a:solidFill>
                <a:schemeClr val="accent5"/>
              </a:solidFill>
              <a:effectLst/>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8133B333-34E7-574E-B1FA-98ECE8500B3D}"/>
              </a:ext>
            </a:extLst>
          </p:cNvPr>
          <p:cNvSpPr txBox="1"/>
          <p:nvPr/>
        </p:nvSpPr>
        <p:spPr>
          <a:xfrm>
            <a:off x="1102573" y="5970431"/>
            <a:ext cx="3344032" cy="369332"/>
          </a:xfrm>
          <a:prstGeom prst="rect">
            <a:avLst/>
          </a:prstGeom>
          <a:noFill/>
        </p:spPr>
        <p:txBody>
          <a:bodyPr wrap="square" rtlCol="0" anchor="b">
            <a:spAutoFit/>
          </a:bodyPr>
          <a:lstStyle/>
          <a:p>
            <a:r>
              <a:rPr lang="en-US" sz="1800" b="1" i="0" u="none" strike="noStrike" dirty="0">
                <a:solidFill>
                  <a:schemeClr val="accent1"/>
                </a:solidFill>
                <a:effectLst/>
                <a:latin typeface="Poppins" panose="00000500000000000000" pitchFamily="2" charset="0"/>
                <a:cs typeface="Poppins" panose="00000500000000000000" pitchFamily="2" charset="0"/>
              </a:rPr>
              <a:t>Respect for Privacy</a:t>
            </a:r>
            <a:endParaRPr lang="en-US" sz="1800" dirty="0">
              <a:solidFill>
                <a:schemeClr val="accent1"/>
              </a:solidFill>
              <a:effectLst/>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1333420E-8D3D-8643-A344-4F62316A48D6}"/>
              </a:ext>
            </a:extLst>
          </p:cNvPr>
          <p:cNvSpPr txBox="1"/>
          <p:nvPr/>
        </p:nvSpPr>
        <p:spPr>
          <a:xfrm>
            <a:off x="1119146" y="4736265"/>
            <a:ext cx="3344032" cy="369332"/>
          </a:xfrm>
          <a:prstGeom prst="rect">
            <a:avLst/>
          </a:prstGeom>
          <a:noFill/>
        </p:spPr>
        <p:txBody>
          <a:bodyPr wrap="square" rtlCol="0" anchor="b">
            <a:spAutoFit/>
          </a:bodyPr>
          <a:lstStyle/>
          <a:p>
            <a:r>
              <a:rPr lang="en-US" sz="1800" b="1" i="0" u="none" strike="noStrike" dirty="0">
                <a:solidFill>
                  <a:srgbClr val="FFAA2E"/>
                </a:solidFill>
                <a:effectLst/>
                <a:latin typeface="Poppins" panose="00000500000000000000" pitchFamily="2" charset="0"/>
                <a:cs typeface="Poppins" panose="00000500000000000000" pitchFamily="2" charset="0"/>
              </a:rPr>
              <a:t>Systems Approach</a:t>
            </a:r>
            <a:endParaRPr lang="en-US" sz="1800" dirty="0">
              <a:solidFill>
                <a:srgbClr val="FFAA2E"/>
              </a:solidFill>
              <a:effectLst/>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D3E079CB-17CE-3149-86A1-4E507B1ED9EC}"/>
              </a:ext>
            </a:extLst>
          </p:cNvPr>
          <p:cNvSpPr txBox="1"/>
          <p:nvPr/>
        </p:nvSpPr>
        <p:spPr>
          <a:xfrm>
            <a:off x="1101123" y="2501735"/>
            <a:ext cx="3344032" cy="369332"/>
          </a:xfrm>
          <a:prstGeom prst="rect">
            <a:avLst/>
          </a:prstGeom>
          <a:noFill/>
        </p:spPr>
        <p:txBody>
          <a:bodyPr wrap="square" rtlCol="0" anchor="b">
            <a:spAutoFit/>
          </a:bodyPr>
          <a:lstStyle/>
          <a:p>
            <a:r>
              <a:rPr lang="en-US" sz="1800" b="1" i="0" u="none" strike="noStrike" dirty="0">
                <a:solidFill>
                  <a:srgbClr val="1A4061"/>
                </a:solidFill>
                <a:effectLst/>
                <a:latin typeface="Poppins" panose="00000500000000000000" pitchFamily="2" charset="0"/>
                <a:cs typeface="Poppins" panose="00000500000000000000" pitchFamily="2" charset="0"/>
              </a:rPr>
              <a:t>Self-Determination</a:t>
            </a:r>
            <a:endParaRPr lang="en-US" sz="1800" dirty="0">
              <a:solidFill>
                <a:srgbClr val="1A4061"/>
              </a:solidFill>
              <a:effectLst/>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0F97E009-F5AD-55A7-7E6F-08798E1E8798}"/>
              </a:ext>
            </a:extLst>
          </p:cNvPr>
          <p:cNvSpPr txBox="1"/>
          <p:nvPr/>
        </p:nvSpPr>
        <p:spPr>
          <a:xfrm>
            <a:off x="1144951" y="1788555"/>
            <a:ext cx="3344032" cy="369332"/>
          </a:xfrm>
          <a:prstGeom prst="rect">
            <a:avLst/>
          </a:prstGeom>
          <a:noFill/>
        </p:spPr>
        <p:txBody>
          <a:bodyPr wrap="square" rtlCol="0" anchor="b">
            <a:spAutoFit/>
          </a:bodyPr>
          <a:lstStyle/>
          <a:p>
            <a:pPr defTabSz="914217"/>
            <a:r>
              <a:rPr lang="en-US" sz="1800" b="1" i="0" u="none" strike="noStrike" dirty="0">
                <a:solidFill>
                  <a:schemeClr val="accent3">
                    <a:lumMod val="75000"/>
                  </a:schemeClr>
                </a:solidFill>
                <a:effectLst/>
                <a:latin typeface="Poppins" panose="00000500000000000000" pitchFamily="2" charset="0"/>
                <a:cs typeface="Poppins" panose="00000500000000000000" pitchFamily="2" charset="0"/>
              </a:rPr>
              <a:t>Client Oriented</a:t>
            </a:r>
            <a:endParaRPr lang="en-US" sz="1700" b="1" spc="-15" dirty="0">
              <a:solidFill>
                <a:schemeClr val="accent3">
                  <a:lumMod val="75000"/>
                </a:schemeClr>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59E732C0-4755-1659-25F3-6B922FFBA7E4}"/>
              </a:ext>
            </a:extLst>
          </p:cNvPr>
          <p:cNvSpPr txBox="1"/>
          <p:nvPr/>
        </p:nvSpPr>
        <p:spPr>
          <a:xfrm>
            <a:off x="1199242" y="800990"/>
            <a:ext cx="3344032" cy="646331"/>
          </a:xfrm>
          <a:prstGeom prst="rect">
            <a:avLst/>
          </a:prstGeom>
          <a:noFill/>
        </p:spPr>
        <p:txBody>
          <a:bodyPr wrap="square" rtlCol="0" anchor="b">
            <a:spAutoFit/>
          </a:bodyPr>
          <a:lstStyle/>
          <a:p>
            <a:pPr defTabSz="914217"/>
            <a:r>
              <a:rPr lang="en-US" sz="1800" b="1" i="0" u="none" strike="noStrike" dirty="0">
                <a:solidFill>
                  <a:schemeClr val="accent5"/>
                </a:solidFill>
                <a:effectLst/>
                <a:latin typeface="Poppins" panose="00000500000000000000" pitchFamily="2" charset="0"/>
                <a:cs typeface="Poppins" panose="00000500000000000000" pitchFamily="2" charset="0"/>
              </a:rPr>
              <a:t>Inherent Worth and Dignity of all</a:t>
            </a:r>
            <a:endParaRPr lang="en-US" sz="1700" b="1" spc="-15" dirty="0">
              <a:solidFill>
                <a:schemeClr val="accent5"/>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A71FEA45-B45B-48C3-A459-2C4EEA8737BF}"/>
              </a:ext>
            </a:extLst>
          </p:cNvPr>
          <p:cNvSpPr txBox="1"/>
          <p:nvPr/>
        </p:nvSpPr>
        <p:spPr>
          <a:xfrm>
            <a:off x="1212973" y="1340475"/>
            <a:ext cx="7040690" cy="430887"/>
          </a:xfrm>
          <a:prstGeom prst="rect">
            <a:avLst/>
          </a:prstGeom>
          <a:noFill/>
        </p:spPr>
        <p:txBody>
          <a:bodyPr wrap="square" rtlCol="0">
            <a:spAutoFit/>
          </a:bodyPr>
          <a:lstStyle/>
          <a:p>
            <a:r>
              <a:rPr lang="en-US" sz="1100" b="0" i="0" u="none" strike="noStrike" dirty="0">
                <a:solidFill>
                  <a:srgbClr val="000000"/>
                </a:solidFill>
                <a:effectLst/>
                <a:latin typeface="Poppins" panose="00000500000000000000" pitchFamily="2" charset="0"/>
                <a:cs typeface="Poppins" panose="00000500000000000000" pitchFamily="2" charset="0"/>
              </a:rPr>
              <a:t>The recognition that each individual is unique with inherent worth and dignity is a fundamental principle underpinning CAHMA’s interactions with service users and the community. </a:t>
            </a:r>
            <a:endParaRPr lang="en-US" sz="1100" dirty="0">
              <a:solidFill>
                <a:srgbClr val="000000"/>
              </a:solidFill>
              <a:effectLst/>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EE73B0B6-498D-B185-5710-ED1CD3DFEA90}"/>
              </a:ext>
            </a:extLst>
          </p:cNvPr>
          <p:cNvSpPr txBox="1"/>
          <p:nvPr/>
        </p:nvSpPr>
        <p:spPr>
          <a:xfrm>
            <a:off x="1101123" y="2068555"/>
            <a:ext cx="6741432" cy="430887"/>
          </a:xfrm>
          <a:prstGeom prst="rect">
            <a:avLst/>
          </a:prstGeom>
          <a:noFill/>
        </p:spPr>
        <p:txBody>
          <a:bodyPr wrap="square" rtlCol="0">
            <a:spAutoFit/>
          </a:bodyPr>
          <a:lstStyle/>
          <a:p>
            <a:pPr defTabSz="914217"/>
            <a:r>
              <a:rPr lang="en-US" sz="1100" b="0" i="0" u="none" strike="noStrike" dirty="0">
                <a:solidFill>
                  <a:srgbClr val="000000"/>
                </a:solidFill>
                <a:effectLst/>
                <a:latin typeface="Poppins" panose="00000500000000000000" pitchFamily="2" charset="0"/>
                <a:cs typeface="Poppins" panose="00000500000000000000" pitchFamily="2" charset="0"/>
              </a:rPr>
              <a:t>Support Coordination will focus on the service user’s needs and goals and develop </a:t>
            </a:r>
            <a:r>
              <a:rPr lang="en-US" sz="1100" b="0" i="0" u="none" strike="noStrike" dirty="0" err="1">
                <a:solidFill>
                  <a:srgbClr val="000000"/>
                </a:solidFill>
                <a:effectLst/>
                <a:latin typeface="Poppins" panose="00000500000000000000" pitchFamily="2" charset="0"/>
                <a:cs typeface="Poppins" panose="00000500000000000000" pitchFamily="2" charset="0"/>
              </a:rPr>
              <a:t>customised</a:t>
            </a:r>
            <a:r>
              <a:rPr lang="en-US" sz="1100" b="0" i="0" u="none" strike="noStrike" dirty="0">
                <a:solidFill>
                  <a:srgbClr val="000000"/>
                </a:solidFill>
                <a:effectLst/>
                <a:latin typeface="Poppins" panose="00000500000000000000" pitchFamily="2" charset="0"/>
                <a:cs typeface="Poppins" panose="00000500000000000000" pitchFamily="2" charset="0"/>
              </a:rPr>
              <a:t> strategies to assist each individual to achieve their stated goals.</a:t>
            </a:r>
            <a:endParaRPr lang="en-US" sz="1100" spc="-60" dirty="0">
              <a:solidFill>
                <a:srgbClr val="747994"/>
              </a:solidFill>
              <a:latin typeface="Poppins" panose="000005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D5732848-D006-CA27-CA5B-CF147EAE9373}"/>
              </a:ext>
            </a:extLst>
          </p:cNvPr>
          <p:cNvSpPr txBox="1"/>
          <p:nvPr/>
        </p:nvSpPr>
        <p:spPr>
          <a:xfrm>
            <a:off x="1129574" y="2764085"/>
            <a:ext cx="7057263" cy="938719"/>
          </a:xfrm>
          <a:prstGeom prst="rect">
            <a:avLst/>
          </a:prstGeom>
          <a:noFill/>
        </p:spPr>
        <p:txBody>
          <a:bodyPr wrap="square" rtlCol="0">
            <a:spAutoFit/>
          </a:bodyPr>
          <a:lstStyle/>
          <a:p>
            <a:pPr defTabSz="914217"/>
            <a:r>
              <a:rPr lang="en-US" sz="1100" b="0" i="0" u="none" strike="noStrike" dirty="0">
                <a:solidFill>
                  <a:srgbClr val="000000"/>
                </a:solidFill>
                <a:effectLst/>
                <a:latin typeface="Poppins" panose="00000500000000000000" pitchFamily="2" charset="0"/>
                <a:cs typeface="Poppins" panose="00000500000000000000" pitchFamily="2" charset="0"/>
              </a:rPr>
              <a:t>CAHMA is committed to empowering our service users in the pursuit and achievement of their goals. We promote the self-determination and autonomy of service users, actively seeking to enable them to make informed decisions on their own behalf. This includes working to reduce barriers to self-determination for those who are unable to act for themselves, due to factors such as vulnerability, disability, age, dependence, language, religion and/or culture.</a:t>
            </a:r>
            <a:endParaRPr lang="en-US" sz="1100" spc="-60" dirty="0">
              <a:solidFill>
                <a:srgbClr val="747994"/>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6735409D-4FF5-B14D-9789-89BBE304A857}"/>
              </a:ext>
            </a:extLst>
          </p:cNvPr>
          <p:cNvSpPr txBox="1"/>
          <p:nvPr/>
        </p:nvSpPr>
        <p:spPr>
          <a:xfrm>
            <a:off x="1102573" y="4003766"/>
            <a:ext cx="6602149" cy="600164"/>
          </a:xfrm>
          <a:prstGeom prst="rect">
            <a:avLst/>
          </a:prstGeom>
          <a:noFill/>
        </p:spPr>
        <p:txBody>
          <a:bodyPr wrap="square" rtlCol="0">
            <a:spAutoFit/>
          </a:bodyPr>
          <a:lstStyle/>
          <a:p>
            <a:pPr defTabSz="914217"/>
            <a:r>
              <a:rPr lang="en-US" sz="1100" b="0" i="0" u="none" strike="noStrike" dirty="0">
                <a:solidFill>
                  <a:srgbClr val="000000"/>
                </a:solidFill>
                <a:effectLst/>
                <a:latin typeface="Poppins" panose="00000500000000000000" pitchFamily="2" charset="0"/>
                <a:cs typeface="Poppins" panose="00000500000000000000" pitchFamily="2" charset="0"/>
              </a:rPr>
              <a:t>A philosophy for working with individuals, families and communities that </a:t>
            </a:r>
            <a:r>
              <a:rPr lang="en-US" sz="1100" b="0" i="0" u="none" strike="noStrike" dirty="0" err="1">
                <a:solidFill>
                  <a:srgbClr val="000000"/>
                </a:solidFill>
                <a:effectLst/>
                <a:latin typeface="Poppins" panose="00000500000000000000" pitchFamily="2" charset="0"/>
                <a:cs typeface="Poppins" panose="00000500000000000000" pitchFamily="2" charset="0"/>
              </a:rPr>
              <a:t>recognises</a:t>
            </a:r>
            <a:r>
              <a:rPr lang="en-US" sz="1100" b="0" i="0" u="none" strike="noStrike" dirty="0">
                <a:solidFill>
                  <a:srgbClr val="000000"/>
                </a:solidFill>
                <a:effectLst/>
                <a:latin typeface="Poppins" panose="00000500000000000000" pitchFamily="2" charset="0"/>
                <a:cs typeface="Poppins" panose="00000500000000000000" pitchFamily="2" charset="0"/>
              </a:rPr>
              <a:t> the resilience of service users and focuses on their strengths, interests, abilities, knowledge and capacities, rather than their problems as with traditional deficit models.</a:t>
            </a:r>
            <a:endParaRPr lang="en-US" sz="1100" spc="-60" dirty="0">
              <a:solidFill>
                <a:srgbClr val="747994"/>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290E5672-D73E-75DD-CFE0-8FEF870B9FC7}"/>
              </a:ext>
            </a:extLst>
          </p:cNvPr>
          <p:cNvSpPr txBox="1"/>
          <p:nvPr/>
        </p:nvSpPr>
        <p:spPr>
          <a:xfrm>
            <a:off x="1131024" y="5041349"/>
            <a:ext cx="5186582" cy="938719"/>
          </a:xfrm>
          <a:prstGeom prst="rect">
            <a:avLst/>
          </a:prstGeom>
          <a:noFill/>
        </p:spPr>
        <p:txBody>
          <a:bodyPr wrap="square" rtlCol="0">
            <a:spAutoFit/>
          </a:bodyPr>
          <a:lstStyle/>
          <a:p>
            <a:pPr defTabSz="914217"/>
            <a:r>
              <a:rPr lang="en-US" sz="1100" b="0" i="0" u="none" strike="noStrike" dirty="0">
                <a:solidFill>
                  <a:srgbClr val="000000"/>
                </a:solidFill>
                <a:effectLst/>
                <a:latin typeface="Poppins" panose="00000500000000000000" pitchFamily="2" charset="0"/>
                <a:cs typeface="Poppins" panose="00000500000000000000" pitchFamily="2" charset="0"/>
              </a:rPr>
              <a:t>CAHMA </a:t>
            </a:r>
            <a:r>
              <a:rPr lang="en-US" sz="1100" b="0" i="0" u="none" strike="noStrike" dirty="0" err="1">
                <a:solidFill>
                  <a:srgbClr val="000000"/>
                </a:solidFill>
                <a:effectLst/>
                <a:latin typeface="Poppins" panose="00000500000000000000" pitchFamily="2" charset="0"/>
                <a:cs typeface="Poppins" panose="00000500000000000000" pitchFamily="2" charset="0"/>
              </a:rPr>
              <a:t>recognises</a:t>
            </a:r>
            <a:r>
              <a:rPr lang="en-US" sz="1100" b="0" i="0" u="none" strike="noStrike" dirty="0">
                <a:solidFill>
                  <a:srgbClr val="000000"/>
                </a:solidFill>
                <a:effectLst/>
                <a:latin typeface="Poppins" panose="00000500000000000000" pitchFamily="2" charset="0"/>
                <a:cs typeface="Poppins" panose="00000500000000000000" pitchFamily="2" charset="0"/>
              </a:rPr>
              <a:t> that a person's </a:t>
            </a:r>
            <a:r>
              <a:rPr lang="en-US" sz="1100" b="0" i="0" u="none" strike="noStrike" dirty="0" err="1">
                <a:solidFill>
                  <a:srgbClr val="000000"/>
                </a:solidFill>
                <a:effectLst/>
                <a:latin typeface="Poppins" panose="00000500000000000000" pitchFamily="2" charset="0"/>
                <a:cs typeface="Poppins" panose="00000500000000000000" pitchFamily="2" charset="0"/>
              </a:rPr>
              <a:t>behaviour</a:t>
            </a:r>
            <a:r>
              <a:rPr lang="en-US" sz="1100" b="0" i="0" u="none" strike="noStrike" dirty="0">
                <a:solidFill>
                  <a:srgbClr val="000000"/>
                </a:solidFill>
                <a:effectLst/>
                <a:latin typeface="Poppins" panose="00000500000000000000" pitchFamily="2" charset="0"/>
                <a:cs typeface="Poppins" panose="00000500000000000000" pitchFamily="2" charset="0"/>
              </a:rPr>
              <a:t> and capacity to achieve their goals is inextricably linked to their social, economic and environmental surroundings. CAHMA is committed to providing services that are holistic and responsive to the broader context of our service users' lives</a:t>
            </a:r>
            <a:endParaRPr lang="en-US" sz="1100" spc="-60" dirty="0">
              <a:solidFill>
                <a:srgbClr val="747994"/>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37F5A6FB-9AFC-46DD-2595-C17F36F354FB}"/>
              </a:ext>
            </a:extLst>
          </p:cNvPr>
          <p:cNvSpPr txBox="1"/>
          <p:nvPr/>
        </p:nvSpPr>
        <p:spPr>
          <a:xfrm>
            <a:off x="1131024" y="6234224"/>
            <a:ext cx="5186582" cy="600164"/>
          </a:xfrm>
          <a:prstGeom prst="rect">
            <a:avLst/>
          </a:prstGeom>
          <a:noFill/>
        </p:spPr>
        <p:txBody>
          <a:bodyPr wrap="square" rtlCol="0">
            <a:spAutoFit/>
          </a:bodyPr>
          <a:lstStyle/>
          <a:p>
            <a:pPr defTabSz="914217"/>
            <a:r>
              <a:rPr lang="en-US" sz="1100" b="0" i="0" u="none" strike="noStrike" dirty="0">
                <a:solidFill>
                  <a:srgbClr val="000000"/>
                </a:solidFill>
                <a:effectLst/>
                <a:latin typeface="Poppins" panose="00000500000000000000" pitchFamily="2" charset="0"/>
                <a:cs typeface="Poppins" panose="00000500000000000000" pitchFamily="2" charset="0"/>
              </a:rPr>
              <a:t>CAHMA is committed to ensuring that the information shared with us by our service users is treated with the utmost respect. Maintaining service users' rights to privacy and confidentiality is the highest priority.</a:t>
            </a:r>
            <a:endParaRPr lang="en-US" sz="1100" spc="-60" dirty="0">
              <a:solidFill>
                <a:srgbClr val="747994"/>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2515C0C6-27BB-539E-BD83-DB7C5B426A09}"/>
              </a:ext>
            </a:extLst>
          </p:cNvPr>
          <p:cNvSpPr txBox="1"/>
          <p:nvPr/>
        </p:nvSpPr>
        <p:spPr>
          <a:xfrm>
            <a:off x="-1084734" y="-1119599"/>
            <a:ext cx="6097772" cy="600164"/>
          </a:xfrm>
          <a:prstGeom prst="rect">
            <a:avLst/>
          </a:prstGeom>
          <a:noFill/>
        </p:spPr>
        <p:txBody>
          <a:bodyPr wrap="square">
            <a:spAutoFit/>
          </a:bodyPr>
          <a:lstStyle/>
          <a:p>
            <a:r>
              <a:rPr lang="en-US" sz="1100" b="0" i="0" u="none" strike="noStrike" dirty="0">
                <a:solidFill>
                  <a:srgbClr val="000000"/>
                </a:solidFill>
                <a:effectLst/>
                <a:latin typeface="YAFLd8sKbwc 1"/>
              </a:rPr>
              <a:t>Principles of Support Coordination</a:t>
            </a:r>
            <a:endParaRPr lang="en-US" sz="1100" dirty="0">
              <a:solidFill>
                <a:srgbClr val="000000"/>
              </a:solidFill>
              <a:effectLst/>
              <a:latin typeface="YAFLd8sKbwc 1"/>
            </a:endParaRPr>
          </a:p>
          <a:p>
            <a:r>
              <a:rPr lang="en-US" sz="1100" b="0" i="0" u="none" strike="noStrike" dirty="0">
                <a:solidFill>
                  <a:srgbClr val="000000"/>
                </a:solidFill>
                <a:effectLst/>
                <a:latin typeface="YAFLd8sKbwc 1"/>
              </a:rPr>
              <a:t>The following principles underpin CAHMA’s approach to Support Coordination</a:t>
            </a:r>
            <a:endParaRPr lang="en-US" sz="1100" dirty="0">
              <a:solidFill>
                <a:srgbClr val="000000"/>
              </a:solidFill>
              <a:effectLst/>
              <a:latin typeface="YAFLd8sKbwc 1"/>
            </a:endParaRPr>
          </a:p>
          <a:p>
            <a:r>
              <a:rPr lang="en-US" sz="1100" b="1" i="0" u="none" strike="noStrike" dirty="0">
                <a:solidFill>
                  <a:srgbClr val="000000"/>
                </a:solidFill>
                <a:effectLst/>
                <a:latin typeface="YAFLd8sKbwc 1"/>
              </a:rPr>
              <a:t>: :</a:t>
            </a:r>
            <a:endParaRPr lang="en-US" sz="1100" dirty="0">
              <a:solidFill>
                <a:srgbClr val="000000"/>
              </a:solidFill>
              <a:effectLst/>
              <a:latin typeface="YAFLd8sKbwc 1"/>
            </a:endParaRPr>
          </a:p>
        </p:txBody>
      </p:sp>
    </p:spTree>
    <p:extLst>
      <p:ext uri="{BB962C8B-B14F-4D97-AF65-F5344CB8AC3E}">
        <p14:creationId xmlns:p14="http://schemas.microsoft.com/office/powerpoint/2010/main" val="259409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A5F900D-0721-4156-A452-0806DA785DD9}"/>
              </a:ext>
            </a:extLst>
          </p:cNvPr>
          <p:cNvGrpSpPr/>
          <p:nvPr/>
        </p:nvGrpSpPr>
        <p:grpSpPr>
          <a:xfrm>
            <a:off x="1291334" y="306186"/>
            <a:ext cx="9605152" cy="6198468"/>
            <a:chOff x="1291334" y="306186"/>
            <a:chExt cx="9605152" cy="6198468"/>
          </a:xfrm>
        </p:grpSpPr>
        <p:sp>
          <p:nvSpPr>
            <p:cNvPr id="21" name="Shape 59502">
              <a:extLst>
                <a:ext uri="{FF2B5EF4-FFF2-40B4-BE49-F238E27FC236}">
                  <a16:creationId xmlns:a16="http://schemas.microsoft.com/office/drawing/2014/main" id="{E701EA53-041E-9E4D-8ECF-71E493F1E104}"/>
                </a:ext>
              </a:extLst>
            </p:cNvPr>
            <p:cNvSpPr/>
            <p:nvPr/>
          </p:nvSpPr>
          <p:spPr>
            <a:xfrm>
              <a:off x="1345479" y="1127333"/>
              <a:ext cx="2269800" cy="514621"/>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92100"/>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59505">
              <a:extLst>
                <a:ext uri="{FF2B5EF4-FFF2-40B4-BE49-F238E27FC236}">
                  <a16:creationId xmlns:a16="http://schemas.microsoft.com/office/drawing/2014/main" id="{C1FD93E5-D29A-5B45-8279-5AB1770E668E}"/>
                </a:ext>
              </a:extLst>
            </p:cNvPr>
            <p:cNvSpPr/>
            <p:nvPr/>
          </p:nvSpPr>
          <p:spPr>
            <a:xfrm>
              <a:off x="1345479" y="3385076"/>
              <a:ext cx="2269800" cy="514621"/>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92100"/>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59508">
              <a:extLst>
                <a:ext uri="{FF2B5EF4-FFF2-40B4-BE49-F238E27FC236}">
                  <a16:creationId xmlns:a16="http://schemas.microsoft.com/office/drawing/2014/main" id="{3E24B5C7-943F-1841-A6AD-0D1899D65A6E}"/>
                </a:ext>
              </a:extLst>
            </p:cNvPr>
            <p:cNvSpPr/>
            <p:nvPr/>
          </p:nvSpPr>
          <p:spPr>
            <a:xfrm>
              <a:off x="8576722" y="1127333"/>
              <a:ext cx="2269799" cy="514621"/>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92100"/>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59511">
              <a:extLst>
                <a:ext uri="{FF2B5EF4-FFF2-40B4-BE49-F238E27FC236}">
                  <a16:creationId xmlns:a16="http://schemas.microsoft.com/office/drawing/2014/main" id="{554E4B44-1FC9-4649-B1E4-AEDB390D4045}"/>
                </a:ext>
              </a:extLst>
            </p:cNvPr>
            <p:cNvSpPr/>
            <p:nvPr/>
          </p:nvSpPr>
          <p:spPr>
            <a:xfrm>
              <a:off x="8576722" y="3386012"/>
              <a:ext cx="2269799" cy="514621"/>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defTabSz="292100"/>
              <a:endParaRPr sz="175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Shape 59515">
              <a:extLst>
                <a:ext uri="{FF2B5EF4-FFF2-40B4-BE49-F238E27FC236}">
                  <a16:creationId xmlns:a16="http://schemas.microsoft.com/office/drawing/2014/main" id="{89EF3C11-1375-A04B-BA72-F041A22674CF}"/>
                </a:ext>
              </a:extLst>
            </p:cNvPr>
            <p:cNvSpPr/>
            <p:nvPr/>
          </p:nvSpPr>
          <p:spPr>
            <a:xfrm>
              <a:off x="3691970" y="1384300"/>
              <a:ext cx="2145130" cy="1344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defTabSz="914217"/>
              <a:endParaRPr sz="2532" dirty="0">
                <a:solidFill>
                  <a:srgbClr val="272727"/>
                </a:solidFill>
                <a:latin typeface="Lato Light" panose="020F0502020204030203" pitchFamily="34" charset="0"/>
              </a:endParaRPr>
            </a:p>
          </p:txBody>
        </p:sp>
        <p:sp>
          <p:nvSpPr>
            <p:cNvPr id="8" name="Shape 59516">
              <a:extLst>
                <a:ext uri="{FF2B5EF4-FFF2-40B4-BE49-F238E27FC236}">
                  <a16:creationId xmlns:a16="http://schemas.microsoft.com/office/drawing/2014/main" id="{74AC61C6-8FD8-2944-AC0F-CED2A883E1C2}"/>
                </a:ext>
              </a:extLst>
            </p:cNvPr>
            <p:cNvSpPr/>
            <p:nvPr/>
          </p:nvSpPr>
          <p:spPr>
            <a:xfrm>
              <a:off x="3691970" y="3642387"/>
              <a:ext cx="1562829" cy="4336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defTabSz="914217"/>
              <a:endParaRPr sz="2532" dirty="0">
                <a:solidFill>
                  <a:srgbClr val="272727"/>
                </a:solidFill>
                <a:latin typeface="Lato Light" panose="020F0502020204030203" pitchFamily="34" charset="0"/>
              </a:endParaRPr>
            </a:p>
          </p:txBody>
        </p:sp>
        <p:sp>
          <p:nvSpPr>
            <p:cNvPr id="9" name="Shape 59517">
              <a:extLst>
                <a:ext uri="{FF2B5EF4-FFF2-40B4-BE49-F238E27FC236}">
                  <a16:creationId xmlns:a16="http://schemas.microsoft.com/office/drawing/2014/main" id="{C0A6F732-CCC9-9845-A66E-D7680F5BF7D6}"/>
                </a:ext>
              </a:extLst>
            </p:cNvPr>
            <p:cNvSpPr/>
            <p:nvPr/>
          </p:nvSpPr>
          <p:spPr>
            <a:xfrm>
              <a:off x="6354902" y="1384299"/>
              <a:ext cx="2145128" cy="1344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defTabSz="914217"/>
              <a:endParaRPr sz="2532" dirty="0">
                <a:solidFill>
                  <a:srgbClr val="272727"/>
                </a:solidFill>
                <a:latin typeface="Lato Light" panose="020F0502020204030203" pitchFamily="34" charset="0"/>
              </a:endParaRPr>
            </a:p>
          </p:txBody>
        </p:sp>
        <p:sp>
          <p:nvSpPr>
            <p:cNvPr id="10" name="Shape 59518">
              <a:extLst>
                <a:ext uri="{FF2B5EF4-FFF2-40B4-BE49-F238E27FC236}">
                  <a16:creationId xmlns:a16="http://schemas.microsoft.com/office/drawing/2014/main" id="{67B23ACB-F470-C04B-A773-EAF44D7C4B0D}"/>
                </a:ext>
              </a:extLst>
            </p:cNvPr>
            <p:cNvSpPr/>
            <p:nvPr/>
          </p:nvSpPr>
          <p:spPr>
            <a:xfrm>
              <a:off x="6937202" y="3642387"/>
              <a:ext cx="1562828" cy="4336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defTabSz="914217"/>
              <a:endParaRPr sz="2532" dirty="0">
                <a:solidFill>
                  <a:srgbClr val="272727"/>
                </a:solidFill>
                <a:latin typeface="Lato Light" panose="020F0502020204030203" pitchFamily="34" charset="0"/>
              </a:endParaRPr>
            </a:p>
          </p:txBody>
        </p:sp>
        <p:sp>
          <p:nvSpPr>
            <p:cNvPr id="41" name="TextBox 40">
              <a:extLst>
                <a:ext uri="{FF2B5EF4-FFF2-40B4-BE49-F238E27FC236}">
                  <a16:creationId xmlns:a16="http://schemas.microsoft.com/office/drawing/2014/main" id="{3AE0715C-FCEC-1543-AB77-4A5BCABE9BB9}"/>
                </a:ext>
              </a:extLst>
            </p:cNvPr>
            <p:cNvSpPr txBox="1"/>
            <p:nvPr/>
          </p:nvSpPr>
          <p:spPr>
            <a:xfrm>
              <a:off x="1531265" y="1215022"/>
              <a:ext cx="1898003" cy="338554"/>
            </a:xfrm>
            <a:prstGeom prst="rect">
              <a:avLst/>
            </a:prstGeom>
            <a:noFill/>
          </p:spPr>
          <p:txBody>
            <a:bodyPr wrap="square" rtlCol="0" anchor="ctr" anchorCtr="0">
              <a:spAutoFit/>
            </a:bodyPr>
            <a:lstStyle/>
            <a:p>
              <a:pPr defTabSz="914217"/>
              <a:r>
                <a:rPr lang="en-US" sz="1600" b="1" dirty="0">
                  <a:solidFill>
                    <a:srgbClr val="FFFFFF"/>
                  </a:solidFill>
                  <a:latin typeface="Poppins" pitchFamily="2" charset="77"/>
                  <a:ea typeface="League Spartan" charset="0"/>
                  <a:cs typeface="Poppins" pitchFamily="2" charset="77"/>
                </a:rPr>
                <a:t>Walk In</a:t>
              </a:r>
            </a:p>
          </p:txBody>
        </p:sp>
        <p:sp>
          <p:nvSpPr>
            <p:cNvPr id="42" name="TextBox 41">
              <a:extLst>
                <a:ext uri="{FF2B5EF4-FFF2-40B4-BE49-F238E27FC236}">
                  <a16:creationId xmlns:a16="http://schemas.microsoft.com/office/drawing/2014/main" id="{BD091836-05D7-BA45-B256-787EB2B20C70}"/>
                </a:ext>
              </a:extLst>
            </p:cNvPr>
            <p:cNvSpPr txBox="1"/>
            <p:nvPr/>
          </p:nvSpPr>
          <p:spPr>
            <a:xfrm>
              <a:off x="1531265" y="3473110"/>
              <a:ext cx="1898003" cy="338554"/>
            </a:xfrm>
            <a:prstGeom prst="rect">
              <a:avLst/>
            </a:prstGeom>
            <a:noFill/>
          </p:spPr>
          <p:txBody>
            <a:bodyPr wrap="square" rtlCol="0" anchor="ctr" anchorCtr="0">
              <a:spAutoFit/>
            </a:bodyPr>
            <a:lstStyle/>
            <a:p>
              <a:pPr defTabSz="914217"/>
              <a:r>
                <a:rPr lang="en-US" sz="1600" b="1" dirty="0">
                  <a:solidFill>
                    <a:srgbClr val="FFFFFF"/>
                  </a:solidFill>
                  <a:latin typeface="Poppins" pitchFamily="2" charset="77"/>
                  <a:ea typeface="League Spartan" charset="0"/>
                  <a:cs typeface="Poppins" pitchFamily="2" charset="77"/>
                </a:rPr>
                <a:t>Written Referral</a:t>
              </a:r>
            </a:p>
          </p:txBody>
        </p:sp>
        <p:sp>
          <p:nvSpPr>
            <p:cNvPr id="43" name="TextBox 42">
              <a:extLst>
                <a:ext uri="{FF2B5EF4-FFF2-40B4-BE49-F238E27FC236}">
                  <a16:creationId xmlns:a16="http://schemas.microsoft.com/office/drawing/2014/main" id="{13EDF221-D151-9E4F-B09F-766AC2A83E88}"/>
                </a:ext>
              </a:extLst>
            </p:cNvPr>
            <p:cNvSpPr txBox="1"/>
            <p:nvPr/>
          </p:nvSpPr>
          <p:spPr>
            <a:xfrm>
              <a:off x="8738113" y="1215022"/>
              <a:ext cx="1922622" cy="338554"/>
            </a:xfrm>
            <a:prstGeom prst="rect">
              <a:avLst/>
            </a:prstGeom>
            <a:noFill/>
          </p:spPr>
          <p:txBody>
            <a:bodyPr wrap="square" rtlCol="0" anchor="ctr" anchorCtr="0">
              <a:spAutoFit/>
            </a:bodyPr>
            <a:lstStyle/>
            <a:p>
              <a:pPr defTabSz="914217"/>
              <a:r>
                <a:rPr lang="en-US" sz="1600" b="1" dirty="0">
                  <a:solidFill>
                    <a:srgbClr val="FFFFFF"/>
                  </a:solidFill>
                  <a:latin typeface="Poppins" pitchFamily="2" charset="77"/>
                  <a:ea typeface="League Spartan" charset="0"/>
                  <a:cs typeface="Poppins" pitchFamily="2" charset="77"/>
                </a:rPr>
                <a:t>Phone Contact</a:t>
              </a:r>
            </a:p>
          </p:txBody>
        </p:sp>
        <p:sp>
          <p:nvSpPr>
            <p:cNvPr id="44" name="TextBox 43">
              <a:extLst>
                <a:ext uri="{FF2B5EF4-FFF2-40B4-BE49-F238E27FC236}">
                  <a16:creationId xmlns:a16="http://schemas.microsoft.com/office/drawing/2014/main" id="{AF7274CC-F61E-1248-8561-E5621091709A}"/>
                </a:ext>
              </a:extLst>
            </p:cNvPr>
            <p:cNvSpPr txBox="1"/>
            <p:nvPr/>
          </p:nvSpPr>
          <p:spPr>
            <a:xfrm>
              <a:off x="8738113" y="3473109"/>
              <a:ext cx="1922623" cy="338554"/>
            </a:xfrm>
            <a:prstGeom prst="rect">
              <a:avLst/>
            </a:prstGeom>
            <a:noFill/>
          </p:spPr>
          <p:txBody>
            <a:bodyPr wrap="square" rtlCol="0" anchor="ctr" anchorCtr="0">
              <a:spAutoFit/>
            </a:bodyPr>
            <a:lstStyle/>
            <a:p>
              <a:pPr defTabSz="914217"/>
              <a:r>
                <a:rPr lang="en-US" sz="1600" b="1" dirty="0">
                  <a:solidFill>
                    <a:srgbClr val="FFFFFF"/>
                  </a:solidFill>
                  <a:latin typeface="Poppins" pitchFamily="2" charset="77"/>
                  <a:ea typeface="League Spartan" charset="0"/>
                  <a:cs typeface="Poppins" pitchFamily="2" charset="77"/>
                </a:rPr>
                <a:t>CAHMA Services</a:t>
              </a:r>
            </a:p>
          </p:txBody>
        </p:sp>
        <p:sp>
          <p:nvSpPr>
            <p:cNvPr id="45" name="Subtitle 2">
              <a:extLst>
                <a:ext uri="{FF2B5EF4-FFF2-40B4-BE49-F238E27FC236}">
                  <a16:creationId xmlns:a16="http://schemas.microsoft.com/office/drawing/2014/main" id="{A70BF3FF-EEB5-EE4A-B94F-4DDCCE948731}"/>
                </a:ext>
              </a:extLst>
            </p:cNvPr>
            <p:cNvSpPr txBox="1">
              <a:spLocks/>
            </p:cNvSpPr>
            <p:nvPr/>
          </p:nvSpPr>
          <p:spPr>
            <a:xfrm>
              <a:off x="1291334" y="1752726"/>
              <a:ext cx="2366172" cy="98995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200" dirty="0">
                  <a:solidFill>
                    <a:srgbClr val="272727"/>
                  </a:solidFill>
                  <a:latin typeface="Lato Light" panose="020F0502020204030203" pitchFamily="34" charset="0"/>
                  <a:ea typeface="Lato Light" panose="020F0502020204030203" pitchFamily="34" charset="0"/>
                  <a:cs typeface="Mukta ExtraLight" panose="020B0000000000000000" pitchFamily="34" charset="77"/>
                </a:rPr>
                <a:t>Any person requiring support, whether it be practical or emotional is encouraged to walk through the door and talk to our team of peer workers. </a:t>
              </a:r>
            </a:p>
          </p:txBody>
        </p:sp>
        <p:sp>
          <p:nvSpPr>
            <p:cNvPr id="46" name="Subtitle 2">
              <a:extLst>
                <a:ext uri="{FF2B5EF4-FFF2-40B4-BE49-F238E27FC236}">
                  <a16:creationId xmlns:a16="http://schemas.microsoft.com/office/drawing/2014/main" id="{749C2B6A-6D1A-FC42-AE5F-51CEF54AE96F}"/>
                </a:ext>
              </a:extLst>
            </p:cNvPr>
            <p:cNvSpPr txBox="1">
              <a:spLocks/>
            </p:cNvSpPr>
            <p:nvPr/>
          </p:nvSpPr>
          <p:spPr>
            <a:xfrm>
              <a:off x="1291334" y="4000000"/>
              <a:ext cx="2366172" cy="137467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200" dirty="0">
                  <a:solidFill>
                    <a:srgbClr val="272727"/>
                  </a:solidFill>
                  <a:latin typeface="Lato Light" panose="020F0502020204030203" pitchFamily="34" charset="0"/>
                  <a:ea typeface="Lato Light" panose="020F0502020204030203" pitchFamily="34" charset="0"/>
                  <a:cs typeface="Mukta ExtraLight" panose="020B0000000000000000" pitchFamily="34" charset="77"/>
                </a:rPr>
                <a:t>People may be encouraged by another service to seek support from our team of peer workers independently or in parallel with theirs. The staff are encouraged to write a written referral which we will follow-up. </a:t>
              </a:r>
            </a:p>
          </p:txBody>
        </p:sp>
        <p:sp>
          <p:nvSpPr>
            <p:cNvPr id="47" name="Subtitle 2">
              <a:extLst>
                <a:ext uri="{FF2B5EF4-FFF2-40B4-BE49-F238E27FC236}">
                  <a16:creationId xmlns:a16="http://schemas.microsoft.com/office/drawing/2014/main" id="{EB7980F7-F727-424D-B79B-32084F89C946}"/>
                </a:ext>
              </a:extLst>
            </p:cNvPr>
            <p:cNvSpPr txBox="1">
              <a:spLocks/>
            </p:cNvSpPr>
            <p:nvPr/>
          </p:nvSpPr>
          <p:spPr>
            <a:xfrm>
              <a:off x="8530314" y="1752726"/>
              <a:ext cx="2366172" cy="11823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200" dirty="0">
                  <a:solidFill>
                    <a:srgbClr val="272727"/>
                  </a:solidFill>
                  <a:latin typeface="Lato Light" panose="020F0502020204030203" pitchFamily="34" charset="0"/>
                  <a:ea typeface="Lato Light" panose="020F0502020204030203" pitchFamily="34" charset="0"/>
                  <a:cs typeface="Mukta ExtraLight" panose="020B0000000000000000" pitchFamily="34" charset="77"/>
                </a:rPr>
                <a:t>Many community members may access support from our of peer workers over the phone for a variety of support. This minimizes many of the psychosocial barriers when engaging services. </a:t>
              </a:r>
            </a:p>
          </p:txBody>
        </p:sp>
        <p:sp>
          <p:nvSpPr>
            <p:cNvPr id="48" name="Subtitle 2">
              <a:extLst>
                <a:ext uri="{FF2B5EF4-FFF2-40B4-BE49-F238E27FC236}">
                  <a16:creationId xmlns:a16="http://schemas.microsoft.com/office/drawing/2014/main" id="{6DDA6055-414E-9640-9700-44D205699B20}"/>
                </a:ext>
              </a:extLst>
            </p:cNvPr>
            <p:cNvSpPr txBox="1">
              <a:spLocks/>
            </p:cNvSpPr>
            <p:nvPr/>
          </p:nvSpPr>
          <p:spPr>
            <a:xfrm>
              <a:off x="8530314" y="4000000"/>
              <a:ext cx="2366172" cy="156703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200" dirty="0">
                  <a:solidFill>
                    <a:srgbClr val="272727"/>
                  </a:solidFill>
                  <a:latin typeface="Lato Light" panose="020F0502020204030203" pitchFamily="34" charset="0"/>
                  <a:ea typeface="Lato Light" panose="020F0502020204030203" pitchFamily="34" charset="0"/>
                  <a:cs typeface="Mukta ExtraLight" panose="020B0000000000000000" pitchFamily="34" charset="77"/>
                </a:rPr>
                <a:t>Many people seeking support first come our service through the many outreach services where a staff member or volunteer may encourage them to contact our team. This includes residential rehabs, community services, and targeted communities. </a:t>
              </a:r>
            </a:p>
          </p:txBody>
        </p:sp>
        <p:sp>
          <p:nvSpPr>
            <p:cNvPr id="49" name="TextBox 48">
              <a:extLst>
                <a:ext uri="{FF2B5EF4-FFF2-40B4-BE49-F238E27FC236}">
                  <a16:creationId xmlns:a16="http://schemas.microsoft.com/office/drawing/2014/main" id="{CF391B95-D48B-F74A-867E-AD2271DAB1CC}"/>
                </a:ext>
              </a:extLst>
            </p:cNvPr>
            <p:cNvSpPr txBox="1"/>
            <p:nvPr/>
          </p:nvSpPr>
          <p:spPr>
            <a:xfrm>
              <a:off x="4747725" y="306186"/>
              <a:ext cx="2696572" cy="553998"/>
            </a:xfrm>
            <a:prstGeom prst="rect">
              <a:avLst/>
            </a:prstGeom>
            <a:noFill/>
          </p:spPr>
          <p:txBody>
            <a:bodyPr wrap="none" rtlCol="0">
              <a:spAutoFit/>
            </a:bodyPr>
            <a:lstStyle/>
            <a:p>
              <a:pPr algn="ctr" defTabSz="914217"/>
              <a:r>
                <a:rPr lang="en-US" sz="3000" b="1" dirty="0">
                  <a:solidFill>
                    <a:srgbClr val="000000"/>
                  </a:solidFill>
                  <a:latin typeface="Poppins" pitchFamily="2" charset="77"/>
                  <a:cs typeface="Poppins" pitchFamily="2" charset="77"/>
                </a:rPr>
                <a:t>Access Point</a:t>
              </a:r>
            </a:p>
          </p:txBody>
        </p:sp>
        <p:sp>
          <p:nvSpPr>
            <p:cNvPr id="50" name="TextBox 49">
              <a:extLst>
                <a:ext uri="{FF2B5EF4-FFF2-40B4-BE49-F238E27FC236}">
                  <a16:creationId xmlns:a16="http://schemas.microsoft.com/office/drawing/2014/main" id="{C80312A9-A66D-6E41-8375-F92F678BEB3F}"/>
                </a:ext>
              </a:extLst>
            </p:cNvPr>
            <p:cNvSpPr txBox="1"/>
            <p:nvPr/>
          </p:nvSpPr>
          <p:spPr>
            <a:xfrm>
              <a:off x="4420708" y="787593"/>
              <a:ext cx="3350597" cy="276999"/>
            </a:xfrm>
            <a:prstGeom prst="rect">
              <a:avLst/>
            </a:prstGeom>
            <a:noFill/>
          </p:spPr>
          <p:txBody>
            <a:bodyPr wrap="none" rtlCol="0">
              <a:spAutoFit/>
            </a:bodyPr>
            <a:lstStyle/>
            <a:p>
              <a:pPr algn="ctr" defTabSz="914217"/>
              <a:r>
                <a:rPr lang="en-US" sz="1200" spc="150" dirty="0">
                  <a:solidFill>
                    <a:srgbClr val="FFFFFF">
                      <a:lumMod val="65000"/>
                    </a:srgbClr>
                  </a:solidFill>
                  <a:latin typeface="Poppins Light" pitchFamily="2" charset="77"/>
                  <a:cs typeface="Poppins Light" pitchFamily="2" charset="77"/>
                </a:rPr>
                <a:t>How do people enter our service?</a:t>
              </a:r>
            </a:p>
          </p:txBody>
        </p:sp>
        <p:pic>
          <p:nvPicPr>
            <p:cNvPr id="5" name="Graphic 4" descr="Man in a polo shirt">
              <a:extLst>
                <a:ext uri="{FF2B5EF4-FFF2-40B4-BE49-F238E27FC236}">
                  <a16:creationId xmlns:a16="http://schemas.microsoft.com/office/drawing/2014/main" id="{EDC0A4EE-18F6-2BE2-B360-BDFF5CC435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73777" y="2150142"/>
              <a:ext cx="1381125" cy="4333875"/>
            </a:xfrm>
            <a:prstGeom prst="rect">
              <a:avLst/>
            </a:prstGeom>
          </p:spPr>
        </p:pic>
        <p:pic>
          <p:nvPicPr>
            <p:cNvPr id="11" name="Graphic 10" descr="Woman in black skirt">
              <a:extLst>
                <a:ext uri="{FF2B5EF4-FFF2-40B4-BE49-F238E27FC236}">
                  <a16:creationId xmlns:a16="http://schemas.microsoft.com/office/drawing/2014/main" id="{631423AE-3A59-65D6-2266-F874D52256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16318" y="2056479"/>
              <a:ext cx="1981200" cy="4448175"/>
            </a:xfrm>
            <a:prstGeom prst="rect">
              <a:avLst/>
            </a:prstGeom>
          </p:spPr>
        </p:pic>
      </p:grpSp>
    </p:spTree>
    <p:extLst>
      <p:ext uri="{BB962C8B-B14F-4D97-AF65-F5344CB8AC3E}">
        <p14:creationId xmlns:p14="http://schemas.microsoft.com/office/powerpoint/2010/main" val="2503880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C7C853F-D8CC-25BF-00D4-416F865534E4}"/>
              </a:ext>
            </a:extLst>
          </p:cNvPr>
          <p:cNvGrpSpPr/>
          <p:nvPr/>
        </p:nvGrpSpPr>
        <p:grpSpPr>
          <a:xfrm>
            <a:off x="117816" y="-169692"/>
            <a:ext cx="11794094" cy="6880045"/>
            <a:chOff x="117816" y="-169692"/>
            <a:chExt cx="11794094" cy="6880045"/>
          </a:xfrm>
        </p:grpSpPr>
        <p:sp>
          <p:nvSpPr>
            <p:cNvPr id="130" name="Arrow: Right 129">
              <a:extLst>
                <a:ext uri="{FF2B5EF4-FFF2-40B4-BE49-F238E27FC236}">
                  <a16:creationId xmlns:a16="http://schemas.microsoft.com/office/drawing/2014/main" id="{723D6D99-707C-5C7C-6E5F-08C970396E09}"/>
                </a:ext>
              </a:extLst>
            </p:cNvPr>
            <p:cNvSpPr/>
            <p:nvPr/>
          </p:nvSpPr>
          <p:spPr>
            <a:xfrm>
              <a:off x="477476" y="2444829"/>
              <a:ext cx="6623557" cy="1698253"/>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Rectangle 126">
              <a:extLst>
                <a:ext uri="{FF2B5EF4-FFF2-40B4-BE49-F238E27FC236}">
                  <a16:creationId xmlns:a16="http://schemas.microsoft.com/office/drawing/2014/main" id="{0798EF97-BABA-D227-2248-50B83D879732}"/>
                </a:ext>
              </a:extLst>
            </p:cNvPr>
            <p:cNvSpPr/>
            <p:nvPr/>
          </p:nvSpPr>
          <p:spPr>
            <a:xfrm>
              <a:off x="465759" y="0"/>
              <a:ext cx="5811185" cy="6710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a:extLst>
                <a:ext uri="{FF2B5EF4-FFF2-40B4-BE49-F238E27FC236}">
                  <a16:creationId xmlns:a16="http://schemas.microsoft.com/office/drawing/2014/main" id="{4DF76F04-3BE2-0DBA-35EF-4947F8DF9FCE}"/>
                </a:ext>
              </a:extLst>
            </p:cNvPr>
            <p:cNvSpPr/>
            <p:nvPr/>
          </p:nvSpPr>
          <p:spPr>
            <a:xfrm>
              <a:off x="465758" y="3810074"/>
              <a:ext cx="5829461" cy="618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2" name="Rectangle 111">
              <a:extLst>
                <a:ext uri="{FF2B5EF4-FFF2-40B4-BE49-F238E27FC236}">
                  <a16:creationId xmlns:a16="http://schemas.microsoft.com/office/drawing/2014/main" id="{8C5E9D75-AC38-CF1B-7931-C42714437611}"/>
                </a:ext>
              </a:extLst>
            </p:cNvPr>
            <p:cNvSpPr/>
            <p:nvPr/>
          </p:nvSpPr>
          <p:spPr>
            <a:xfrm>
              <a:off x="465758" y="3704669"/>
              <a:ext cx="5834027" cy="677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raphic 6" descr="Classroom with whiteboard and books">
              <a:extLst>
                <a:ext uri="{FF2B5EF4-FFF2-40B4-BE49-F238E27FC236}">
                  <a16:creationId xmlns:a16="http://schemas.microsoft.com/office/drawing/2014/main" id="{70AB7701-E6DA-7193-7BF0-31E0A1D9D21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6559" y="2094472"/>
              <a:ext cx="3281673" cy="1845941"/>
            </a:xfrm>
            <a:prstGeom prst="rect">
              <a:avLst/>
            </a:prstGeom>
          </p:spPr>
        </p:pic>
        <p:pic>
          <p:nvPicPr>
            <p:cNvPr id="110" name="Graphic 109" descr="Woman with polka dots shirt">
              <a:extLst>
                <a:ext uri="{FF2B5EF4-FFF2-40B4-BE49-F238E27FC236}">
                  <a16:creationId xmlns:a16="http://schemas.microsoft.com/office/drawing/2014/main" id="{6E2ADE61-56ED-DE99-51CD-3C914363271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0328" y="2530557"/>
              <a:ext cx="449206" cy="1450294"/>
            </a:xfrm>
            <a:prstGeom prst="rect">
              <a:avLst/>
            </a:prstGeom>
          </p:spPr>
        </p:pic>
        <p:pic>
          <p:nvPicPr>
            <p:cNvPr id="111" name="Graphic 110" descr="Man with prosthetic arm">
              <a:extLst>
                <a:ext uri="{FF2B5EF4-FFF2-40B4-BE49-F238E27FC236}">
                  <a16:creationId xmlns:a16="http://schemas.microsoft.com/office/drawing/2014/main" id="{73CDFA82-8572-ADA0-5F0B-55F8E49003A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2951898" y="2548153"/>
              <a:ext cx="521277" cy="1743581"/>
            </a:xfrm>
            <a:prstGeom prst="rect">
              <a:avLst/>
            </a:prstGeom>
          </p:spPr>
        </p:pic>
        <p:sp>
          <p:nvSpPr>
            <p:cNvPr id="114" name="TextBox 113">
              <a:extLst>
                <a:ext uri="{FF2B5EF4-FFF2-40B4-BE49-F238E27FC236}">
                  <a16:creationId xmlns:a16="http://schemas.microsoft.com/office/drawing/2014/main" id="{F24F4C3F-8712-AAC1-B90C-CE3FBA92E89D}"/>
                </a:ext>
              </a:extLst>
            </p:cNvPr>
            <p:cNvSpPr txBox="1"/>
            <p:nvPr/>
          </p:nvSpPr>
          <p:spPr>
            <a:xfrm flipH="1">
              <a:off x="3557911" y="2464991"/>
              <a:ext cx="2502167" cy="276999"/>
            </a:xfrm>
            <a:prstGeom prst="rect">
              <a:avLst/>
            </a:prstGeom>
            <a:noFill/>
            <a:ln>
              <a:solidFill>
                <a:schemeClr val="tx2"/>
              </a:solidFill>
            </a:ln>
          </p:spPr>
          <p:txBody>
            <a:bodyPr wrap="square" rtlCol="0">
              <a:spAutoFit/>
            </a:bodyPr>
            <a:lstStyle/>
            <a:p>
              <a:pPr algn="ctr"/>
              <a:r>
                <a:rPr lang="en-AU" sz="1200" b="1" dirty="0">
                  <a:solidFill>
                    <a:schemeClr val="tx2"/>
                  </a:solidFill>
                </a:rPr>
                <a:t>LEVEL 2 – ONGOING SUPPORT</a:t>
              </a:r>
            </a:p>
          </p:txBody>
        </p:sp>
        <p:sp>
          <p:nvSpPr>
            <p:cNvPr id="135" name="TextBox 134">
              <a:extLst>
                <a:ext uri="{FF2B5EF4-FFF2-40B4-BE49-F238E27FC236}">
                  <a16:creationId xmlns:a16="http://schemas.microsoft.com/office/drawing/2014/main" id="{B1D2AC74-0942-C190-CFB8-58606A833350}"/>
                </a:ext>
              </a:extLst>
            </p:cNvPr>
            <p:cNvSpPr txBox="1"/>
            <p:nvPr/>
          </p:nvSpPr>
          <p:spPr>
            <a:xfrm>
              <a:off x="6646664" y="2783534"/>
              <a:ext cx="5040913" cy="1384995"/>
            </a:xfrm>
            <a:prstGeom prst="rect">
              <a:avLst/>
            </a:prstGeom>
            <a:noFill/>
          </p:spPr>
          <p:txBody>
            <a:bodyPr wrap="square" rtlCol="0">
              <a:spAutoFit/>
            </a:bodyPr>
            <a:lstStyle/>
            <a:p>
              <a:pPr marL="285750" indent="-285750">
                <a:buFontTx/>
                <a:buChar char="-"/>
              </a:pPr>
              <a:r>
                <a:rPr lang="en-AU" sz="1200" dirty="0"/>
                <a:t>One or multiple areas of support needed.</a:t>
              </a:r>
            </a:p>
            <a:p>
              <a:pPr marL="285750" indent="-285750">
                <a:buFontTx/>
                <a:buChar char="-"/>
              </a:pPr>
              <a:r>
                <a:rPr lang="en-AU" sz="1200" dirty="0"/>
                <a:t>Person attends for scheduled weekly-fortnightly appointments.</a:t>
              </a:r>
            </a:p>
            <a:p>
              <a:pPr marL="285750" indent="-285750">
                <a:buFontTx/>
                <a:buChar char="-"/>
              </a:pPr>
              <a:r>
                <a:rPr lang="en-AU" sz="1200" dirty="0"/>
                <a:t>Support completed over several encounters.</a:t>
              </a:r>
            </a:p>
            <a:p>
              <a:pPr marL="285750" indent="-285750">
                <a:buFontTx/>
                <a:buChar char="-"/>
              </a:pPr>
              <a:r>
                <a:rPr lang="en-AU" sz="1200" dirty="0"/>
                <a:t>Client intake and assessment completed at initial meeting. </a:t>
              </a:r>
            </a:p>
            <a:p>
              <a:pPr marL="285750" indent="-285750">
                <a:buFontTx/>
                <a:buChar char="-"/>
              </a:pPr>
              <a:r>
                <a:rPr lang="en-AU" sz="1200" dirty="0"/>
                <a:t>Case plan formulated and commitment sought. Reassess after 3 months. </a:t>
              </a:r>
            </a:p>
            <a:p>
              <a:pPr marL="285750" indent="-285750">
                <a:buFontTx/>
                <a:buChar char="-"/>
              </a:pPr>
              <a:r>
                <a:rPr lang="en-AU" sz="1200" dirty="0"/>
                <a:t>Information, referral or practical support.</a:t>
              </a:r>
            </a:p>
            <a:p>
              <a:pPr marL="285750" indent="-285750">
                <a:buFontTx/>
                <a:buChar char="-"/>
              </a:pPr>
              <a:r>
                <a:rPr lang="en-AU" sz="1200" dirty="0"/>
                <a:t>Assertive follow-up necessary. </a:t>
              </a:r>
            </a:p>
          </p:txBody>
        </p:sp>
        <p:grpSp>
          <p:nvGrpSpPr>
            <p:cNvPr id="5" name="Group 4">
              <a:extLst>
                <a:ext uri="{FF2B5EF4-FFF2-40B4-BE49-F238E27FC236}">
                  <a16:creationId xmlns:a16="http://schemas.microsoft.com/office/drawing/2014/main" id="{18CD87D3-7AC8-DE99-E22A-5C8AECE79D99}"/>
                </a:ext>
              </a:extLst>
            </p:cNvPr>
            <p:cNvGrpSpPr/>
            <p:nvPr/>
          </p:nvGrpSpPr>
          <p:grpSpPr>
            <a:xfrm>
              <a:off x="117816" y="-169692"/>
              <a:ext cx="9684324" cy="2565440"/>
              <a:chOff x="114314" y="4292560"/>
              <a:chExt cx="9684324" cy="2565440"/>
            </a:xfrm>
          </p:grpSpPr>
          <p:sp>
            <p:nvSpPr>
              <p:cNvPr id="131" name="Arrow: Right 130">
                <a:extLst>
                  <a:ext uri="{FF2B5EF4-FFF2-40B4-BE49-F238E27FC236}">
                    <a16:creationId xmlns:a16="http://schemas.microsoft.com/office/drawing/2014/main" id="{145E062B-C9F8-AD5F-8588-9FD1763D828C}"/>
                  </a:ext>
                </a:extLst>
              </p:cNvPr>
              <p:cNvSpPr/>
              <p:nvPr/>
            </p:nvSpPr>
            <p:spPr>
              <a:xfrm>
                <a:off x="477614" y="4599340"/>
                <a:ext cx="6766807" cy="18945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a:extLst>
                  <a:ext uri="{FF2B5EF4-FFF2-40B4-BE49-F238E27FC236}">
                    <a16:creationId xmlns:a16="http://schemas.microsoft.com/office/drawing/2014/main" id="{78E1181B-9AE6-E800-26BC-E3A2F2D3D1EE}"/>
                  </a:ext>
                </a:extLst>
              </p:cNvPr>
              <p:cNvSpPr/>
              <p:nvPr/>
            </p:nvSpPr>
            <p:spPr>
              <a:xfrm>
                <a:off x="477476" y="6080865"/>
                <a:ext cx="5799468" cy="6130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Rectangle 97">
                <a:extLst>
                  <a:ext uri="{FF2B5EF4-FFF2-40B4-BE49-F238E27FC236}">
                    <a16:creationId xmlns:a16="http://schemas.microsoft.com/office/drawing/2014/main" id="{C626C198-01B2-A741-F883-1D58DB8D9AFF}"/>
                  </a:ext>
                </a:extLst>
              </p:cNvPr>
              <p:cNvSpPr/>
              <p:nvPr/>
            </p:nvSpPr>
            <p:spPr>
              <a:xfrm>
                <a:off x="481333" y="6030296"/>
                <a:ext cx="5799468" cy="6130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Graphic 2" descr="Living room with sofa">
                <a:extLst>
                  <a:ext uri="{FF2B5EF4-FFF2-40B4-BE49-F238E27FC236}">
                    <a16:creationId xmlns:a16="http://schemas.microsoft.com/office/drawing/2014/main" id="{897AC74E-D7AF-1029-3B3B-C8E951EBCC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114314" y="4292560"/>
                <a:ext cx="4116300" cy="2124866"/>
              </a:xfrm>
              <a:prstGeom prst="rect">
                <a:avLst/>
              </a:prstGeom>
            </p:spPr>
          </p:pic>
          <p:sp>
            <p:nvSpPr>
              <p:cNvPr id="99" name="TextBox 98">
                <a:extLst>
                  <a:ext uri="{FF2B5EF4-FFF2-40B4-BE49-F238E27FC236}">
                    <a16:creationId xmlns:a16="http://schemas.microsoft.com/office/drawing/2014/main" id="{EE21B281-B4B6-1C37-28C4-A4867F51F617}"/>
                  </a:ext>
                </a:extLst>
              </p:cNvPr>
              <p:cNvSpPr txBox="1"/>
              <p:nvPr/>
            </p:nvSpPr>
            <p:spPr>
              <a:xfrm flipH="1">
                <a:off x="3764658" y="4699493"/>
                <a:ext cx="2349741" cy="276999"/>
              </a:xfrm>
              <a:prstGeom prst="rect">
                <a:avLst/>
              </a:prstGeom>
              <a:noFill/>
              <a:ln>
                <a:solidFill>
                  <a:schemeClr val="tx2"/>
                </a:solidFill>
              </a:ln>
            </p:spPr>
            <p:txBody>
              <a:bodyPr wrap="square" rtlCol="0">
                <a:spAutoFit/>
              </a:bodyPr>
              <a:lstStyle/>
              <a:p>
                <a:pPr algn="ctr"/>
                <a:r>
                  <a:rPr lang="en-AU" sz="1200" b="1" dirty="0">
                    <a:solidFill>
                      <a:schemeClr val="tx2"/>
                    </a:solidFill>
                  </a:rPr>
                  <a:t>LEVEL 1 – DROP IN SUPPORT</a:t>
                </a:r>
              </a:p>
            </p:txBody>
          </p:sp>
          <p:pic>
            <p:nvPicPr>
              <p:cNvPr id="103" name="Graphic 102" descr="Man with prosthetic arm">
                <a:extLst>
                  <a:ext uri="{FF2B5EF4-FFF2-40B4-BE49-F238E27FC236}">
                    <a16:creationId xmlns:a16="http://schemas.microsoft.com/office/drawing/2014/main" id="{B012D9B0-5D25-3D97-9D89-A059C94545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2210089" y="4778430"/>
                <a:ext cx="577585" cy="1931922"/>
              </a:xfrm>
              <a:prstGeom prst="rect">
                <a:avLst/>
              </a:prstGeom>
            </p:spPr>
          </p:pic>
          <p:pic>
            <p:nvPicPr>
              <p:cNvPr id="105" name="Graphic 104" descr="Man riding a scooter">
                <a:extLst>
                  <a:ext uri="{FF2B5EF4-FFF2-40B4-BE49-F238E27FC236}">
                    <a16:creationId xmlns:a16="http://schemas.microsoft.com/office/drawing/2014/main" id="{3805E96F-B85F-2824-F22A-463B34F9090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96363" y="4736261"/>
                <a:ext cx="774932" cy="2121739"/>
              </a:xfrm>
              <a:prstGeom prst="rect">
                <a:avLst/>
              </a:prstGeom>
            </p:spPr>
          </p:pic>
          <p:pic>
            <p:nvPicPr>
              <p:cNvPr id="107" name="Graphic 106" descr="Woman wearing shirt with pattern">
                <a:extLst>
                  <a:ext uri="{FF2B5EF4-FFF2-40B4-BE49-F238E27FC236}">
                    <a16:creationId xmlns:a16="http://schemas.microsoft.com/office/drawing/2014/main" id="{061B75B3-9469-FC04-C3A1-E20A66774C8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551897" y="5048751"/>
                <a:ext cx="624334" cy="1396456"/>
              </a:xfrm>
              <a:prstGeom prst="rect">
                <a:avLst/>
              </a:prstGeom>
            </p:spPr>
          </p:pic>
          <p:pic>
            <p:nvPicPr>
              <p:cNvPr id="109" name="Graphic 108" descr="Woman with polka dots shirt">
                <a:extLst>
                  <a:ext uri="{FF2B5EF4-FFF2-40B4-BE49-F238E27FC236}">
                    <a16:creationId xmlns:a16="http://schemas.microsoft.com/office/drawing/2014/main" id="{EB2DDCDB-4AE8-09BD-FF62-570D99CF54D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38232" y="4883858"/>
                <a:ext cx="466862" cy="1507298"/>
              </a:xfrm>
              <a:prstGeom prst="rect">
                <a:avLst/>
              </a:prstGeom>
            </p:spPr>
          </p:pic>
          <p:sp>
            <p:nvSpPr>
              <p:cNvPr id="134" name="TextBox 133">
                <a:extLst>
                  <a:ext uri="{FF2B5EF4-FFF2-40B4-BE49-F238E27FC236}">
                    <a16:creationId xmlns:a16="http://schemas.microsoft.com/office/drawing/2014/main" id="{57712CE7-8EDF-133F-5348-0F15005A50E0}"/>
                  </a:ext>
                </a:extLst>
              </p:cNvPr>
              <p:cNvSpPr txBox="1"/>
              <p:nvPr/>
            </p:nvSpPr>
            <p:spPr>
              <a:xfrm>
                <a:off x="6746328" y="5037342"/>
                <a:ext cx="3052310" cy="1200329"/>
              </a:xfrm>
              <a:prstGeom prst="rect">
                <a:avLst/>
              </a:prstGeom>
              <a:noFill/>
            </p:spPr>
            <p:txBody>
              <a:bodyPr wrap="none" rtlCol="0">
                <a:spAutoFit/>
              </a:bodyPr>
              <a:lstStyle/>
              <a:p>
                <a:pPr marL="285750" indent="-285750">
                  <a:buFontTx/>
                  <a:buChar char="-"/>
                </a:pPr>
                <a:r>
                  <a:rPr lang="en-AU" sz="1200" dirty="0"/>
                  <a:t>One area of support needed.</a:t>
                </a:r>
              </a:p>
              <a:p>
                <a:pPr marL="285750" indent="-285750">
                  <a:buFontTx/>
                  <a:buChar char="-"/>
                </a:pPr>
                <a:r>
                  <a:rPr lang="en-AU" sz="1200" dirty="0"/>
                  <a:t>Person attends as needed.</a:t>
                </a:r>
              </a:p>
              <a:p>
                <a:pPr marL="285750" indent="-285750">
                  <a:buFontTx/>
                  <a:buChar char="-"/>
                </a:pPr>
                <a:r>
                  <a:rPr lang="en-AU" sz="1200" dirty="0"/>
                  <a:t>Support completed within one encounter</a:t>
                </a:r>
              </a:p>
              <a:p>
                <a:pPr marL="285750" indent="-285750">
                  <a:buFontTx/>
                  <a:buChar char="-"/>
                </a:pPr>
                <a:r>
                  <a:rPr lang="en-AU" sz="1200" dirty="0"/>
                  <a:t>Information, referral or practical support.</a:t>
                </a:r>
              </a:p>
              <a:p>
                <a:pPr marL="285750" indent="-285750">
                  <a:buFontTx/>
                  <a:buChar char="-"/>
                </a:pPr>
                <a:r>
                  <a:rPr lang="en-AU" sz="1200" dirty="0"/>
                  <a:t>No commitment required. </a:t>
                </a:r>
              </a:p>
              <a:p>
                <a:pPr marL="285750" indent="-285750">
                  <a:buFontTx/>
                  <a:buChar char="-"/>
                </a:pPr>
                <a:r>
                  <a:rPr lang="en-AU" sz="1200" dirty="0"/>
                  <a:t>Follow-up may be necessary. </a:t>
                </a:r>
              </a:p>
            </p:txBody>
          </p:sp>
          <p:sp>
            <p:nvSpPr>
              <p:cNvPr id="138" name="TextBox 137">
                <a:extLst>
                  <a:ext uri="{FF2B5EF4-FFF2-40B4-BE49-F238E27FC236}">
                    <a16:creationId xmlns:a16="http://schemas.microsoft.com/office/drawing/2014/main" id="{6097C402-B83A-0C34-67DB-EE6147938553}"/>
                  </a:ext>
                </a:extLst>
              </p:cNvPr>
              <p:cNvSpPr txBox="1"/>
              <p:nvPr/>
            </p:nvSpPr>
            <p:spPr>
              <a:xfrm flipH="1">
                <a:off x="6780480" y="4733285"/>
                <a:ext cx="2502168" cy="276999"/>
              </a:xfrm>
              <a:prstGeom prst="rect">
                <a:avLst/>
              </a:prstGeom>
              <a:noFill/>
              <a:ln>
                <a:solidFill>
                  <a:schemeClr val="tx2"/>
                </a:solidFill>
              </a:ln>
            </p:spPr>
            <p:txBody>
              <a:bodyPr wrap="square" rtlCol="0">
                <a:spAutoFit/>
              </a:bodyPr>
              <a:lstStyle/>
              <a:p>
                <a:pPr algn="ctr"/>
                <a:r>
                  <a:rPr lang="en-AU" sz="1200" b="1" dirty="0">
                    <a:solidFill>
                      <a:schemeClr val="tx2"/>
                    </a:solidFill>
                  </a:rPr>
                  <a:t>LEVEL 1 – DROP IN SUPPORT</a:t>
                </a:r>
              </a:p>
            </p:txBody>
          </p:sp>
        </p:grpSp>
        <p:sp>
          <p:nvSpPr>
            <p:cNvPr id="139" name="TextBox 138">
              <a:extLst>
                <a:ext uri="{FF2B5EF4-FFF2-40B4-BE49-F238E27FC236}">
                  <a16:creationId xmlns:a16="http://schemas.microsoft.com/office/drawing/2014/main" id="{9E679ABC-4597-7445-77FC-8E19EC0C9E7E}"/>
                </a:ext>
              </a:extLst>
            </p:cNvPr>
            <p:cNvSpPr txBox="1"/>
            <p:nvPr/>
          </p:nvSpPr>
          <p:spPr>
            <a:xfrm flipH="1">
              <a:off x="6737935" y="2474937"/>
              <a:ext cx="2502167" cy="276999"/>
            </a:xfrm>
            <a:prstGeom prst="rect">
              <a:avLst/>
            </a:prstGeom>
            <a:noFill/>
            <a:ln>
              <a:solidFill>
                <a:schemeClr val="tx2"/>
              </a:solidFill>
            </a:ln>
          </p:spPr>
          <p:txBody>
            <a:bodyPr wrap="square" rtlCol="0">
              <a:spAutoFit/>
            </a:bodyPr>
            <a:lstStyle/>
            <a:p>
              <a:pPr algn="ctr"/>
              <a:r>
                <a:rPr lang="en-AU" sz="1200" b="1" dirty="0">
                  <a:solidFill>
                    <a:schemeClr val="tx2"/>
                  </a:solidFill>
                </a:rPr>
                <a:t>LEVEL 2 – ONGOING SUPPORT</a:t>
              </a:r>
            </a:p>
          </p:txBody>
        </p:sp>
        <p:grpSp>
          <p:nvGrpSpPr>
            <p:cNvPr id="6" name="Group 5">
              <a:extLst>
                <a:ext uri="{FF2B5EF4-FFF2-40B4-BE49-F238E27FC236}">
                  <a16:creationId xmlns:a16="http://schemas.microsoft.com/office/drawing/2014/main" id="{9B1613F8-EC79-2865-771D-D57F37DCB41C}"/>
                </a:ext>
              </a:extLst>
            </p:cNvPr>
            <p:cNvGrpSpPr/>
            <p:nvPr/>
          </p:nvGrpSpPr>
          <p:grpSpPr>
            <a:xfrm>
              <a:off x="477476" y="4658667"/>
              <a:ext cx="11434434" cy="2051686"/>
              <a:chOff x="465758" y="143511"/>
              <a:chExt cx="11434434" cy="2051686"/>
            </a:xfrm>
          </p:grpSpPr>
          <p:sp>
            <p:nvSpPr>
              <p:cNvPr id="129" name="Arrow: Right 128">
                <a:extLst>
                  <a:ext uri="{FF2B5EF4-FFF2-40B4-BE49-F238E27FC236}">
                    <a16:creationId xmlns:a16="http://schemas.microsoft.com/office/drawing/2014/main" id="{BCDF65A8-23F6-7E7C-A60F-4B4F1D178C7F}"/>
                  </a:ext>
                </a:extLst>
              </p:cNvPr>
              <p:cNvSpPr/>
              <p:nvPr/>
            </p:nvSpPr>
            <p:spPr>
              <a:xfrm>
                <a:off x="465758" y="143511"/>
                <a:ext cx="6743038" cy="1816367"/>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Rectangle 125">
                <a:extLst>
                  <a:ext uri="{FF2B5EF4-FFF2-40B4-BE49-F238E27FC236}">
                    <a16:creationId xmlns:a16="http://schemas.microsoft.com/office/drawing/2014/main" id="{90285E36-211C-D0DC-E3CF-08350850935C}"/>
                  </a:ext>
                </a:extLst>
              </p:cNvPr>
              <p:cNvSpPr/>
              <p:nvPr/>
            </p:nvSpPr>
            <p:spPr>
              <a:xfrm>
                <a:off x="471545" y="1581453"/>
                <a:ext cx="5815043" cy="61374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2" name="Rectangle 121">
                <a:extLst>
                  <a:ext uri="{FF2B5EF4-FFF2-40B4-BE49-F238E27FC236}">
                    <a16:creationId xmlns:a16="http://schemas.microsoft.com/office/drawing/2014/main" id="{249D7CBC-CD01-2605-BE20-86509AA3DB79}"/>
                  </a:ext>
                </a:extLst>
              </p:cNvPr>
              <p:cNvSpPr/>
              <p:nvPr/>
            </p:nvSpPr>
            <p:spPr>
              <a:xfrm>
                <a:off x="466687" y="1483290"/>
                <a:ext cx="5834027" cy="677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8" name="Graphic 117" descr="Woman with polka dots shirt">
                <a:extLst>
                  <a:ext uri="{FF2B5EF4-FFF2-40B4-BE49-F238E27FC236}">
                    <a16:creationId xmlns:a16="http://schemas.microsoft.com/office/drawing/2014/main" id="{9ABC4315-E185-0E29-2D52-02597587FA4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3651" y="418084"/>
                <a:ext cx="381540" cy="1231829"/>
              </a:xfrm>
              <a:prstGeom prst="rect">
                <a:avLst/>
              </a:prstGeom>
            </p:spPr>
          </p:pic>
          <p:pic>
            <p:nvPicPr>
              <p:cNvPr id="116" name="Graphic 115" descr="Room with laptops and chairs">
                <a:extLst>
                  <a:ext uri="{FF2B5EF4-FFF2-40B4-BE49-F238E27FC236}">
                    <a16:creationId xmlns:a16="http://schemas.microsoft.com/office/drawing/2014/main" id="{9201C753-0EFE-28CC-E82A-D662D7980C9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07037" y="175673"/>
                <a:ext cx="3281673" cy="1845941"/>
              </a:xfrm>
              <a:prstGeom prst="rect">
                <a:avLst/>
              </a:prstGeom>
            </p:spPr>
          </p:pic>
          <p:pic>
            <p:nvPicPr>
              <p:cNvPr id="119" name="Graphic 118" descr="Man with prosthetic arm">
                <a:extLst>
                  <a:ext uri="{FF2B5EF4-FFF2-40B4-BE49-F238E27FC236}">
                    <a16:creationId xmlns:a16="http://schemas.microsoft.com/office/drawing/2014/main" id="{B5C5A70A-C77A-FD58-2F88-94CACFC78DB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2363070" y="420035"/>
                <a:ext cx="521277" cy="1743581"/>
              </a:xfrm>
              <a:prstGeom prst="rect">
                <a:avLst/>
              </a:prstGeom>
            </p:spPr>
          </p:pic>
          <p:pic>
            <p:nvPicPr>
              <p:cNvPr id="121" name="Graphic 120" descr="Old man wearing jacket">
                <a:extLst>
                  <a:ext uri="{FF2B5EF4-FFF2-40B4-BE49-F238E27FC236}">
                    <a16:creationId xmlns:a16="http://schemas.microsoft.com/office/drawing/2014/main" id="{C05C5BB5-57B2-4655-6F35-D1049677F81B}"/>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flipH="1">
                <a:off x="3310695" y="429546"/>
                <a:ext cx="466376" cy="1451985"/>
              </a:xfrm>
              <a:prstGeom prst="rect">
                <a:avLst/>
              </a:prstGeom>
            </p:spPr>
          </p:pic>
          <p:sp>
            <p:nvSpPr>
              <p:cNvPr id="123" name="TextBox 122">
                <a:extLst>
                  <a:ext uri="{FF2B5EF4-FFF2-40B4-BE49-F238E27FC236}">
                    <a16:creationId xmlns:a16="http://schemas.microsoft.com/office/drawing/2014/main" id="{A2ECC693-484A-CF6A-3F43-84B553CDFAF4}"/>
                  </a:ext>
                </a:extLst>
              </p:cNvPr>
              <p:cNvSpPr txBox="1"/>
              <p:nvPr/>
            </p:nvSpPr>
            <p:spPr>
              <a:xfrm flipH="1">
                <a:off x="3608797" y="220156"/>
                <a:ext cx="2502167" cy="276999"/>
              </a:xfrm>
              <a:prstGeom prst="rect">
                <a:avLst/>
              </a:prstGeom>
              <a:noFill/>
              <a:ln>
                <a:solidFill>
                  <a:schemeClr val="tx2"/>
                </a:solidFill>
              </a:ln>
            </p:spPr>
            <p:txBody>
              <a:bodyPr wrap="square" rtlCol="0">
                <a:spAutoFit/>
              </a:bodyPr>
              <a:lstStyle/>
              <a:p>
                <a:pPr algn="ctr"/>
                <a:r>
                  <a:rPr lang="en-AU" sz="1200" b="1" dirty="0">
                    <a:solidFill>
                      <a:schemeClr val="tx2"/>
                    </a:solidFill>
                  </a:rPr>
                  <a:t>LEVEL 3 – INTENSIVE SUPPORT</a:t>
                </a:r>
              </a:p>
            </p:txBody>
          </p:sp>
          <p:sp>
            <p:nvSpPr>
              <p:cNvPr id="136" name="TextBox 135">
                <a:extLst>
                  <a:ext uri="{FF2B5EF4-FFF2-40B4-BE49-F238E27FC236}">
                    <a16:creationId xmlns:a16="http://schemas.microsoft.com/office/drawing/2014/main" id="{311EAAAC-3236-6185-2231-525118126A86}"/>
                  </a:ext>
                </a:extLst>
              </p:cNvPr>
              <p:cNvSpPr txBox="1"/>
              <p:nvPr/>
            </p:nvSpPr>
            <p:spPr>
              <a:xfrm>
                <a:off x="6703292" y="570285"/>
                <a:ext cx="5196900" cy="1569660"/>
              </a:xfrm>
              <a:prstGeom prst="rect">
                <a:avLst/>
              </a:prstGeom>
              <a:noFill/>
            </p:spPr>
            <p:txBody>
              <a:bodyPr wrap="square" rtlCol="0">
                <a:spAutoFit/>
              </a:bodyPr>
              <a:lstStyle/>
              <a:p>
                <a:pPr marL="285750" indent="-285750">
                  <a:buFontTx/>
                  <a:buChar char="-"/>
                </a:pPr>
                <a:r>
                  <a:rPr lang="en-AU" sz="1200" dirty="0"/>
                  <a:t>Multiple areas or urgent support needed.</a:t>
                </a:r>
              </a:p>
              <a:p>
                <a:pPr marL="285750" indent="-285750">
                  <a:buFontTx/>
                  <a:buChar char="-"/>
                </a:pPr>
                <a:r>
                  <a:rPr lang="en-AU" sz="1200" dirty="0"/>
                  <a:t>Person attends for scheduled daily-weekly appointments.</a:t>
                </a:r>
              </a:p>
              <a:p>
                <a:pPr marL="285750" indent="-285750">
                  <a:buFontTx/>
                  <a:buChar char="-"/>
                </a:pPr>
                <a:r>
                  <a:rPr lang="en-AU" sz="1200" dirty="0"/>
                  <a:t>Supplemented with additional resources if needed.  </a:t>
                </a:r>
              </a:p>
              <a:p>
                <a:pPr marL="285750" indent="-285750">
                  <a:buFontTx/>
                  <a:buChar char="-"/>
                </a:pPr>
                <a:r>
                  <a:rPr lang="en-AU" sz="1200" dirty="0"/>
                  <a:t>Support completed over several encounters with idea to reduce frequency. </a:t>
                </a:r>
              </a:p>
              <a:p>
                <a:pPr marL="285750" indent="-285750">
                  <a:buFontTx/>
                  <a:buChar char="-"/>
                </a:pPr>
                <a:r>
                  <a:rPr lang="en-AU" sz="1200" dirty="0"/>
                  <a:t>Client intake and assessment completed within first few encounters. </a:t>
                </a:r>
              </a:p>
              <a:p>
                <a:pPr marL="285750" indent="-285750">
                  <a:buFontTx/>
                  <a:buChar char="-"/>
                </a:pPr>
                <a:r>
                  <a:rPr lang="en-AU" sz="1200" dirty="0"/>
                  <a:t>Case plan formulated and commitment sought. Reassess weekly. </a:t>
                </a:r>
              </a:p>
              <a:p>
                <a:pPr marL="285750" indent="-285750">
                  <a:buFontTx/>
                  <a:buChar char="-"/>
                </a:pPr>
                <a:r>
                  <a:rPr lang="en-AU" sz="1200" dirty="0"/>
                  <a:t>Information, referral, practical, emotional  support and advocacy</a:t>
                </a:r>
              </a:p>
              <a:p>
                <a:pPr marL="285750" indent="-285750">
                  <a:buFontTx/>
                  <a:buChar char="-"/>
                </a:pPr>
                <a:r>
                  <a:rPr lang="en-AU" sz="1200" dirty="0"/>
                  <a:t>Assertive follow-up necessary. </a:t>
                </a:r>
              </a:p>
            </p:txBody>
          </p:sp>
          <p:sp>
            <p:nvSpPr>
              <p:cNvPr id="140" name="TextBox 139">
                <a:extLst>
                  <a:ext uri="{FF2B5EF4-FFF2-40B4-BE49-F238E27FC236}">
                    <a16:creationId xmlns:a16="http://schemas.microsoft.com/office/drawing/2014/main" id="{4CFF4B97-2771-14CD-7753-5C5019DF7617}"/>
                  </a:ext>
                </a:extLst>
              </p:cNvPr>
              <p:cNvSpPr txBox="1"/>
              <p:nvPr/>
            </p:nvSpPr>
            <p:spPr>
              <a:xfrm flipH="1">
                <a:off x="6780482" y="259364"/>
                <a:ext cx="2502167" cy="276999"/>
              </a:xfrm>
              <a:prstGeom prst="rect">
                <a:avLst/>
              </a:prstGeom>
              <a:noFill/>
              <a:ln>
                <a:solidFill>
                  <a:schemeClr val="tx2"/>
                </a:solidFill>
              </a:ln>
            </p:spPr>
            <p:txBody>
              <a:bodyPr wrap="square" rtlCol="0">
                <a:spAutoFit/>
              </a:bodyPr>
              <a:lstStyle/>
              <a:p>
                <a:pPr algn="ctr"/>
                <a:r>
                  <a:rPr lang="en-AU" sz="1200" b="1" dirty="0">
                    <a:solidFill>
                      <a:schemeClr val="tx2"/>
                    </a:solidFill>
                  </a:rPr>
                  <a:t>LEVEL 3 – INTENSIVE SUPPORT</a:t>
                </a:r>
              </a:p>
            </p:txBody>
          </p:sp>
        </p:grpSp>
      </p:grpSp>
    </p:spTree>
    <p:extLst>
      <p:ext uri="{BB962C8B-B14F-4D97-AF65-F5344CB8AC3E}">
        <p14:creationId xmlns:p14="http://schemas.microsoft.com/office/powerpoint/2010/main" val="2204298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9D89AA96-F270-27A5-6929-FEEA41ED2A40}"/>
              </a:ext>
            </a:extLst>
          </p:cNvPr>
          <p:cNvGrpSpPr/>
          <p:nvPr/>
        </p:nvGrpSpPr>
        <p:grpSpPr>
          <a:xfrm>
            <a:off x="356262" y="485314"/>
            <a:ext cx="11266228" cy="6170590"/>
            <a:chOff x="356262" y="485314"/>
            <a:chExt cx="11266228" cy="6170590"/>
          </a:xfrm>
        </p:grpSpPr>
        <p:sp>
          <p:nvSpPr>
            <p:cNvPr id="26" name="Shape 61906">
              <a:extLst>
                <a:ext uri="{FF2B5EF4-FFF2-40B4-BE49-F238E27FC236}">
                  <a16:creationId xmlns:a16="http://schemas.microsoft.com/office/drawing/2014/main" id="{8B4E8B67-07BE-6343-808D-F003F5DA777A}"/>
                </a:ext>
              </a:extLst>
            </p:cNvPr>
            <p:cNvSpPr/>
            <p:nvPr/>
          </p:nvSpPr>
          <p:spPr>
            <a:xfrm>
              <a:off x="4925637" y="1357935"/>
              <a:ext cx="4622864" cy="731520"/>
            </a:xfrm>
            <a:prstGeom prst="rect">
              <a:avLst/>
            </a:prstGeom>
            <a:solidFill>
              <a:schemeClr val="accent1"/>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24" name="Shape 61909">
              <a:extLst>
                <a:ext uri="{FF2B5EF4-FFF2-40B4-BE49-F238E27FC236}">
                  <a16:creationId xmlns:a16="http://schemas.microsoft.com/office/drawing/2014/main" id="{A7B13DB4-87A6-4140-8675-42EC025B3832}"/>
                </a:ext>
              </a:extLst>
            </p:cNvPr>
            <p:cNvSpPr/>
            <p:nvPr/>
          </p:nvSpPr>
          <p:spPr>
            <a:xfrm>
              <a:off x="4925637" y="2090426"/>
              <a:ext cx="5314155" cy="731520"/>
            </a:xfrm>
            <a:prstGeom prst="rect">
              <a:avLst/>
            </a:prstGeom>
            <a:solidFill>
              <a:schemeClr val="accent2"/>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22" name="Shape 61912">
              <a:extLst>
                <a:ext uri="{FF2B5EF4-FFF2-40B4-BE49-F238E27FC236}">
                  <a16:creationId xmlns:a16="http://schemas.microsoft.com/office/drawing/2014/main" id="{13FA1B36-55F2-3441-B43B-6A58806F6B49}"/>
                </a:ext>
              </a:extLst>
            </p:cNvPr>
            <p:cNvSpPr/>
            <p:nvPr/>
          </p:nvSpPr>
          <p:spPr>
            <a:xfrm>
              <a:off x="4925637" y="2821946"/>
              <a:ext cx="6017519" cy="731520"/>
            </a:xfrm>
            <a:prstGeom prst="rect">
              <a:avLst/>
            </a:prstGeom>
            <a:solidFill>
              <a:srgbClr val="E86D48"/>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20" name="Shape 61915">
              <a:extLst>
                <a:ext uri="{FF2B5EF4-FFF2-40B4-BE49-F238E27FC236}">
                  <a16:creationId xmlns:a16="http://schemas.microsoft.com/office/drawing/2014/main" id="{54393649-9D95-8847-AEC0-8191B7048DE6}"/>
                </a:ext>
              </a:extLst>
            </p:cNvPr>
            <p:cNvSpPr/>
            <p:nvPr/>
          </p:nvSpPr>
          <p:spPr>
            <a:xfrm>
              <a:off x="4916411" y="3538611"/>
              <a:ext cx="6706079" cy="731520"/>
            </a:xfrm>
            <a:prstGeom prst="rect">
              <a:avLst/>
            </a:prstGeom>
            <a:solidFill>
              <a:schemeClr val="accent5">
                <a:lumMod val="75000"/>
              </a:schemeClr>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18" name="Shape 61918">
              <a:extLst>
                <a:ext uri="{FF2B5EF4-FFF2-40B4-BE49-F238E27FC236}">
                  <a16:creationId xmlns:a16="http://schemas.microsoft.com/office/drawing/2014/main" id="{D79527A3-22D9-044B-80DB-17E294F1E2C4}"/>
                </a:ext>
              </a:extLst>
            </p:cNvPr>
            <p:cNvSpPr/>
            <p:nvPr/>
          </p:nvSpPr>
          <p:spPr>
            <a:xfrm>
              <a:off x="4916411" y="4270131"/>
              <a:ext cx="6005406" cy="731520"/>
            </a:xfrm>
            <a:prstGeom prst="rect">
              <a:avLst/>
            </a:prstGeom>
            <a:solidFill>
              <a:srgbClr val="E86D48"/>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16" name="Shape 61921">
              <a:extLst>
                <a:ext uri="{FF2B5EF4-FFF2-40B4-BE49-F238E27FC236}">
                  <a16:creationId xmlns:a16="http://schemas.microsoft.com/office/drawing/2014/main" id="{C1F023C1-AF2D-4D4D-A5A9-954A05753142}"/>
                </a:ext>
              </a:extLst>
            </p:cNvPr>
            <p:cNvSpPr/>
            <p:nvPr/>
          </p:nvSpPr>
          <p:spPr>
            <a:xfrm>
              <a:off x="4913567" y="4999640"/>
              <a:ext cx="5326225" cy="731520"/>
            </a:xfrm>
            <a:prstGeom prst="rect">
              <a:avLst/>
            </a:prstGeom>
            <a:solidFill>
              <a:srgbClr val="479E8B"/>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14" name="Shape 61924">
              <a:extLst>
                <a:ext uri="{FF2B5EF4-FFF2-40B4-BE49-F238E27FC236}">
                  <a16:creationId xmlns:a16="http://schemas.microsoft.com/office/drawing/2014/main" id="{F3432BC9-7380-CA4F-8963-35D360D0B2B3}"/>
                </a:ext>
              </a:extLst>
            </p:cNvPr>
            <p:cNvSpPr/>
            <p:nvPr/>
          </p:nvSpPr>
          <p:spPr>
            <a:xfrm>
              <a:off x="4913567" y="5729148"/>
              <a:ext cx="4634934" cy="926756"/>
            </a:xfrm>
            <a:prstGeom prst="rect">
              <a:avLst/>
            </a:prstGeom>
            <a:solidFill>
              <a:srgbClr val="264551"/>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5" name="Shape 61928">
              <a:extLst>
                <a:ext uri="{FF2B5EF4-FFF2-40B4-BE49-F238E27FC236}">
                  <a16:creationId xmlns:a16="http://schemas.microsoft.com/office/drawing/2014/main" id="{16319D17-B5D5-B24A-89E9-80DB610C806E}"/>
                </a:ext>
              </a:extLst>
            </p:cNvPr>
            <p:cNvSpPr/>
            <p:nvPr/>
          </p:nvSpPr>
          <p:spPr>
            <a:xfrm>
              <a:off x="4621431" y="2456187"/>
              <a:ext cx="630337" cy="1049633"/>
            </a:xfrm>
            <a:custGeom>
              <a:avLst/>
              <a:gdLst/>
              <a:ahLst/>
              <a:cxnLst>
                <a:cxn ang="0">
                  <a:pos x="wd2" y="hd2"/>
                </a:cxn>
                <a:cxn ang="5400000">
                  <a:pos x="wd2" y="hd2"/>
                </a:cxn>
                <a:cxn ang="10800000">
                  <a:pos x="wd2" y="hd2"/>
                </a:cxn>
                <a:cxn ang="16200000">
                  <a:pos x="wd2" y="hd2"/>
                </a:cxn>
              </a:cxnLst>
              <a:rect l="0" t="0" r="r" b="b"/>
              <a:pathLst>
                <a:path w="21589" h="21600" extrusionOk="0">
                  <a:moveTo>
                    <a:pt x="20321" y="0"/>
                  </a:moveTo>
                  <a:cubicBezTo>
                    <a:pt x="20318" y="15"/>
                    <a:pt x="20315" y="30"/>
                    <a:pt x="20311" y="44"/>
                  </a:cubicBezTo>
                  <a:cubicBezTo>
                    <a:pt x="20002" y="1094"/>
                    <a:pt x="19479" y="2127"/>
                    <a:pt x="18522" y="3035"/>
                  </a:cubicBezTo>
                  <a:cubicBezTo>
                    <a:pt x="17150" y="4337"/>
                    <a:pt x="15191" y="5383"/>
                    <a:pt x="12881" y="6051"/>
                  </a:cubicBezTo>
                  <a:cubicBezTo>
                    <a:pt x="11667" y="7242"/>
                    <a:pt x="10671" y="8494"/>
                    <a:pt x="9882" y="9807"/>
                  </a:cubicBezTo>
                  <a:cubicBezTo>
                    <a:pt x="9358" y="10679"/>
                    <a:pt x="8933" y="11570"/>
                    <a:pt x="8608" y="12476"/>
                  </a:cubicBezTo>
                  <a:cubicBezTo>
                    <a:pt x="7750" y="10468"/>
                    <a:pt x="7215" y="8406"/>
                    <a:pt x="7030" y="6336"/>
                  </a:cubicBezTo>
                  <a:cubicBezTo>
                    <a:pt x="6999" y="5991"/>
                    <a:pt x="6979" y="5657"/>
                    <a:pt x="6967" y="5311"/>
                  </a:cubicBezTo>
                  <a:cubicBezTo>
                    <a:pt x="6024" y="4742"/>
                    <a:pt x="5212" y="4090"/>
                    <a:pt x="4578" y="3383"/>
                  </a:cubicBezTo>
                  <a:cubicBezTo>
                    <a:pt x="3760" y="2471"/>
                    <a:pt x="3296" y="1473"/>
                    <a:pt x="3084" y="449"/>
                  </a:cubicBezTo>
                  <a:cubicBezTo>
                    <a:pt x="2785" y="967"/>
                    <a:pt x="2541" y="1516"/>
                    <a:pt x="2305" y="2068"/>
                  </a:cubicBezTo>
                  <a:cubicBezTo>
                    <a:pt x="2303" y="2072"/>
                    <a:pt x="2298" y="2076"/>
                    <a:pt x="2294" y="2080"/>
                  </a:cubicBezTo>
                  <a:cubicBezTo>
                    <a:pt x="2043" y="2939"/>
                    <a:pt x="1807" y="3798"/>
                    <a:pt x="1515" y="4654"/>
                  </a:cubicBezTo>
                  <a:cubicBezTo>
                    <a:pt x="1203" y="5573"/>
                    <a:pt x="870" y="6501"/>
                    <a:pt x="558" y="7417"/>
                  </a:cubicBezTo>
                  <a:cubicBezTo>
                    <a:pt x="272" y="8254"/>
                    <a:pt x="0" y="9093"/>
                    <a:pt x="0" y="9953"/>
                  </a:cubicBezTo>
                  <a:cubicBezTo>
                    <a:pt x="0" y="11732"/>
                    <a:pt x="1151" y="13442"/>
                    <a:pt x="3210" y="14720"/>
                  </a:cubicBezTo>
                  <a:lnTo>
                    <a:pt x="4746" y="16232"/>
                  </a:lnTo>
                  <a:lnTo>
                    <a:pt x="9777" y="21600"/>
                  </a:lnTo>
                  <a:cubicBezTo>
                    <a:pt x="10808" y="20029"/>
                    <a:pt x="11964" y="18489"/>
                    <a:pt x="13239" y="16984"/>
                  </a:cubicBezTo>
                  <a:cubicBezTo>
                    <a:pt x="14940" y="14977"/>
                    <a:pt x="16851" y="13038"/>
                    <a:pt x="18680" y="11072"/>
                  </a:cubicBezTo>
                  <a:cubicBezTo>
                    <a:pt x="19497" y="10194"/>
                    <a:pt x="20298" y="9290"/>
                    <a:pt x="20490" y="8290"/>
                  </a:cubicBezTo>
                  <a:cubicBezTo>
                    <a:pt x="20609" y="7668"/>
                    <a:pt x="20474" y="7049"/>
                    <a:pt x="20490" y="6424"/>
                  </a:cubicBezTo>
                  <a:cubicBezTo>
                    <a:pt x="20529" y="4904"/>
                    <a:pt x="21446" y="3435"/>
                    <a:pt x="21584" y="1922"/>
                  </a:cubicBezTo>
                  <a:cubicBezTo>
                    <a:pt x="21600" y="1750"/>
                    <a:pt x="21570" y="1576"/>
                    <a:pt x="21542" y="1404"/>
                  </a:cubicBezTo>
                  <a:cubicBezTo>
                    <a:pt x="21539" y="1402"/>
                    <a:pt x="21534" y="1400"/>
                    <a:pt x="21532" y="1397"/>
                  </a:cubicBezTo>
                  <a:cubicBezTo>
                    <a:pt x="21152" y="914"/>
                    <a:pt x="20747" y="449"/>
                    <a:pt x="20321" y="0"/>
                  </a:cubicBezTo>
                  <a:close/>
                </a:path>
              </a:pathLst>
            </a:custGeom>
            <a:solidFill>
              <a:schemeClr val="bg1"/>
            </a:solidFill>
            <a:ln w="12700" cap="flat">
              <a:noFill/>
              <a:miter lim="400000"/>
            </a:ln>
            <a:effectLst/>
          </p:spPr>
          <p:txBody>
            <a:bodyPr wrap="square" lIns="26789" tIns="26789" rIns="26789" bIns="26789" numCol="1" anchor="ctr">
              <a:noAutofit/>
            </a:bodyPr>
            <a:lstStyle/>
            <a:p>
              <a:pPr defTabSz="914217"/>
              <a:endParaRPr sz="2532" dirty="0">
                <a:solidFill>
                  <a:srgbClr val="272727"/>
                </a:solidFill>
                <a:latin typeface="Lato Light" panose="020F0502020204030203" pitchFamily="34" charset="0"/>
              </a:endParaRPr>
            </a:p>
          </p:txBody>
        </p:sp>
        <p:sp>
          <p:nvSpPr>
            <p:cNvPr id="37" name="Subtitle 2">
              <a:extLst>
                <a:ext uri="{FF2B5EF4-FFF2-40B4-BE49-F238E27FC236}">
                  <a16:creationId xmlns:a16="http://schemas.microsoft.com/office/drawing/2014/main" id="{183F9136-119E-1444-A727-534D943A9088}"/>
                </a:ext>
              </a:extLst>
            </p:cNvPr>
            <p:cNvSpPr txBox="1">
              <a:spLocks/>
            </p:cNvSpPr>
            <p:nvPr/>
          </p:nvSpPr>
          <p:spPr>
            <a:xfrm>
              <a:off x="6423544" y="5071426"/>
              <a:ext cx="3751220" cy="6024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Staff will initiate 3 attempts to contact the person via phone inviting a return call. The initial phone call should occur within 24 hours. Referrer to be notified of action. </a:t>
              </a:r>
            </a:p>
          </p:txBody>
        </p:sp>
        <p:sp>
          <p:nvSpPr>
            <p:cNvPr id="39" name="Subtitle 2">
              <a:extLst>
                <a:ext uri="{FF2B5EF4-FFF2-40B4-BE49-F238E27FC236}">
                  <a16:creationId xmlns:a16="http://schemas.microsoft.com/office/drawing/2014/main" id="{F38A9421-75C3-3848-9A2E-D9C2AC2095D5}"/>
                </a:ext>
              </a:extLst>
            </p:cNvPr>
            <p:cNvSpPr txBox="1">
              <a:spLocks/>
            </p:cNvSpPr>
            <p:nvPr/>
          </p:nvSpPr>
          <p:spPr>
            <a:xfrm>
              <a:off x="6879975" y="4441629"/>
              <a:ext cx="3565497" cy="41287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Complete file notes after meeting with person or completing background work.</a:t>
              </a:r>
            </a:p>
          </p:txBody>
        </p:sp>
        <p:sp>
          <p:nvSpPr>
            <p:cNvPr id="40" name="Subtitle 2">
              <a:extLst>
                <a:ext uri="{FF2B5EF4-FFF2-40B4-BE49-F238E27FC236}">
                  <a16:creationId xmlns:a16="http://schemas.microsoft.com/office/drawing/2014/main" id="{82BA1409-A43C-D94C-BA67-EBA8316CB008}"/>
                </a:ext>
              </a:extLst>
            </p:cNvPr>
            <p:cNvSpPr txBox="1">
              <a:spLocks/>
            </p:cNvSpPr>
            <p:nvPr/>
          </p:nvSpPr>
          <p:spPr>
            <a:xfrm>
              <a:off x="7124687" y="3683136"/>
              <a:ext cx="3875738" cy="41287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Establish a Peer Treatment Support Client File using </a:t>
              </a:r>
              <a:r>
                <a:rPr lang="en-US" sz="1100" dirty="0" err="1">
                  <a:solidFill>
                    <a:srgbClr val="FFFFFF"/>
                  </a:solidFill>
                  <a:latin typeface="Lato Light" panose="020F0502020204030203" pitchFamily="34" charset="0"/>
                  <a:ea typeface="Lato Light" panose="020F0502020204030203" pitchFamily="34" charset="0"/>
                  <a:cs typeface="Mukta ExtraLight" panose="020B0000000000000000" pitchFamily="34" charset="77"/>
                </a:rPr>
                <a:t>Redicase</a:t>
              </a: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 Identify the primary worker and upload documents. </a:t>
              </a:r>
            </a:p>
          </p:txBody>
        </p:sp>
        <p:sp>
          <p:nvSpPr>
            <p:cNvPr id="41" name="Subtitle 2">
              <a:extLst>
                <a:ext uri="{FF2B5EF4-FFF2-40B4-BE49-F238E27FC236}">
                  <a16:creationId xmlns:a16="http://schemas.microsoft.com/office/drawing/2014/main" id="{B84A08C8-8B40-9741-A872-DB547F407A43}"/>
                </a:ext>
              </a:extLst>
            </p:cNvPr>
            <p:cNvSpPr txBox="1">
              <a:spLocks/>
            </p:cNvSpPr>
            <p:nvPr/>
          </p:nvSpPr>
          <p:spPr>
            <a:xfrm>
              <a:off x="6901063" y="2893288"/>
              <a:ext cx="3489550" cy="6024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Obtain a signed and dated consent to exchange information form. Include any relevant stakeholders and the  purpose of any exchange in information.  </a:t>
              </a:r>
            </a:p>
          </p:txBody>
        </p:sp>
        <p:sp>
          <p:nvSpPr>
            <p:cNvPr id="42" name="Subtitle 2">
              <a:extLst>
                <a:ext uri="{FF2B5EF4-FFF2-40B4-BE49-F238E27FC236}">
                  <a16:creationId xmlns:a16="http://schemas.microsoft.com/office/drawing/2014/main" id="{FA354F68-EFD2-CC4E-889C-BFFD600A30B3}"/>
                </a:ext>
              </a:extLst>
            </p:cNvPr>
            <p:cNvSpPr txBox="1">
              <a:spLocks/>
            </p:cNvSpPr>
            <p:nvPr/>
          </p:nvSpPr>
          <p:spPr>
            <a:xfrm>
              <a:off x="6230888" y="1617520"/>
              <a:ext cx="3233529" cy="22320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Initiate a case plan and complete an assessment</a:t>
              </a:r>
            </a:p>
          </p:txBody>
        </p:sp>
        <p:sp>
          <p:nvSpPr>
            <p:cNvPr id="43" name="TextBox 42">
              <a:extLst>
                <a:ext uri="{FF2B5EF4-FFF2-40B4-BE49-F238E27FC236}">
                  <a16:creationId xmlns:a16="http://schemas.microsoft.com/office/drawing/2014/main" id="{2F357369-CDA6-BE44-AF15-7F7C4CCD6D73}"/>
                </a:ext>
              </a:extLst>
            </p:cNvPr>
            <p:cNvSpPr txBox="1"/>
            <p:nvPr/>
          </p:nvSpPr>
          <p:spPr>
            <a:xfrm>
              <a:off x="356262" y="485314"/>
              <a:ext cx="4471096" cy="1015663"/>
            </a:xfrm>
            <a:prstGeom prst="rect">
              <a:avLst/>
            </a:prstGeom>
            <a:noFill/>
          </p:spPr>
          <p:txBody>
            <a:bodyPr wrap="none" rtlCol="0">
              <a:spAutoFit/>
            </a:bodyPr>
            <a:lstStyle/>
            <a:p>
              <a:pPr defTabSz="914217"/>
              <a:r>
                <a:rPr lang="en-US" sz="3000" b="1" dirty="0">
                  <a:solidFill>
                    <a:srgbClr val="000000"/>
                  </a:solidFill>
                  <a:latin typeface="Poppins" pitchFamily="2" charset="77"/>
                  <a:cs typeface="Poppins" pitchFamily="2" charset="77"/>
                </a:rPr>
                <a:t>Support Coordination</a:t>
              </a:r>
            </a:p>
            <a:p>
              <a:pPr defTabSz="914217"/>
              <a:r>
                <a:rPr lang="en-US" sz="3000" b="1" dirty="0">
                  <a:solidFill>
                    <a:srgbClr val="000000"/>
                  </a:solidFill>
                  <a:latin typeface="Poppins" pitchFamily="2" charset="77"/>
                  <a:cs typeface="Poppins" pitchFamily="2" charset="77"/>
                </a:rPr>
                <a:t>Tasks</a:t>
              </a:r>
            </a:p>
          </p:txBody>
        </p:sp>
        <p:sp>
          <p:nvSpPr>
            <p:cNvPr id="44" name="TextBox 43">
              <a:extLst>
                <a:ext uri="{FF2B5EF4-FFF2-40B4-BE49-F238E27FC236}">
                  <a16:creationId xmlns:a16="http://schemas.microsoft.com/office/drawing/2014/main" id="{0C2941A2-804B-BA42-87C8-EB525F5C275B}"/>
                </a:ext>
              </a:extLst>
            </p:cNvPr>
            <p:cNvSpPr txBox="1"/>
            <p:nvPr/>
          </p:nvSpPr>
          <p:spPr>
            <a:xfrm>
              <a:off x="388802" y="1560152"/>
              <a:ext cx="3042821" cy="276999"/>
            </a:xfrm>
            <a:prstGeom prst="rect">
              <a:avLst/>
            </a:prstGeom>
            <a:noFill/>
          </p:spPr>
          <p:txBody>
            <a:bodyPr wrap="none" rtlCol="0">
              <a:spAutoFit/>
            </a:bodyPr>
            <a:lstStyle/>
            <a:p>
              <a:pPr algn="ctr" defTabSz="914217"/>
              <a:r>
                <a:rPr lang="en-US" sz="1200" spc="150" dirty="0">
                  <a:solidFill>
                    <a:srgbClr val="FFFFFF">
                      <a:lumMod val="65000"/>
                    </a:srgbClr>
                  </a:solidFill>
                  <a:latin typeface="Poppins Light" pitchFamily="2" charset="77"/>
                  <a:cs typeface="Poppins Light" pitchFamily="2" charset="77"/>
                </a:rPr>
                <a:t>What makes </a:t>
              </a:r>
              <a:r>
                <a:rPr lang="en-US" sz="1200" spc="150" dirty="0">
                  <a:solidFill>
                    <a:srgbClr val="FFFFFF">
                      <a:lumMod val="65000"/>
                    </a:srgbClr>
                  </a:solidFill>
                  <a:latin typeface="Poppins" panose="00000500000000000000" pitchFamily="2" charset="0"/>
                  <a:cs typeface="Poppins" panose="00000500000000000000" pitchFamily="2" charset="0"/>
                </a:rPr>
                <a:t>up</a:t>
              </a:r>
              <a:r>
                <a:rPr lang="en-US" sz="1200" spc="150" dirty="0">
                  <a:solidFill>
                    <a:srgbClr val="FFFFFF">
                      <a:lumMod val="65000"/>
                    </a:srgbClr>
                  </a:solidFill>
                  <a:latin typeface="Poppins Light" pitchFamily="2" charset="77"/>
                  <a:cs typeface="Poppins Light" pitchFamily="2" charset="77"/>
                </a:rPr>
                <a:t> the client file?</a:t>
              </a:r>
            </a:p>
          </p:txBody>
        </p:sp>
        <p:pic>
          <p:nvPicPr>
            <p:cNvPr id="3" name="Graphic 2" descr="Woman holding sign">
              <a:extLst>
                <a:ext uri="{FF2B5EF4-FFF2-40B4-BE49-F238E27FC236}">
                  <a16:creationId xmlns:a16="http://schemas.microsoft.com/office/drawing/2014/main" id="{C5597DAB-4DD2-0838-0122-008DF6C4E46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06565" y="1135823"/>
              <a:ext cx="2996392" cy="5297969"/>
            </a:xfrm>
            <a:prstGeom prst="rect">
              <a:avLst/>
            </a:prstGeom>
          </p:spPr>
        </p:pic>
        <p:pic>
          <p:nvPicPr>
            <p:cNvPr id="7" name="Graphic 6" descr="Clipboard Checked with solid fill">
              <a:extLst>
                <a:ext uri="{FF2B5EF4-FFF2-40B4-BE49-F238E27FC236}">
                  <a16:creationId xmlns:a16="http://schemas.microsoft.com/office/drawing/2014/main" id="{A4FEB6AA-6C6B-62ED-2396-1E61BF212FE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25907" y="1406552"/>
              <a:ext cx="584200" cy="584200"/>
            </a:xfrm>
            <a:prstGeom prst="rect">
              <a:avLst/>
            </a:prstGeom>
          </p:spPr>
        </p:pic>
        <p:pic>
          <p:nvPicPr>
            <p:cNvPr id="9" name="Graphic 8" descr="Thumbs up sign with solid fill">
              <a:extLst>
                <a:ext uri="{FF2B5EF4-FFF2-40B4-BE49-F238E27FC236}">
                  <a16:creationId xmlns:a16="http://schemas.microsoft.com/office/drawing/2014/main" id="{16493DA3-0B0F-CFD3-178F-23FBE281E42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37199" y="2797972"/>
              <a:ext cx="701404" cy="701404"/>
            </a:xfrm>
            <a:prstGeom prst="rect">
              <a:avLst/>
            </a:prstGeom>
          </p:spPr>
        </p:pic>
        <p:pic>
          <p:nvPicPr>
            <p:cNvPr id="11" name="Graphic 10" descr="Document outline">
              <a:extLst>
                <a:ext uri="{FF2B5EF4-FFF2-40B4-BE49-F238E27FC236}">
                  <a16:creationId xmlns:a16="http://schemas.microsoft.com/office/drawing/2014/main" id="{145863D6-EA8E-662E-4EAA-E37B7E344A2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92126" y="4288082"/>
              <a:ext cx="694993" cy="694993"/>
            </a:xfrm>
            <a:prstGeom prst="rect">
              <a:avLst/>
            </a:prstGeom>
          </p:spPr>
        </p:pic>
        <p:sp>
          <p:nvSpPr>
            <p:cNvPr id="12" name="Shape 61906">
              <a:extLst>
                <a:ext uri="{FF2B5EF4-FFF2-40B4-BE49-F238E27FC236}">
                  <a16:creationId xmlns:a16="http://schemas.microsoft.com/office/drawing/2014/main" id="{CEC97B8F-DE35-DD4A-7A56-B7815C7F4B4A}"/>
                </a:ext>
              </a:extLst>
            </p:cNvPr>
            <p:cNvSpPr/>
            <p:nvPr/>
          </p:nvSpPr>
          <p:spPr>
            <a:xfrm>
              <a:off x="4925638" y="644356"/>
              <a:ext cx="4157964" cy="731520"/>
            </a:xfrm>
            <a:prstGeom prst="rect">
              <a:avLst/>
            </a:prstGeom>
            <a:solidFill>
              <a:schemeClr val="tx1">
                <a:lumMod val="50000"/>
              </a:schemeClr>
            </a:solidFill>
            <a:ln w="12700" cap="flat">
              <a:noFill/>
              <a:miter lim="400000"/>
            </a:ln>
            <a:effectLst/>
          </p:spPr>
          <p:txBody>
            <a:bodyPr wrap="square" lIns="0" tIns="0" rIns="0" bIns="0" numCol="1" anchor="ctr">
              <a:noAutofit/>
            </a:bodyPr>
            <a:lstStyle/>
            <a:p>
              <a:pPr defTabSz="914217"/>
              <a:endParaRPr sz="2532" dirty="0">
                <a:solidFill>
                  <a:srgbClr val="272727"/>
                </a:solidFill>
                <a:latin typeface="Lato Light" panose="020F0502020204030203" pitchFamily="34" charset="0"/>
              </a:endParaRPr>
            </a:p>
          </p:txBody>
        </p:sp>
        <p:sp>
          <p:nvSpPr>
            <p:cNvPr id="15" name="Subtitle 2">
              <a:extLst>
                <a:ext uri="{FF2B5EF4-FFF2-40B4-BE49-F238E27FC236}">
                  <a16:creationId xmlns:a16="http://schemas.microsoft.com/office/drawing/2014/main" id="{CF1651DD-7F22-C95F-2919-86A40D5534C7}"/>
                </a:ext>
              </a:extLst>
            </p:cNvPr>
            <p:cNvSpPr txBox="1">
              <a:spLocks/>
            </p:cNvSpPr>
            <p:nvPr/>
          </p:nvSpPr>
          <p:spPr>
            <a:xfrm>
              <a:off x="5962051" y="785365"/>
              <a:ext cx="3177456" cy="41556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Discuss  case notes, limits to confidentiality, and rights and responsibilities. </a:t>
              </a:r>
            </a:p>
          </p:txBody>
        </p:sp>
        <p:pic>
          <p:nvPicPr>
            <p:cNvPr id="19" name="Graphic 18" descr="Boardroom with solid fill">
              <a:extLst>
                <a:ext uri="{FF2B5EF4-FFF2-40B4-BE49-F238E27FC236}">
                  <a16:creationId xmlns:a16="http://schemas.microsoft.com/office/drawing/2014/main" id="{77CA79F7-AE51-176F-88C7-995C0160D62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35944" y="602991"/>
              <a:ext cx="780312" cy="780312"/>
            </a:xfrm>
            <a:prstGeom prst="rect">
              <a:avLst/>
            </a:prstGeom>
          </p:spPr>
        </p:pic>
        <p:sp>
          <p:nvSpPr>
            <p:cNvPr id="21" name="Subtitle 2">
              <a:extLst>
                <a:ext uri="{FF2B5EF4-FFF2-40B4-BE49-F238E27FC236}">
                  <a16:creationId xmlns:a16="http://schemas.microsoft.com/office/drawing/2014/main" id="{DDBE70BA-A278-797F-10F2-93E16A44587A}"/>
                </a:ext>
              </a:extLst>
            </p:cNvPr>
            <p:cNvSpPr txBox="1">
              <a:spLocks/>
            </p:cNvSpPr>
            <p:nvPr/>
          </p:nvSpPr>
          <p:spPr>
            <a:xfrm>
              <a:off x="6055508" y="5760726"/>
              <a:ext cx="3492993" cy="79759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If the person does not turn up for their meetings, and reasonable attempts were made to contact the person;  then the person’s file  may be closed, with the understanding that they cam re-engage in the future. </a:t>
              </a:r>
            </a:p>
          </p:txBody>
        </p:sp>
        <p:pic>
          <p:nvPicPr>
            <p:cNvPr id="25" name="Graphic 24" descr="Address Book with solid fill">
              <a:extLst>
                <a:ext uri="{FF2B5EF4-FFF2-40B4-BE49-F238E27FC236}">
                  <a16:creationId xmlns:a16="http://schemas.microsoft.com/office/drawing/2014/main" id="{E3D5039D-E10B-A73B-EDEE-032A8CF2C40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29426" y="3575498"/>
              <a:ext cx="677767" cy="677767"/>
            </a:xfrm>
            <a:prstGeom prst="rect">
              <a:avLst/>
            </a:prstGeom>
          </p:spPr>
        </p:pic>
        <p:pic>
          <p:nvPicPr>
            <p:cNvPr id="28" name="Graphic 27" descr="Clipboard Badge with solid fill">
              <a:extLst>
                <a:ext uri="{FF2B5EF4-FFF2-40B4-BE49-F238E27FC236}">
                  <a16:creationId xmlns:a16="http://schemas.microsoft.com/office/drawing/2014/main" id="{EC6D9337-22B5-24D5-3396-4D6BBE9ABD2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76529" y="2112458"/>
              <a:ext cx="687456" cy="687456"/>
            </a:xfrm>
            <a:prstGeom prst="rect">
              <a:avLst/>
            </a:prstGeom>
          </p:spPr>
        </p:pic>
        <p:sp>
          <p:nvSpPr>
            <p:cNvPr id="45" name="Subtitle 2">
              <a:extLst>
                <a:ext uri="{FF2B5EF4-FFF2-40B4-BE49-F238E27FC236}">
                  <a16:creationId xmlns:a16="http://schemas.microsoft.com/office/drawing/2014/main" id="{03A4A99B-EF3D-D24E-A45B-01DC90DF6977}"/>
                </a:ext>
              </a:extLst>
            </p:cNvPr>
            <p:cNvSpPr txBox="1">
              <a:spLocks/>
            </p:cNvSpPr>
            <p:nvPr/>
          </p:nvSpPr>
          <p:spPr>
            <a:xfrm>
              <a:off x="6478944" y="2159230"/>
              <a:ext cx="3695820" cy="60523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500"/>
                </a:lnSpc>
              </a:pPr>
              <a:r>
                <a:rPr lang="en-US" sz="11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Complete any risks assessments that may be necessary. This could include mental health, suicidality, domestic and family violence, or child abuse or neglect. </a:t>
              </a:r>
            </a:p>
          </p:txBody>
        </p:sp>
        <p:pic>
          <p:nvPicPr>
            <p:cNvPr id="47" name="Graphic 46" descr="Phone Vibration with solid fill">
              <a:extLst>
                <a:ext uri="{FF2B5EF4-FFF2-40B4-BE49-F238E27FC236}">
                  <a16:creationId xmlns:a16="http://schemas.microsoft.com/office/drawing/2014/main" id="{BC297F83-8D7C-94E3-6398-3504D104BF6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588636" y="5055191"/>
              <a:ext cx="635793" cy="635793"/>
            </a:xfrm>
            <a:prstGeom prst="rect">
              <a:avLst/>
            </a:prstGeom>
          </p:spPr>
        </p:pic>
        <p:pic>
          <p:nvPicPr>
            <p:cNvPr id="49" name="Graphic 48" descr="Filing Box Archive with solid fill">
              <a:extLst>
                <a:ext uri="{FF2B5EF4-FFF2-40B4-BE49-F238E27FC236}">
                  <a16:creationId xmlns:a16="http://schemas.microsoft.com/office/drawing/2014/main" id="{4B83B22E-EEA9-C4C7-9930-76AE2B0FAF0D}"/>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213298" y="5767041"/>
              <a:ext cx="677767" cy="677767"/>
            </a:xfrm>
            <a:prstGeom prst="rect">
              <a:avLst/>
            </a:prstGeom>
          </p:spPr>
        </p:pic>
        <p:sp>
          <p:nvSpPr>
            <p:cNvPr id="50" name="TextBox 49">
              <a:extLst>
                <a:ext uri="{FF2B5EF4-FFF2-40B4-BE49-F238E27FC236}">
                  <a16:creationId xmlns:a16="http://schemas.microsoft.com/office/drawing/2014/main" id="{B4CEF073-6507-F358-248A-F418B8761D4C}"/>
                </a:ext>
              </a:extLst>
            </p:cNvPr>
            <p:cNvSpPr txBox="1"/>
            <p:nvPr/>
          </p:nvSpPr>
          <p:spPr>
            <a:xfrm>
              <a:off x="2880515" y="2621725"/>
              <a:ext cx="2879921" cy="923330"/>
            </a:xfrm>
            <a:prstGeom prst="rect">
              <a:avLst/>
            </a:prstGeom>
            <a:noFill/>
          </p:spPr>
          <p:txBody>
            <a:bodyPr wrap="square" rtlCol="0">
              <a:spAutoFit/>
            </a:bodyPr>
            <a:lstStyle/>
            <a:p>
              <a:r>
                <a:rPr lang="en-AU" dirty="0"/>
                <a:t>Working with up to 15 people at a time with a variety of support needs. </a:t>
              </a:r>
            </a:p>
          </p:txBody>
        </p:sp>
      </p:grpSp>
    </p:spTree>
    <p:extLst>
      <p:ext uri="{BB962C8B-B14F-4D97-AF65-F5344CB8AC3E}">
        <p14:creationId xmlns:p14="http://schemas.microsoft.com/office/powerpoint/2010/main" val="67158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5067-86B4-4ABC-830A-3F5D7028895C}"/>
              </a:ext>
            </a:extLst>
          </p:cNvPr>
          <p:cNvSpPr/>
          <p:nvPr/>
        </p:nvSpPr>
        <p:spPr>
          <a:xfrm>
            <a:off x="1305402" y="234373"/>
            <a:ext cx="8093370" cy="923330"/>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Peer Treatment Support</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Picture 2" descr="E:\Documents - Copy\POSTERS\LOGOS\LOGO CAHMA.jpg">
            <a:extLst>
              <a:ext uri="{FF2B5EF4-FFF2-40B4-BE49-F238E27FC236}">
                <a16:creationId xmlns:a16="http://schemas.microsoft.com/office/drawing/2014/main" id="{0BED714E-7D1B-4E8F-B357-7AEDC16D734D}"/>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9654" y="6287147"/>
            <a:ext cx="1192452" cy="451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EB4C48-DBE7-9B59-B1DF-95A2290EA31A}"/>
              </a:ext>
            </a:extLst>
          </p:cNvPr>
          <p:cNvSpPr txBox="1"/>
          <p:nvPr/>
        </p:nvSpPr>
        <p:spPr>
          <a:xfrm>
            <a:off x="1085879" y="1651462"/>
            <a:ext cx="8407255" cy="2308324"/>
          </a:xfrm>
          <a:prstGeom prst="rect">
            <a:avLst/>
          </a:prstGeom>
          <a:noFill/>
        </p:spPr>
        <p:txBody>
          <a:bodyPr wrap="square" rtlCol="0">
            <a:spAutoFit/>
          </a:bodyPr>
          <a:lstStyle/>
          <a:p>
            <a:pPr marL="742950" lvl="1" indent="-285750">
              <a:buFont typeface="Arial" panose="020B0604020202020204" pitchFamily="34" charset="0"/>
              <a:buChar char="•"/>
            </a:pPr>
            <a:r>
              <a:rPr lang="en-US" dirty="0"/>
              <a:t>Support coordinating detoxification and residential rehabilitation journeys</a:t>
            </a:r>
          </a:p>
          <a:p>
            <a:pPr marL="742950" lvl="1" indent="-285750">
              <a:buFont typeface="Arial" panose="020B0604020202020204" pitchFamily="34" charset="0"/>
              <a:buChar char="•"/>
            </a:pPr>
            <a:r>
              <a:rPr lang="en-US" dirty="0"/>
              <a:t>Building treatment plans tailored to the individual</a:t>
            </a:r>
          </a:p>
          <a:p>
            <a:pPr marL="742950" lvl="1" indent="-285750">
              <a:buFont typeface="Arial" panose="020B0604020202020204" pitchFamily="34" charset="0"/>
              <a:buChar char="•"/>
            </a:pPr>
            <a:r>
              <a:rPr lang="en-US" dirty="0"/>
              <a:t>Support with legal and court and CYPS issues</a:t>
            </a:r>
          </a:p>
          <a:p>
            <a:pPr marL="742950" lvl="1" indent="-285750">
              <a:buFont typeface="Arial" panose="020B0604020202020204" pitchFamily="34" charset="0"/>
              <a:buChar char="•"/>
            </a:pPr>
            <a:r>
              <a:rPr lang="en-US" dirty="0"/>
              <a:t>Support to transition to release for prisoners</a:t>
            </a:r>
          </a:p>
          <a:p>
            <a:pPr marL="742950" lvl="1" indent="-285750">
              <a:buFont typeface="Arial" panose="020B0604020202020204" pitchFamily="34" charset="0"/>
              <a:buChar char="•"/>
            </a:pPr>
            <a:r>
              <a:rPr lang="en-US" dirty="0"/>
              <a:t>Support attending doctors appointments and accessing OMT programs</a:t>
            </a:r>
          </a:p>
          <a:p>
            <a:pPr marL="742950" lvl="1" indent="-285750">
              <a:buFont typeface="Arial" panose="020B0604020202020204" pitchFamily="34" charset="0"/>
              <a:buChar char="•"/>
            </a:pPr>
            <a:r>
              <a:rPr lang="en-US" dirty="0"/>
              <a:t>Support with housing and other social determinants of health</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970172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5067-86B4-4ABC-830A-3F5D7028895C}"/>
              </a:ext>
            </a:extLst>
          </p:cNvPr>
          <p:cNvSpPr/>
          <p:nvPr/>
        </p:nvSpPr>
        <p:spPr>
          <a:xfrm>
            <a:off x="2695365" y="311959"/>
            <a:ext cx="5313442" cy="923330"/>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Integrated Care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Picture 2" descr="E:\Documents - Copy\POSTERS\LOGOS\LOGO CAHMA.jpg">
            <a:extLst>
              <a:ext uri="{FF2B5EF4-FFF2-40B4-BE49-F238E27FC236}">
                <a16:creationId xmlns:a16="http://schemas.microsoft.com/office/drawing/2014/main" id="{0BED714E-7D1B-4E8F-B357-7AEDC16D734D}"/>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9654" y="6287147"/>
            <a:ext cx="1192452" cy="451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EB4C48-DBE7-9B59-B1DF-95A2290EA31A}"/>
              </a:ext>
            </a:extLst>
          </p:cNvPr>
          <p:cNvSpPr txBox="1"/>
          <p:nvPr/>
        </p:nvSpPr>
        <p:spPr>
          <a:xfrm>
            <a:off x="1085879" y="1651462"/>
            <a:ext cx="8407255" cy="2585323"/>
          </a:xfrm>
          <a:prstGeom prst="rect">
            <a:avLst/>
          </a:prstGeom>
          <a:noFill/>
        </p:spPr>
        <p:txBody>
          <a:bodyPr wrap="square" rtlCol="0">
            <a:spAutoFit/>
          </a:bodyPr>
          <a:lstStyle/>
          <a:p>
            <a:r>
              <a:rPr lang="en-US" dirty="0"/>
              <a:t>How does PTS support integrated care approaches?</a:t>
            </a:r>
          </a:p>
          <a:p>
            <a:pPr marL="285750" indent="-285750">
              <a:buFont typeface="Arial" panose="020B0604020202020204" pitchFamily="34" charset="0"/>
              <a:buChar char="•"/>
            </a:pPr>
            <a:r>
              <a:rPr lang="en-US" dirty="0"/>
              <a:t>Provides clients and professionals with information as healthcare system is navigated.</a:t>
            </a:r>
          </a:p>
          <a:p>
            <a:pPr marL="285750" indent="-285750">
              <a:buFont typeface="Arial" panose="020B0604020202020204" pitchFamily="34" charset="0"/>
              <a:buChar char="•"/>
            </a:pPr>
            <a:r>
              <a:rPr lang="en-US" dirty="0"/>
              <a:t>Promotes communication between professionals</a:t>
            </a:r>
          </a:p>
          <a:p>
            <a:pPr marL="285750" indent="-285750">
              <a:buFont typeface="Arial" panose="020B0604020202020204" pitchFamily="34" charset="0"/>
              <a:buChar char="•"/>
            </a:pPr>
            <a:r>
              <a:rPr lang="en-US" dirty="0"/>
              <a:t>Enhances treatment matching</a:t>
            </a:r>
          </a:p>
          <a:p>
            <a:pPr marL="285750" indent="-285750">
              <a:buFont typeface="Arial" panose="020B0604020202020204" pitchFamily="34" charset="0"/>
              <a:buChar char="•"/>
            </a:pPr>
            <a:r>
              <a:rPr lang="en-US" dirty="0"/>
              <a:t>Encourages interdisciplinary approaches and co-ordination</a:t>
            </a:r>
          </a:p>
          <a:p>
            <a:pPr marL="742950" lvl="1" indent="-285750">
              <a:buFont typeface="Arial" panose="020B0604020202020204" pitchFamily="34" charset="0"/>
              <a:buChar char="•"/>
            </a:pPr>
            <a:r>
              <a:rPr lang="en-US" dirty="0"/>
              <a:t>Transportation</a:t>
            </a:r>
          </a:p>
          <a:p>
            <a:pPr marL="742950" lvl="1" indent="-285750">
              <a:buFont typeface="Arial" panose="020B0604020202020204" pitchFamily="34" charset="0"/>
              <a:buChar char="•"/>
            </a:pPr>
            <a:r>
              <a:rPr lang="en-US" dirty="0"/>
              <a:t>Fee payment</a:t>
            </a:r>
          </a:p>
          <a:p>
            <a:pPr marL="742950" lvl="1" indent="-285750">
              <a:buFont typeface="Arial" panose="020B0604020202020204" pitchFamily="34" charset="0"/>
              <a:buChar char="•"/>
            </a:pPr>
            <a:r>
              <a:rPr lang="en-US" dirty="0"/>
              <a:t>Systemic barrier removal</a:t>
            </a:r>
          </a:p>
        </p:txBody>
      </p:sp>
    </p:spTree>
    <p:extLst>
      <p:ext uri="{BB962C8B-B14F-4D97-AF65-F5344CB8AC3E}">
        <p14:creationId xmlns:p14="http://schemas.microsoft.com/office/powerpoint/2010/main" val="337119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5067-86B4-4ABC-830A-3F5D7028895C}"/>
              </a:ext>
            </a:extLst>
          </p:cNvPr>
          <p:cNvSpPr/>
          <p:nvPr/>
        </p:nvSpPr>
        <p:spPr>
          <a:xfrm>
            <a:off x="2240498" y="311959"/>
            <a:ext cx="6223178" cy="923330"/>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Continuity of Care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Picture 2" descr="E:\Documents - Copy\POSTERS\LOGOS\LOGO CAHMA.jpg">
            <a:extLst>
              <a:ext uri="{FF2B5EF4-FFF2-40B4-BE49-F238E27FC236}">
                <a16:creationId xmlns:a16="http://schemas.microsoft.com/office/drawing/2014/main" id="{0BED714E-7D1B-4E8F-B357-7AEDC16D734D}"/>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9654" y="6287147"/>
            <a:ext cx="1192452" cy="451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EB4C48-DBE7-9B59-B1DF-95A2290EA31A}"/>
              </a:ext>
            </a:extLst>
          </p:cNvPr>
          <p:cNvSpPr txBox="1"/>
          <p:nvPr/>
        </p:nvSpPr>
        <p:spPr>
          <a:xfrm>
            <a:off x="1085879" y="1651462"/>
            <a:ext cx="8407255" cy="1754326"/>
          </a:xfrm>
          <a:prstGeom prst="rect">
            <a:avLst/>
          </a:prstGeom>
          <a:noFill/>
        </p:spPr>
        <p:txBody>
          <a:bodyPr wrap="square" rtlCol="0">
            <a:spAutoFit/>
          </a:bodyPr>
          <a:lstStyle/>
          <a:p>
            <a:r>
              <a:rPr lang="en-US" dirty="0"/>
              <a:t>How does PTS support continuity of care?</a:t>
            </a:r>
          </a:p>
          <a:p>
            <a:pPr marL="285750" indent="-285750">
              <a:buFont typeface="Arial" panose="020B0604020202020204" pitchFamily="34" charset="0"/>
              <a:buChar char="•"/>
            </a:pPr>
            <a:r>
              <a:rPr lang="en-US" dirty="0"/>
              <a:t>Support clients to remain engaged with healthcare providers especially through complex or frustrating situations</a:t>
            </a:r>
          </a:p>
          <a:p>
            <a:pPr marL="285750" indent="-285750">
              <a:buFont typeface="Arial" panose="020B0604020202020204" pitchFamily="34" charset="0"/>
              <a:buChar char="•"/>
            </a:pPr>
            <a:r>
              <a:rPr lang="en-US" dirty="0"/>
              <a:t>Provides referral pathways and discuss healthcare options</a:t>
            </a:r>
          </a:p>
          <a:p>
            <a:pPr marL="285750" indent="-285750">
              <a:buFont typeface="Arial" panose="020B0604020202020204" pitchFamily="34" charset="0"/>
              <a:buChar char="•"/>
            </a:pPr>
            <a:r>
              <a:rPr lang="en-US" dirty="0"/>
              <a:t>Provide advocacy pathways so clients feel understood</a:t>
            </a:r>
          </a:p>
          <a:p>
            <a:pPr marL="285750" indent="-285750">
              <a:buFont typeface="Arial" panose="020B0604020202020204" pitchFamily="34" charset="0"/>
              <a:buChar char="•"/>
            </a:pPr>
            <a:r>
              <a:rPr lang="en-US" dirty="0"/>
              <a:t>Provide alternative ATOD providers if client is </a:t>
            </a:r>
            <a:r>
              <a:rPr lang="en-US"/>
              <a:t>feeling isolated</a:t>
            </a:r>
            <a:endParaRPr lang="en-US" dirty="0"/>
          </a:p>
        </p:txBody>
      </p:sp>
    </p:spTree>
    <p:extLst>
      <p:ext uri="{BB962C8B-B14F-4D97-AF65-F5344CB8AC3E}">
        <p14:creationId xmlns:p14="http://schemas.microsoft.com/office/powerpoint/2010/main" val="42824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B2B9A134-12A5-42CA-B37F-4BC50254A31F}"/>
              </a:ext>
            </a:extLst>
          </p:cNvPr>
          <p:cNvSpPr/>
          <p:nvPr/>
        </p:nvSpPr>
        <p:spPr>
          <a:xfrm>
            <a:off x="1060403" y="2260168"/>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1">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15" name="Freeform: Shape 14">
            <a:extLst>
              <a:ext uri="{FF2B5EF4-FFF2-40B4-BE49-F238E27FC236}">
                <a16:creationId xmlns:a16="http://schemas.microsoft.com/office/drawing/2014/main" id="{4583C262-1612-488F-ABEA-AEC883AF7485}"/>
              </a:ext>
            </a:extLst>
          </p:cNvPr>
          <p:cNvSpPr/>
          <p:nvPr/>
        </p:nvSpPr>
        <p:spPr>
          <a:xfrm>
            <a:off x="1025371" y="3624540"/>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18" name="Freeform: Shape 17">
            <a:extLst>
              <a:ext uri="{FF2B5EF4-FFF2-40B4-BE49-F238E27FC236}">
                <a16:creationId xmlns:a16="http://schemas.microsoft.com/office/drawing/2014/main" id="{EDF8F058-4DBA-451C-B99F-2104B13FE497}"/>
              </a:ext>
            </a:extLst>
          </p:cNvPr>
          <p:cNvSpPr/>
          <p:nvPr/>
        </p:nvSpPr>
        <p:spPr>
          <a:xfrm>
            <a:off x="1015111" y="4527026"/>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3">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19" name="Freeform: Shape 18">
            <a:extLst>
              <a:ext uri="{FF2B5EF4-FFF2-40B4-BE49-F238E27FC236}">
                <a16:creationId xmlns:a16="http://schemas.microsoft.com/office/drawing/2014/main" id="{DC1D2DEF-6027-4824-9D87-7567E7A070DA}"/>
              </a:ext>
            </a:extLst>
          </p:cNvPr>
          <p:cNvSpPr/>
          <p:nvPr/>
        </p:nvSpPr>
        <p:spPr>
          <a:xfrm>
            <a:off x="3735939" y="2352175"/>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4">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20" name="Freeform: Shape 19">
            <a:extLst>
              <a:ext uri="{FF2B5EF4-FFF2-40B4-BE49-F238E27FC236}">
                <a16:creationId xmlns:a16="http://schemas.microsoft.com/office/drawing/2014/main" id="{490EB2DC-5495-41CE-B792-F623D01DBE3E}"/>
              </a:ext>
            </a:extLst>
          </p:cNvPr>
          <p:cNvSpPr/>
          <p:nvPr/>
        </p:nvSpPr>
        <p:spPr>
          <a:xfrm>
            <a:off x="3735939" y="3146631"/>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5">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21" name="Freeform: Shape 20">
            <a:extLst>
              <a:ext uri="{FF2B5EF4-FFF2-40B4-BE49-F238E27FC236}">
                <a16:creationId xmlns:a16="http://schemas.microsoft.com/office/drawing/2014/main" id="{FFE557F6-3587-4E8B-A570-3427D5D4607C}"/>
              </a:ext>
            </a:extLst>
          </p:cNvPr>
          <p:cNvSpPr/>
          <p:nvPr/>
        </p:nvSpPr>
        <p:spPr>
          <a:xfrm>
            <a:off x="3735939" y="4880939"/>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6" name="Freeform: Shape 5">
            <a:extLst>
              <a:ext uri="{FF2B5EF4-FFF2-40B4-BE49-F238E27FC236}">
                <a16:creationId xmlns:a16="http://schemas.microsoft.com/office/drawing/2014/main" id="{74F2B79B-A09F-485E-9CFF-8DB7803EEC9E}"/>
              </a:ext>
            </a:extLst>
          </p:cNvPr>
          <p:cNvSpPr/>
          <p:nvPr/>
        </p:nvSpPr>
        <p:spPr>
          <a:xfrm>
            <a:off x="7280641" y="1268236"/>
            <a:ext cx="4130309" cy="5208764"/>
          </a:xfrm>
          <a:custGeom>
            <a:avLst/>
            <a:gdLst>
              <a:gd name="connsiteX0" fmla="*/ 919945 w 5564962"/>
              <a:gd name="connsiteY0" fmla="*/ 4297939 h 7018015"/>
              <a:gd name="connsiteX1" fmla="*/ 2120927 w 5564962"/>
              <a:gd name="connsiteY1" fmla="*/ 4297939 h 7018015"/>
              <a:gd name="connsiteX2" fmla="*/ 2396871 w 5564962"/>
              <a:gd name="connsiteY2" fmla="*/ 4459419 h 7018015"/>
              <a:gd name="connsiteX3" fmla="*/ 2997363 w 5564962"/>
              <a:gd name="connsiteY3" fmla="*/ 5498849 h 7018015"/>
              <a:gd name="connsiteX4" fmla="*/ 2997363 w 5564962"/>
              <a:gd name="connsiteY4" fmla="*/ 5817105 h 7018015"/>
              <a:gd name="connsiteX5" fmla="*/ 2396871 w 5564962"/>
              <a:gd name="connsiteY5" fmla="*/ 6856535 h 7018015"/>
              <a:gd name="connsiteX6" fmla="*/ 2120927 w 5564962"/>
              <a:gd name="connsiteY6" fmla="*/ 7018015 h 7018015"/>
              <a:gd name="connsiteX7" fmla="*/ 919945 w 5564962"/>
              <a:gd name="connsiteY7" fmla="*/ 7018015 h 7018015"/>
              <a:gd name="connsiteX8" fmla="*/ 644001 w 5564962"/>
              <a:gd name="connsiteY8" fmla="*/ 6856535 h 7018015"/>
              <a:gd name="connsiteX9" fmla="*/ 43509 w 5564962"/>
              <a:gd name="connsiteY9" fmla="*/ 5817105 h 7018015"/>
              <a:gd name="connsiteX10" fmla="*/ 43509 w 5564962"/>
              <a:gd name="connsiteY10" fmla="*/ 5498849 h 7018015"/>
              <a:gd name="connsiteX11" fmla="*/ 644001 w 5564962"/>
              <a:gd name="connsiteY11" fmla="*/ 4459419 h 7018015"/>
              <a:gd name="connsiteX12" fmla="*/ 919945 w 5564962"/>
              <a:gd name="connsiteY12" fmla="*/ 4297939 h 7018015"/>
              <a:gd name="connsiteX13" fmla="*/ 3444035 w 5564962"/>
              <a:gd name="connsiteY13" fmla="*/ 2902482 h 7018015"/>
              <a:gd name="connsiteX14" fmla="*/ 4645019 w 5564962"/>
              <a:gd name="connsiteY14" fmla="*/ 2902482 h 7018015"/>
              <a:gd name="connsiteX15" fmla="*/ 4920963 w 5564962"/>
              <a:gd name="connsiteY15" fmla="*/ 3063962 h 7018015"/>
              <a:gd name="connsiteX16" fmla="*/ 5521453 w 5564962"/>
              <a:gd name="connsiteY16" fmla="*/ 4103392 h 7018015"/>
              <a:gd name="connsiteX17" fmla="*/ 5521453 w 5564962"/>
              <a:gd name="connsiteY17" fmla="*/ 4421648 h 7018015"/>
              <a:gd name="connsiteX18" fmla="*/ 4920963 w 5564962"/>
              <a:gd name="connsiteY18" fmla="*/ 5461078 h 7018015"/>
              <a:gd name="connsiteX19" fmla="*/ 4645019 w 5564962"/>
              <a:gd name="connsiteY19" fmla="*/ 5622558 h 7018015"/>
              <a:gd name="connsiteX20" fmla="*/ 3444035 w 5564962"/>
              <a:gd name="connsiteY20" fmla="*/ 5622558 h 7018015"/>
              <a:gd name="connsiteX21" fmla="*/ 3168091 w 5564962"/>
              <a:gd name="connsiteY21" fmla="*/ 5461078 h 7018015"/>
              <a:gd name="connsiteX22" fmla="*/ 2567601 w 5564962"/>
              <a:gd name="connsiteY22" fmla="*/ 4421648 h 7018015"/>
              <a:gd name="connsiteX23" fmla="*/ 2567601 w 5564962"/>
              <a:gd name="connsiteY23" fmla="*/ 4103392 h 7018015"/>
              <a:gd name="connsiteX24" fmla="*/ 3168091 w 5564962"/>
              <a:gd name="connsiteY24" fmla="*/ 3063962 h 7018015"/>
              <a:gd name="connsiteX25" fmla="*/ 3444035 w 5564962"/>
              <a:gd name="connsiteY25" fmla="*/ 2902482 h 7018015"/>
              <a:gd name="connsiteX26" fmla="*/ 919945 w 5564962"/>
              <a:gd name="connsiteY26" fmla="*/ 1395457 h 7018015"/>
              <a:gd name="connsiteX27" fmla="*/ 2120927 w 5564962"/>
              <a:gd name="connsiteY27" fmla="*/ 1395457 h 7018015"/>
              <a:gd name="connsiteX28" fmla="*/ 2396871 w 5564962"/>
              <a:gd name="connsiteY28" fmla="*/ 1556937 h 7018015"/>
              <a:gd name="connsiteX29" fmla="*/ 2997363 w 5564962"/>
              <a:gd name="connsiteY29" fmla="*/ 2596366 h 7018015"/>
              <a:gd name="connsiteX30" fmla="*/ 2997363 w 5564962"/>
              <a:gd name="connsiteY30" fmla="*/ 2914623 h 7018015"/>
              <a:gd name="connsiteX31" fmla="*/ 2396871 w 5564962"/>
              <a:gd name="connsiteY31" fmla="*/ 3954053 h 7018015"/>
              <a:gd name="connsiteX32" fmla="*/ 2120927 w 5564962"/>
              <a:gd name="connsiteY32" fmla="*/ 4115533 h 7018015"/>
              <a:gd name="connsiteX33" fmla="*/ 919945 w 5564962"/>
              <a:gd name="connsiteY33" fmla="*/ 4115533 h 7018015"/>
              <a:gd name="connsiteX34" fmla="*/ 644001 w 5564962"/>
              <a:gd name="connsiteY34" fmla="*/ 3954053 h 7018015"/>
              <a:gd name="connsiteX35" fmla="*/ 43509 w 5564962"/>
              <a:gd name="connsiteY35" fmla="*/ 2914623 h 7018015"/>
              <a:gd name="connsiteX36" fmla="*/ 43509 w 5564962"/>
              <a:gd name="connsiteY36" fmla="*/ 2596366 h 7018015"/>
              <a:gd name="connsiteX37" fmla="*/ 644001 w 5564962"/>
              <a:gd name="connsiteY37" fmla="*/ 1556937 h 7018015"/>
              <a:gd name="connsiteX38" fmla="*/ 919945 w 5564962"/>
              <a:gd name="connsiteY38" fmla="*/ 1395457 h 7018015"/>
              <a:gd name="connsiteX39" fmla="*/ 3444035 w 5564962"/>
              <a:gd name="connsiteY39" fmla="*/ 0 h 7018015"/>
              <a:gd name="connsiteX40" fmla="*/ 4645019 w 5564962"/>
              <a:gd name="connsiteY40" fmla="*/ 0 h 7018015"/>
              <a:gd name="connsiteX41" fmla="*/ 4920963 w 5564962"/>
              <a:gd name="connsiteY41" fmla="*/ 161480 h 7018015"/>
              <a:gd name="connsiteX42" fmla="*/ 5521453 w 5564962"/>
              <a:gd name="connsiteY42" fmla="*/ 1200909 h 7018015"/>
              <a:gd name="connsiteX43" fmla="*/ 5521453 w 5564962"/>
              <a:gd name="connsiteY43" fmla="*/ 1519166 h 7018015"/>
              <a:gd name="connsiteX44" fmla="*/ 4920963 w 5564962"/>
              <a:gd name="connsiteY44" fmla="*/ 2558596 h 7018015"/>
              <a:gd name="connsiteX45" fmla="*/ 4645019 w 5564962"/>
              <a:gd name="connsiteY45" fmla="*/ 2720076 h 7018015"/>
              <a:gd name="connsiteX46" fmla="*/ 3444035 w 5564962"/>
              <a:gd name="connsiteY46" fmla="*/ 2720076 h 7018015"/>
              <a:gd name="connsiteX47" fmla="*/ 3168091 w 5564962"/>
              <a:gd name="connsiteY47" fmla="*/ 2558596 h 7018015"/>
              <a:gd name="connsiteX48" fmla="*/ 2567601 w 5564962"/>
              <a:gd name="connsiteY48" fmla="*/ 1519166 h 7018015"/>
              <a:gd name="connsiteX49" fmla="*/ 2567601 w 5564962"/>
              <a:gd name="connsiteY49" fmla="*/ 1200909 h 7018015"/>
              <a:gd name="connsiteX50" fmla="*/ 3168091 w 5564962"/>
              <a:gd name="connsiteY50" fmla="*/ 161480 h 7018015"/>
              <a:gd name="connsiteX51" fmla="*/ 3444035 w 5564962"/>
              <a:gd name="connsiteY51" fmla="*/ 0 h 701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64962" h="7018015">
                <a:moveTo>
                  <a:pt x="919945" y="4297939"/>
                </a:moveTo>
                <a:lnTo>
                  <a:pt x="2120927" y="4297939"/>
                </a:lnTo>
                <a:cubicBezTo>
                  <a:pt x="2233813" y="4297939"/>
                  <a:pt x="2338861" y="4359082"/>
                  <a:pt x="2396871" y="4459419"/>
                </a:cubicBezTo>
                <a:lnTo>
                  <a:pt x="2997363" y="5498849"/>
                </a:lnTo>
                <a:cubicBezTo>
                  <a:pt x="3055373" y="5596050"/>
                  <a:pt x="3055373" y="5719904"/>
                  <a:pt x="2997363" y="5817105"/>
                </a:cubicBezTo>
                <a:lnTo>
                  <a:pt x="2396871" y="6856535"/>
                </a:lnTo>
                <a:cubicBezTo>
                  <a:pt x="2338861" y="6955304"/>
                  <a:pt x="2233813" y="7018015"/>
                  <a:pt x="2120927" y="7018015"/>
                </a:cubicBezTo>
                <a:lnTo>
                  <a:pt x="919945" y="7018015"/>
                </a:lnTo>
                <a:cubicBezTo>
                  <a:pt x="805491" y="7018015"/>
                  <a:pt x="698875" y="6955304"/>
                  <a:pt x="644001" y="6856535"/>
                </a:cubicBezTo>
                <a:lnTo>
                  <a:pt x="43509" y="5817105"/>
                </a:lnTo>
                <a:cubicBezTo>
                  <a:pt x="-14502" y="5719904"/>
                  <a:pt x="-14502" y="5596050"/>
                  <a:pt x="43509" y="5498849"/>
                </a:cubicBezTo>
                <a:lnTo>
                  <a:pt x="644001" y="4459419"/>
                </a:lnTo>
                <a:cubicBezTo>
                  <a:pt x="698875" y="4359082"/>
                  <a:pt x="805491" y="4297939"/>
                  <a:pt x="919945" y="4297939"/>
                </a:cubicBezTo>
                <a:close/>
                <a:moveTo>
                  <a:pt x="3444035" y="2902482"/>
                </a:moveTo>
                <a:lnTo>
                  <a:pt x="4645019" y="2902482"/>
                </a:lnTo>
                <a:cubicBezTo>
                  <a:pt x="4757905" y="2902482"/>
                  <a:pt x="4862951" y="2963625"/>
                  <a:pt x="4920963" y="3063962"/>
                </a:cubicBezTo>
                <a:lnTo>
                  <a:pt x="5521453" y="4103392"/>
                </a:lnTo>
                <a:cubicBezTo>
                  <a:pt x="5579465" y="4200593"/>
                  <a:pt x="5579465" y="4324447"/>
                  <a:pt x="5521453" y="4421648"/>
                </a:cubicBezTo>
                <a:lnTo>
                  <a:pt x="4920963" y="5461078"/>
                </a:lnTo>
                <a:cubicBezTo>
                  <a:pt x="4862951" y="5559847"/>
                  <a:pt x="4757905" y="5622558"/>
                  <a:pt x="4645019" y="5622558"/>
                </a:cubicBezTo>
                <a:lnTo>
                  <a:pt x="3444035" y="5622558"/>
                </a:lnTo>
                <a:cubicBezTo>
                  <a:pt x="3329581" y="5622558"/>
                  <a:pt x="3222967" y="5559847"/>
                  <a:pt x="3168091" y="5461078"/>
                </a:cubicBezTo>
                <a:lnTo>
                  <a:pt x="2567601" y="4421648"/>
                </a:lnTo>
                <a:cubicBezTo>
                  <a:pt x="2509589" y="4324447"/>
                  <a:pt x="2509589" y="4200593"/>
                  <a:pt x="2567601" y="4103392"/>
                </a:cubicBezTo>
                <a:lnTo>
                  <a:pt x="3168091" y="3063962"/>
                </a:lnTo>
                <a:cubicBezTo>
                  <a:pt x="3222967" y="2963625"/>
                  <a:pt x="3329581" y="2902482"/>
                  <a:pt x="3444035" y="2902482"/>
                </a:cubicBezTo>
                <a:close/>
                <a:moveTo>
                  <a:pt x="919945" y="1395457"/>
                </a:moveTo>
                <a:lnTo>
                  <a:pt x="2120927" y="1395457"/>
                </a:lnTo>
                <a:cubicBezTo>
                  <a:pt x="2233813" y="1395457"/>
                  <a:pt x="2338861" y="1456600"/>
                  <a:pt x="2396871" y="1556937"/>
                </a:cubicBezTo>
                <a:lnTo>
                  <a:pt x="2997363" y="2596366"/>
                </a:lnTo>
                <a:cubicBezTo>
                  <a:pt x="3055373" y="2693568"/>
                  <a:pt x="3055373" y="2817422"/>
                  <a:pt x="2997363" y="2914623"/>
                </a:cubicBezTo>
                <a:lnTo>
                  <a:pt x="2396871" y="3954053"/>
                </a:lnTo>
                <a:cubicBezTo>
                  <a:pt x="2338861" y="4052822"/>
                  <a:pt x="2233813" y="4115533"/>
                  <a:pt x="2120927" y="4115533"/>
                </a:cubicBezTo>
                <a:lnTo>
                  <a:pt x="919945" y="4115533"/>
                </a:lnTo>
                <a:cubicBezTo>
                  <a:pt x="805491" y="4115533"/>
                  <a:pt x="698875" y="4052822"/>
                  <a:pt x="644001" y="3954053"/>
                </a:cubicBezTo>
                <a:lnTo>
                  <a:pt x="43509" y="2914623"/>
                </a:lnTo>
                <a:cubicBezTo>
                  <a:pt x="-14502" y="2817422"/>
                  <a:pt x="-14502" y="2693568"/>
                  <a:pt x="43509" y="2596366"/>
                </a:cubicBezTo>
                <a:lnTo>
                  <a:pt x="644001" y="1556937"/>
                </a:lnTo>
                <a:cubicBezTo>
                  <a:pt x="698875" y="1456600"/>
                  <a:pt x="805491" y="1395457"/>
                  <a:pt x="919945" y="1395457"/>
                </a:cubicBezTo>
                <a:close/>
                <a:moveTo>
                  <a:pt x="3444035" y="0"/>
                </a:moveTo>
                <a:lnTo>
                  <a:pt x="4645019" y="0"/>
                </a:lnTo>
                <a:cubicBezTo>
                  <a:pt x="4757905" y="0"/>
                  <a:pt x="4862951" y="61143"/>
                  <a:pt x="4920963" y="161480"/>
                </a:cubicBezTo>
                <a:lnTo>
                  <a:pt x="5521453" y="1200909"/>
                </a:lnTo>
                <a:cubicBezTo>
                  <a:pt x="5579465" y="1298111"/>
                  <a:pt x="5579465" y="1421965"/>
                  <a:pt x="5521453" y="1519166"/>
                </a:cubicBezTo>
                <a:lnTo>
                  <a:pt x="4920963" y="2558596"/>
                </a:lnTo>
                <a:cubicBezTo>
                  <a:pt x="4862951" y="2657365"/>
                  <a:pt x="4757905" y="2720076"/>
                  <a:pt x="4645019" y="2720076"/>
                </a:cubicBezTo>
                <a:lnTo>
                  <a:pt x="3444035" y="2720076"/>
                </a:lnTo>
                <a:cubicBezTo>
                  <a:pt x="3329581" y="2720076"/>
                  <a:pt x="3222967" y="2657365"/>
                  <a:pt x="3168091" y="2558596"/>
                </a:cubicBezTo>
                <a:lnTo>
                  <a:pt x="2567601" y="1519166"/>
                </a:lnTo>
                <a:cubicBezTo>
                  <a:pt x="2509589" y="1421965"/>
                  <a:pt x="2509589" y="1298111"/>
                  <a:pt x="2567601" y="1200909"/>
                </a:cubicBezTo>
                <a:lnTo>
                  <a:pt x="3168091" y="161480"/>
                </a:lnTo>
                <a:cubicBezTo>
                  <a:pt x="3222967" y="61143"/>
                  <a:pt x="3329581" y="0"/>
                  <a:pt x="344403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anose="00000500000000000000" pitchFamily="2" charset="0"/>
            </a:endParaRPr>
          </a:p>
        </p:txBody>
      </p:sp>
      <p:sp>
        <p:nvSpPr>
          <p:cNvPr id="3" name="TextBox 2">
            <a:extLst>
              <a:ext uri="{FF2B5EF4-FFF2-40B4-BE49-F238E27FC236}">
                <a16:creationId xmlns:a16="http://schemas.microsoft.com/office/drawing/2014/main" id="{9EC2E468-1238-4F4E-B0B5-EEED5CB9594D}"/>
              </a:ext>
            </a:extLst>
          </p:cNvPr>
          <p:cNvSpPr txBox="1"/>
          <p:nvPr/>
        </p:nvSpPr>
        <p:spPr>
          <a:xfrm>
            <a:off x="1146863" y="2253843"/>
            <a:ext cx="1956513"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Role clarity</a:t>
            </a:r>
          </a:p>
        </p:txBody>
      </p:sp>
      <p:sp>
        <p:nvSpPr>
          <p:cNvPr id="4" name="TextBox 3">
            <a:extLst>
              <a:ext uri="{FF2B5EF4-FFF2-40B4-BE49-F238E27FC236}">
                <a16:creationId xmlns:a16="http://schemas.microsoft.com/office/drawing/2014/main" id="{97B541FE-0A80-4547-9CAE-E58F6757005E}"/>
              </a:ext>
            </a:extLst>
          </p:cNvPr>
          <p:cNvSpPr txBox="1"/>
          <p:nvPr/>
        </p:nvSpPr>
        <p:spPr>
          <a:xfrm>
            <a:off x="3822398" y="2345850"/>
            <a:ext cx="2577812" cy="553998"/>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Workload – specifically for part time</a:t>
            </a:r>
          </a:p>
        </p:txBody>
      </p:sp>
      <p:sp>
        <p:nvSpPr>
          <p:cNvPr id="5" name="TextBox 4">
            <a:extLst>
              <a:ext uri="{FF2B5EF4-FFF2-40B4-BE49-F238E27FC236}">
                <a16:creationId xmlns:a16="http://schemas.microsoft.com/office/drawing/2014/main" id="{E081E580-97C5-4940-B071-9D92D2CC0D27}"/>
              </a:ext>
            </a:extLst>
          </p:cNvPr>
          <p:cNvSpPr txBox="1"/>
          <p:nvPr/>
        </p:nvSpPr>
        <p:spPr>
          <a:xfrm>
            <a:off x="1111831" y="3618214"/>
            <a:ext cx="1956513" cy="553998"/>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 Relapse, Triggers and burnout stress</a:t>
            </a:r>
          </a:p>
        </p:txBody>
      </p:sp>
      <p:sp>
        <p:nvSpPr>
          <p:cNvPr id="7" name="TextBox 6">
            <a:extLst>
              <a:ext uri="{FF2B5EF4-FFF2-40B4-BE49-F238E27FC236}">
                <a16:creationId xmlns:a16="http://schemas.microsoft.com/office/drawing/2014/main" id="{0AFB3930-7FE7-4402-B8F3-CDC5A60F19A4}"/>
              </a:ext>
            </a:extLst>
          </p:cNvPr>
          <p:cNvSpPr txBox="1"/>
          <p:nvPr/>
        </p:nvSpPr>
        <p:spPr>
          <a:xfrm>
            <a:off x="3822398" y="3140305"/>
            <a:ext cx="1956513" cy="553998"/>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Training, Supervision and mentoring</a:t>
            </a:r>
          </a:p>
        </p:txBody>
      </p:sp>
      <p:sp>
        <p:nvSpPr>
          <p:cNvPr id="8" name="TextBox 7">
            <a:extLst>
              <a:ext uri="{FF2B5EF4-FFF2-40B4-BE49-F238E27FC236}">
                <a16:creationId xmlns:a16="http://schemas.microsoft.com/office/drawing/2014/main" id="{68FCE9E8-9194-4D92-878A-FACE519810AB}"/>
              </a:ext>
            </a:extLst>
          </p:cNvPr>
          <p:cNvSpPr txBox="1"/>
          <p:nvPr/>
        </p:nvSpPr>
        <p:spPr>
          <a:xfrm>
            <a:off x="1101571" y="4520700"/>
            <a:ext cx="1956513" cy="553998"/>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Boundaries – Peer vs Professional</a:t>
            </a:r>
          </a:p>
        </p:txBody>
      </p:sp>
      <p:sp>
        <p:nvSpPr>
          <p:cNvPr id="9" name="TextBox 8">
            <a:extLst>
              <a:ext uri="{FF2B5EF4-FFF2-40B4-BE49-F238E27FC236}">
                <a16:creationId xmlns:a16="http://schemas.microsoft.com/office/drawing/2014/main" id="{03CCCE44-4A2A-47B0-83D2-1B8CDADBD465}"/>
              </a:ext>
            </a:extLst>
          </p:cNvPr>
          <p:cNvSpPr txBox="1"/>
          <p:nvPr/>
        </p:nvSpPr>
        <p:spPr>
          <a:xfrm>
            <a:off x="3822398" y="4874613"/>
            <a:ext cx="2349802"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Financial Compensation</a:t>
            </a:r>
          </a:p>
        </p:txBody>
      </p:sp>
      <p:sp>
        <p:nvSpPr>
          <p:cNvPr id="11" name="TextBox 10">
            <a:extLst>
              <a:ext uri="{FF2B5EF4-FFF2-40B4-BE49-F238E27FC236}">
                <a16:creationId xmlns:a16="http://schemas.microsoft.com/office/drawing/2014/main" id="{9012DE3D-8C1C-47F0-BFEB-3157DB8A9818}"/>
              </a:ext>
            </a:extLst>
          </p:cNvPr>
          <p:cNvSpPr txBox="1"/>
          <p:nvPr/>
        </p:nvSpPr>
        <p:spPr>
          <a:xfrm>
            <a:off x="762001" y="947744"/>
            <a:ext cx="10667999" cy="369332"/>
          </a:xfrm>
          <a:prstGeom prst="rect">
            <a:avLst/>
          </a:prstGeom>
          <a:noFill/>
        </p:spPr>
        <p:txBody>
          <a:bodyPr wrap="square" rtlCol="0">
            <a:spAutoFit/>
          </a:bodyPr>
          <a:lstStyle/>
          <a:p>
            <a:r>
              <a:rPr lang="en-US" spc="-60" dirty="0">
                <a:cs typeface="Mangal" panose="020B0502040204020203" pitchFamily="18" charset="0"/>
              </a:rPr>
              <a:t>As described in various literature….</a:t>
            </a:r>
          </a:p>
        </p:txBody>
      </p:sp>
      <p:sp>
        <p:nvSpPr>
          <p:cNvPr id="17" name="Freeform: Shape 16">
            <a:extLst>
              <a:ext uri="{FF2B5EF4-FFF2-40B4-BE49-F238E27FC236}">
                <a16:creationId xmlns:a16="http://schemas.microsoft.com/office/drawing/2014/main" id="{06509AD8-BBCC-47F1-B616-79E131676C16}"/>
              </a:ext>
            </a:extLst>
          </p:cNvPr>
          <p:cNvSpPr/>
          <p:nvPr/>
        </p:nvSpPr>
        <p:spPr>
          <a:xfrm>
            <a:off x="7247985" y="96005"/>
            <a:ext cx="2289848" cy="2048811"/>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Poppins" panose="00000500000000000000" pitchFamily="2" charset="0"/>
              <a:ea typeface="Microsoft YaHei" pitchFamily="2"/>
              <a:cs typeface="Lucida Sans" pitchFamily="2"/>
            </a:endParaRPr>
          </a:p>
        </p:txBody>
      </p:sp>
      <p:sp>
        <p:nvSpPr>
          <p:cNvPr id="24" name="Freeform 23">
            <a:extLst>
              <a:ext uri="{FF2B5EF4-FFF2-40B4-BE49-F238E27FC236}">
                <a16:creationId xmlns:a16="http://schemas.microsoft.com/office/drawing/2014/main" id="{24AB9E24-FF92-F241-936D-70A76295460E}"/>
              </a:ext>
            </a:extLst>
          </p:cNvPr>
          <p:cNvSpPr/>
          <p:nvPr/>
        </p:nvSpPr>
        <p:spPr>
          <a:xfrm>
            <a:off x="9140448" y="5574122"/>
            <a:ext cx="2290438" cy="1283878"/>
          </a:xfrm>
          <a:custGeom>
            <a:avLst/>
            <a:gdLst>
              <a:gd name="connsiteX0" fmla="*/ 1385835 w 4580876"/>
              <a:gd name="connsiteY0" fmla="*/ 0 h 2567756"/>
              <a:gd name="connsiteX1" fmla="*/ 3195039 w 4580876"/>
              <a:gd name="connsiteY1" fmla="*/ 0 h 2567756"/>
              <a:gd name="connsiteX2" fmla="*/ 3610731 w 4580876"/>
              <a:gd name="connsiteY2" fmla="*/ 243259 h 2567756"/>
              <a:gd name="connsiteX3" fmla="*/ 4515335 w 4580876"/>
              <a:gd name="connsiteY3" fmla="*/ 1809094 h 2567756"/>
              <a:gd name="connsiteX4" fmla="*/ 4515335 w 4580876"/>
              <a:gd name="connsiteY4" fmla="*/ 2288527 h 2567756"/>
              <a:gd name="connsiteX5" fmla="*/ 4354021 w 4580876"/>
              <a:gd name="connsiteY5" fmla="*/ 2567756 h 2567756"/>
              <a:gd name="connsiteX6" fmla="*/ 226855 w 4580876"/>
              <a:gd name="connsiteY6" fmla="*/ 2567756 h 2567756"/>
              <a:gd name="connsiteX7" fmla="*/ 65541 w 4580876"/>
              <a:gd name="connsiteY7" fmla="*/ 2288527 h 2567756"/>
              <a:gd name="connsiteX8" fmla="*/ 65541 w 4580876"/>
              <a:gd name="connsiteY8" fmla="*/ 1809094 h 2567756"/>
              <a:gd name="connsiteX9" fmla="*/ 970143 w 4580876"/>
              <a:gd name="connsiteY9" fmla="*/ 243259 h 2567756"/>
              <a:gd name="connsiteX10" fmla="*/ 1385835 w 4580876"/>
              <a:gd name="connsiteY10" fmla="*/ 0 h 256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0876" h="2567756">
                <a:moveTo>
                  <a:pt x="1385835" y="0"/>
                </a:moveTo>
                <a:lnTo>
                  <a:pt x="3195039" y="0"/>
                </a:lnTo>
                <a:cubicBezTo>
                  <a:pt x="3365095" y="0"/>
                  <a:pt x="3523343" y="92108"/>
                  <a:pt x="3610731" y="243259"/>
                </a:cubicBezTo>
                <a:lnTo>
                  <a:pt x="4515335" y="1809094"/>
                </a:lnTo>
                <a:cubicBezTo>
                  <a:pt x="4602723" y="1955522"/>
                  <a:pt x="4602723" y="2142099"/>
                  <a:pt x="4515335" y="2288527"/>
                </a:cubicBezTo>
                <a:lnTo>
                  <a:pt x="4354021" y="2567756"/>
                </a:lnTo>
                <a:lnTo>
                  <a:pt x="226855" y="2567756"/>
                </a:lnTo>
                <a:lnTo>
                  <a:pt x="65541" y="2288527"/>
                </a:lnTo>
                <a:cubicBezTo>
                  <a:pt x="-21847" y="2142099"/>
                  <a:pt x="-21847" y="1955522"/>
                  <a:pt x="65541" y="1809094"/>
                </a:cubicBezTo>
                <a:lnTo>
                  <a:pt x="970143" y="243259"/>
                </a:lnTo>
                <a:cubicBezTo>
                  <a:pt x="1052809" y="92108"/>
                  <a:pt x="1213419" y="0"/>
                  <a:pt x="1385835" y="0"/>
                </a:cubicBezTo>
                <a:close/>
              </a:path>
            </a:pathLst>
          </a:custGeom>
          <a:solidFill>
            <a:schemeClr val="accent4"/>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pic>
        <p:nvPicPr>
          <p:cNvPr id="13" name="Picture Placeholder 12" descr="A group of people posing for a photo&#10;&#10;Description automatically generated with medium confidence">
            <a:extLst>
              <a:ext uri="{FF2B5EF4-FFF2-40B4-BE49-F238E27FC236}">
                <a16:creationId xmlns:a16="http://schemas.microsoft.com/office/drawing/2014/main" id="{CEB385B5-EC87-2C7F-EFF3-1C84117FFED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957790B1-68B1-42DA-AE37-068D8EE5C573}"/>
              </a:ext>
            </a:extLst>
          </p:cNvPr>
          <p:cNvSpPr txBox="1"/>
          <p:nvPr/>
        </p:nvSpPr>
        <p:spPr>
          <a:xfrm>
            <a:off x="762001" y="329579"/>
            <a:ext cx="10668000" cy="661720"/>
          </a:xfrm>
          <a:prstGeom prst="rect">
            <a:avLst/>
          </a:prstGeom>
          <a:noFill/>
        </p:spPr>
        <p:txBody>
          <a:bodyPr wrap="square" rtlCol="0" anchor="b">
            <a:spAutoFit/>
          </a:bodyPr>
          <a:lstStyle/>
          <a:p>
            <a:r>
              <a:rPr lang="en-US" sz="3700" b="1" spc="-145" dirty="0">
                <a:solidFill>
                  <a:schemeClr val="tx2"/>
                </a:solidFill>
                <a:latin typeface="Poppins" pitchFamily="2" charset="77"/>
                <a:cs typeface="Poppins" pitchFamily="2" charset="77"/>
              </a:rPr>
              <a:t>Challenges for Peer </a:t>
            </a:r>
            <a:r>
              <a:rPr lang="en-US" sz="3700" b="1" spc="-145" dirty="0" err="1">
                <a:solidFill>
                  <a:schemeClr val="tx2"/>
                </a:solidFill>
                <a:latin typeface="Poppins" pitchFamily="2" charset="77"/>
                <a:cs typeface="Poppins" pitchFamily="2" charset="77"/>
              </a:rPr>
              <a:t>Organisations</a:t>
            </a:r>
            <a:endParaRPr lang="en-US" sz="3700" b="1" spc="-145" dirty="0">
              <a:solidFill>
                <a:schemeClr val="tx2"/>
              </a:solidFill>
              <a:latin typeface="Poppins" pitchFamily="2" charset="77"/>
              <a:cs typeface="Poppins" pitchFamily="2" charset="77"/>
            </a:endParaRPr>
          </a:p>
        </p:txBody>
      </p:sp>
      <p:sp>
        <p:nvSpPr>
          <p:cNvPr id="16" name="Freeform: Shape 15">
            <a:extLst>
              <a:ext uri="{FF2B5EF4-FFF2-40B4-BE49-F238E27FC236}">
                <a16:creationId xmlns:a16="http://schemas.microsoft.com/office/drawing/2014/main" id="{B855B70F-A19A-E407-D5D3-9141AFDD4B08}"/>
              </a:ext>
            </a:extLst>
          </p:cNvPr>
          <p:cNvSpPr/>
          <p:nvPr/>
        </p:nvSpPr>
        <p:spPr>
          <a:xfrm>
            <a:off x="1025371" y="2917966"/>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22" name="TextBox 21">
            <a:extLst>
              <a:ext uri="{FF2B5EF4-FFF2-40B4-BE49-F238E27FC236}">
                <a16:creationId xmlns:a16="http://schemas.microsoft.com/office/drawing/2014/main" id="{F825D457-BE1A-9CB9-5449-7730960E57D0}"/>
              </a:ext>
            </a:extLst>
          </p:cNvPr>
          <p:cNvSpPr txBox="1"/>
          <p:nvPr/>
        </p:nvSpPr>
        <p:spPr>
          <a:xfrm>
            <a:off x="1111831" y="2911640"/>
            <a:ext cx="1956513"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Health &amp; stress</a:t>
            </a:r>
          </a:p>
        </p:txBody>
      </p:sp>
      <p:sp>
        <p:nvSpPr>
          <p:cNvPr id="23" name="Freeform: Shape 22">
            <a:extLst>
              <a:ext uri="{FF2B5EF4-FFF2-40B4-BE49-F238E27FC236}">
                <a16:creationId xmlns:a16="http://schemas.microsoft.com/office/drawing/2014/main" id="{F924C04F-6F17-C0D3-BD69-C27D22E025F9}"/>
              </a:ext>
            </a:extLst>
          </p:cNvPr>
          <p:cNvSpPr/>
          <p:nvPr/>
        </p:nvSpPr>
        <p:spPr>
          <a:xfrm>
            <a:off x="3735939" y="3941086"/>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25" name="TextBox 24">
            <a:extLst>
              <a:ext uri="{FF2B5EF4-FFF2-40B4-BE49-F238E27FC236}">
                <a16:creationId xmlns:a16="http://schemas.microsoft.com/office/drawing/2014/main" id="{677D0648-3669-D16D-DA2E-6079F56D83B1}"/>
              </a:ext>
            </a:extLst>
          </p:cNvPr>
          <p:cNvSpPr txBox="1"/>
          <p:nvPr/>
        </p:nvSpPr>
        <p:spPr>
          <a:xfrm>
            <a:off x="3822398" y="3934760"/>
            <a:ext cx="1956513" cy="553998"/>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Disclosing personal Information</a:t>
            </a:r>
          </a:p>
        </p:txBody>
      </p:sp>
      <p:sp>
        <p:nvSpPr>
          <p:cNvPr id="26" name="Freeform: Shape 25">
            <a:extLst>
              <a:ext uri="{FF2B5EF4-FFF2-40B4-BE49-F238E27FC236}">
                <a16:creationId xmlns:a16="http://schemas.microsoft.com/office/drawing/2014/main" id="{B96DE72A-96DA-D236-50A6-15D418519AC3}"/>
              </a:ext>
            </a:extLst>
          </p:cNvPr>
          <p:cNvSpPr/>
          <p:nvPr/>
        </p:nvSpPr>
        <p:spPr>
          <a:xfrm>
            <a:off x="3735939" y="5567457"/>
            <a:ext cx="247868" cy="250832"/>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27" name="TextBox 26">
            <a:extLst>
              <a:ext uri="{FF2B5EF4-FFF2-40B4-BE49-F238E27FC236}">
                <a16:creationId xmlns:a16="http://schemas.microsoft.com/office/drawing/2014/main" id="{156F8EA8-61B3-13DD-0214-4555C60AD883}"/>
              </a:ext>
            </a:extLst>
          </p:cNvPr>
          <p:cNvSpPr txBox="1"/>
          <p:nvPr/>
        </p:nvSpPr>
        <p:spPr>
          <a:xfrm>
            <a:off x="3822398" y="5561131"/>
            <a:ext cx="1956513"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Recruitment</a:t>
            </a:r>
          </a:p>
        </p:txBody>
      </p:sp>
      <p:sp>
        <p:nvSpPr>
          <p:cNvPr id="28" name="Freeform: Shape 27">
            <a:extLst>
              <a:ext uri="{FF2B5EF4-FFF2-40B4-BE49-F238E27FC236}">
                <a16:creationId xmlns:a16="http://schemas.microsoft.com/office/drawing/2014/main" id="{AC05EEB9-B4AC-0043-01D2-5CEA511787F9}"/>
              </a:ext>
            </a:extLst>
          </p:cNvPr>
          <p:cNvSpPr/>
          <p:nvPr/>
        </p:nvSpPr>
        <p:spPr>
          <a:xfrm>
            <a:off x="1015111" y="5316550"/>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3">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29" name="TextBox 28">
            <a:extLst>
              <a:ext uri="{FF2B5EF4-FFF2-40B4-BE49-F238E27FC236}">
                <a16:creationId xmlns:a16="http://schemas.microsoft.com/office/drawing/2014/main" id="{CEBD0483-3F7C-2ED4-1C81-945FF0CB5DD5}"/>
              </a:ext>
            </a:extLst>
          </p:cNvPr>
          <p:cNvSpPr txBox="1"/>
          <p:nvPr/>
        </p:nvSpPr>
        <p:spPr>
          <a:xfrm>
            <a:off x="1101571" y="5310224"/>
            <a:ext cx="1956513"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Criminal records</a:t>
            </a:r>
          </a:p>
        </p:txBody>
      </p:sp>
      <p:sp>
        <p:nvSpPr>
          <p:cNvPr id="30" name="Freeform: Shape 29">
            <a:extLst>
              <a:ext uri="{FF2B5EF4-FFF2-40B4-BE49-F238E27FC236}">
                <a16:creationId xmlns:a16="http://schemas.microsoft.com/office/drawing/2014/main" id="{B68A078A-F51C-FC42-5B6F-F0810B7FA2AC}"/>
              </a:ext>
            </a:extLst>
          </p:cNvPr>
          <p:cNvSpPr/>
          <p:nvPr/>
        </p:nvSpPr>
        <p:spPr>
          <a:xfrm>
            <a:off x="3743312" y="1757711"/>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31" name="TextBox 30">
            <a:extLst>
              <a:ext uri="{FF2B5EF4-FFF2-40B4-BE49-F238E27FC236}">
                <a16:creationId xmlns:a16="http://schemas.microsoft.com/office/drawing/2014/main" id="{F4588B1F-7133-C4C1-E95E-2C507ED5884E}"/>
              </a:ext>
            </a:extLst>
          </p:cNvPr>
          <p:cNvSpPr txBox="1"/>
          <p:nvPr/>
        </p:nvSpPr>
        <p:spPr>
          <a:xfrm>
            <a:off x="3829771" y="1751385"/>
            <a:ext cx="1956513"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Program Funding</a:t>
            </a:r>
          </a:p>
        </p:txBody>
      </p:sp>
      <p:sp>
        <p:nvSpPr>
          <p:cNvPr id="32" name="Freeform: Shape 31">
            <a:extLst>
              <a:ext uri="{FF2B5EF4-FFF2-40B4-BE49-F238E27FC236}">
                <a16:creationId xmlns:a16="http://schemas.microsoft.com/office/drawing/2014/main" id="{0DD045B7-A094-4454-5A0D-64AA064F022E}"/>
              </a:ext>
            </a:extLst>
          </p:cNvPr>
          <p:cNvSpPr/>
          <p:nvPr/>
        </p:nvSpPr>
        <p:spPr>
          <a:xfrm>
            <a:off x="1060403" y="1730173"/>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2">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33" name="TextBox 32">
            <a:extLst>
              <a:ext uri="{FF2B5EF4-FFF2-40B4-BE49-F238E27FC236}">
                <a16:creationId xmlns:a16="http://schemas.microsoft.com/office/drawing/2014/main" id="{5F0DF080-D80E-9995-BDC1-91FD916AF645}"/>
              </a:ext>
            </a:extLst>
          </p:cNvPr>
          <p:cNvSpPr txBox="1"/>
          <p:nvPr/>
        </p:nvSpPr>
        <p:spPr>
          <a:xfrm>
            <a:off x="1146863" y="1723847"/>
            <a:ext cx="2289848"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 </a:t>
            </a:r>
            <a:r>
              <a:rPr lang="en-US" sz="1600" spc="-10" dirty="0" err="1">
                <a:latin typeface="Calibri" panose="020F0502020204030204" pitchFamily="34" charset="0"/>
                <a:cs typeface="Calibri" panose="020F0502020204030204" pitchFamily="34" charset="0"/>
              </a:rPr>
              <a:t>Clinicalisation</a:t>
            </a:r>
            <a:r>
              <a:rPr lang="en-US" sz="1600" spc="-10" dirty="0">
                <a:latin typeface="Calibri" panose="020F0502020204030204" pitchFamily="34" charset="0"/>
                <a:cs typeface="Calibri" panose="020F0502020204030204" pitchFamily="34" charset="0"/>
              </a:rPr>
              <a:t> of role</a:t>
            </a:r>
          </a:p>
        </p:txBody>
      </p:sp>
      <p:sp>
        <p:nvSpPr>
          <p:cNvPr id="34" name="Freeform: Shape 33">
            <a:extLst>
              <a:ext uri="{FF2B5EF4-FFF2-40B4-BE49-F238E27FC236}">
                <a16:creationId xmlns:a16="http://schemas.microsoft.com/office/drawing/2014/main" id="{2527E156-734C-0ED5-78F2-C2F2BFA5194A}"/>
              </a:ext>
            </a:extLst>
          </p:cNvPr>
          <p:cNvSpPr/>
          <p:nvPr/>
        </p:nvSpPr>
        <p:spPr>
          <a:xfrm>
            <a:off x="1050144" y="5918831"/>
            <a:ext cx="247868" cy="221777"/>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chemeClr val="accent6">
              <a:alpha val="15000"/>
            </a:schemeClr>
          </a:solidFill>
          <a:ln cap="flat">
            <a:noFill/>
            <a:prstDash val="solid"/>
          </a:ln>
        </p:spPr>
        <p:txBody>
          <a:bodyPr vert="horz" wrap="none" lIns="45000" tIns="22500" rIns="45000" bIns="22500" anchor="ctr" anchorCtr="1" compatLnSpc="0"/>
          <a:lstStyle/>
          <a:p>
            <a:pPr hangingPunct="0"/>
            <a:endParaRPr lang="en-US" sz="1050" dirty="0">
              <a:latin typeface="Calibri" panose="020F0502020204030204" pitchFamily="34" charset="0"/>
              <a:ea typeface="Microsoft YaHei" pitchFamily="2"/>
              <a:cs typeface="Calibri" panose="020F0502020204030204" pitchFamily="34" charset="0"/>
            </a:endParaRPr>
          </a:p>
        </p:txBody>
      </p:sp>
      <p:sp>
        <p:nvSpPr>
          <p:cNvPr id="35" name="TextBox 34">
            <a:extLst>
              <a:ext uri="{FF2B5EF4-FFF2-40B4-BE49-F238E27FC236}">
                <a16:creationId xmlns:a16="http://schemas.microsoft.com/office/drawing/2014/main" id="{7AF5BD91-DD14-ED0D-CE48-612BDF0681AA}"/>
              </a:ext>
            </a:extLst>
          </p:cNvPr>
          <p:cNvSpPr txBox="1"/>
          <p:nvPr/>
        </p:nvSpPr>
        <p:spPr>
          <a:xfrm>
            <a:off x="1136603" y="5912505"/>
            <a:ext cx="1956513" cy="323165"/>
          </a:xfrm>
          <a:prstGeom prst="rect">
            <a:avLst/>
          </a:prstGeom>
          <a:noFill/>
        </p:spPr>
        <p:txBody>
          <a:bodyPr wrap="square" rtlCol="0">
            <a:spAutoFit/>
          </a:bodyPr>
          <a:lstStyle/>
          <a:p>
            <a:pPr>
              <a:lnSpc>
                <a:spcPts val="1800"/>
              </a:lnSpc>
            </a:pPr>
            <a:r>
              <a:rPr lang="en-US" sz="1600" spc="-10" dirty="0">
                <a:latin typeface="Calibri" panose="020F0502020204030204" pitchFamily="34" charset="0"/>
                <a:cs typeface="Calibri" panose="020F0502020204030204" pitchFamily="34" charset="0"/>
              </a:rPr>
              <a:t>Staff leave</a:t>
            </a:r>
          </a:p>
        </p:txBody>
      </p:sp>
    </p:spTree>
    <p:extLst>
      <p:ext uri="{BB962C8B-B14F-4D97-AF65-F5344CB8AC3E}">
        <p14:creationId xmlns:p14="http://schemas.microsoft.com/office/powerpoint/2010/main" val="288373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acamole green facebook 4 icon - Free guacamole green social icons">
            <a:extLst>
              <a:ext uri="{FF2B5EF4-FFF2-40B4-BE49-F238E27FC236}">
                <a16:creationId xmlns:a16="http://schemas.microsoft.com/office/drawing/2014/main" id="{1F5B3D3E-B403-43CD-9FE0-9D29D16B69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588" y="1160886"/>
            <a:ext cx="1193645" cy="11936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B9C6C22-39DF-4F99-8618-166149C264D6}"/>
              </a:ext>
            </a:extLst>
          </p:cNvPr>
          <p:cNvGrpSpPr/>
          <p:nvPr/>
        </p:nvGrpSpPr>
        <p:grpSpPr>
          <a:xfrm>
            <a:off x="2225916" y="1335028"/>
            <a:ext cx="6100548" cy="873458"/>
            <a:chOff x="2541048" y="1071557"/>
            <a:chExt cx="6100548" cy="873458"/>
          </a:xfrm>
        </p:grpSpPr>
        <p:sp>
          <p:nvSpPr>
            <p:cNvPr id="4" name="TextBox 3">
              <a:extLst>
                <a:ext uri="{FF2B5EF4-FFF2-40B4-BE49-F238E27FC236}">
                  <a16:creationId xmlns:a16="http://schemas.microsoft.com/office/drawing/2014/main" id="{6A76EEB6-1BDA-49A0-8105-C8105FC68778}"/>
                </a:ext>
              </a:extLst>
            </p:cNvPr>
            <p:cNvSpPr txBox="1"/>
            <p:nvPr/>
          </p:nvSpPr>
          <p:spPr>
            <a:xfrm>
              <a:off x="2541048" y="1575683"/>
              <a:ext cx="6100548" cy="369332"/>
            </a:xfrm>
            <a:prstGeom prst="rect">
              <a:avLst/>
            </a:prstGeom>
            <a:noFill/>
          </p:spPr>
          <p:txBody>
            <a:bodyPr wrap="square">
              <a:spAutoFit/>
            </a:bodyPr>
            <a:lstStyle/>
            <a:p>
              <a:r>
                <a:rPr lang="en-AU" dirty="0"/>
                <a:t>https://www.facebook.com/CAHMAandTheConnection/</a:t>
              </a:r>
            </a:p>
          </p:txBody>
        </p:sp>
        <p:sp>
          <p:nvSpPr>
            <p:cNvPr id="6" name="TextBox 5">
              <a:extLst>
                <a:ext uri="{FF2B5EF4-FFF2-40B4-BE49-F238E27FC236}">
                  <a16:creationId xmlns:a16="http://schemas.microsoft.com/office/drawing/2014/main" id="{B278BC6F-3371-4264-B8C4-54E9BD6B1384}"/>
                </a:ext>
              </a:extLst>
            </p:cNvPr>
            <p:cNvSpPr txBox="1"/>
            <p:nvPr/>
          </p:nvSpPr>
          <p:spPr>
            <a:xfrm>
              <a:off x="2543014" y="1071557"/>
              <a:ext cx="6098582" cy="646331"/>
            </a:xfrm>
            <a:prstGeom prst="rect">
              <a:avLst/>
            </a:prstGeom>
            <a:noFill/>
            <a:effectLst>
              <a:outerShdw blurRad="50800" dist="38100" dir="10800000" algn="r" rotWithShape="0">
                <a:prstClr val="black">
                  <a:alpha val="40000"/>
                </a:prstClr>
              </a:outerShdw>
            </a:effectLst>
          </p:spPr>
          <p:txBody>
            <a:bodyPr wrap="square">
              <a:spAutoFit/>
            </a:bodyPr>
            <a:lstStyle/>
            <a:p>
              <a:r>
                <a:rPr lang="en-AU" sz="3600" dirty="0">
                  <a:solidFill>
                    <a:schemeClr val="accent2"/>
                  </a:solidFill>
                </a:rPr>
                <a:t>CAHMA and The Connection</a:t>
              </a:r>
            </a:p>
          </p:txBody>
        </p:sp>
      </p:grpSp>
      <p:sp>
        <p:nvSpPr>
          <p:cNvPr id="5" name="Rectangle 4">
            <a:extLst>
              <a:ext uri="{FF2B5EF4-FFF2-40B4-BE49-F238E27FC236}">
                <a16:creationId xmlns:a16="http://schemas.microsoft.com/office/drawing/2014/main" id="{ADE75067-86B4-4ABC-830A-3F5D7028895C}"/>
              </a:ext>
            </a:extLst>
          </p:cNvPr>
          <p:cNvSpPr/>
          <p:nvPr/>
        </p:nvSpPr>
        <p:spPr>
          <a:xfrm>
            <a:off x="3329574" y="311959"/>
            <a:ext cx="4045018" cy="923330"/>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THANK YOU</a:t>
            </a:r>
          </a:p>
        </p:txBody>
      </p:sp>
      <p:pic>
        <p:nvPicPr>
          <p:cNvPr id="9" name="Picture 2" descr="E:\Documents - Copy\POSTERS\LOGOS\LOGO CAHMA.jpg">
            <a:extLst>
              <a:ext uri="{FF2B5EF4-FFF2-40B4-BE49-F238E27FC236}">
                <a16:creationId xmlns:a16="http://schemas.microsoft.com/office/drawing/2014/main" id="{0BED714E-7D1B-4E8F-B357-7AEDC16D734D}"/>
              </a:ext>
            </a:extLst>
          </p:cNvPr>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89654" y="6287147"/>
            <a:ext cx="1192452" cy="45199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a:extLst>
              <a:ext uri="{FF2B5EF4-FFF2-40B4-BE49-F238E27FC236}">
                <a16:creationId xmlns:a16="http://schemas.microsoft.com/office/drawing/2014/main" id="{5748C33E-D51A-4CA7-A17F-6C809B1F6BC8}"/>
              </a:ext>
            </a:extLst>
          </p:cNvPr>
          <p:cNvSpPr txBox="1">
            <a:spLocks noChangeArrowheads="1"/>
          </p:cNvSpPr>
          <p:nvPr/>
        </p:nvSpPr>
        <p:spPr bwMode="auto">
          <a:xfrm>
            <a:off x="2225916" y="2489353"/>
            <a:ext cx="6582924" cy="2036655"/>
          </a:xfrm>
          <a:prstGeom prst="rect">
            <a:avLst/>
          </a:prstGeom>
          <a:noFill/>
          <a:ln w="1905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Calibri" panose="020F0502020204030204" pitchFamily="34" charset="0"/>
              </a:rPr>
              <a:t>Located in: Churches Centre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Calibri" panose="020F0502020204030204" pitchFamily="34" charset="0"/>
              </a:rPr>
              <a:t>Level 1, Belconnen Churches Centre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Calibri" panose="020F0502020204030204" pitchFamily="34" charset="0"/>
              </a:rPr>
              <a:t> 17/54 Benjamin Way, Belconnen ACT 2617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Calibri" panose="020F0502020204030204" pitchFamily="34" charset="0"/>
              </a:rPr>
              <a:t>Phone:(02) 6253 3643 </a:t>
            </a:r>
            <a:endParaRPr kumimoji="0" lang="en-US" altLang="en-US" i="0" u="none" strike="noStrike" normalizeH="0" baseline="0" dirty="0">
              <a:ln w="0">
                <a:solidFill>
                  <a:schemeClr val="accent2"/>
                </a:solidFill>
              </a:ln>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
        <p:nvSpPr>
          <p:cNvPr id="10" name="Text Box 4">
            <a:extLst>
              <a:ext uri="{FF2B5EF4-FFF2-40B4-BE49-F238E27FC236}">
                <a16:creationId xmlns:a16="http://schemas.microsoft.com/office/drawing/2014/main" id="{CC0A238D-97EF-4B5B-B5A7-F5E81D264B2D}"/>
              </a:ext>
            </a:extLst>
          </p:cNvPr>
          <p:cNvSpPr txBox="1">
            <a:spLocks noChangeArrowheads="1"/>
          </p:cNvSpPr>
          <p:nvPr/>
        </p:nvSpPr>
        <p:spPr bwMode="auto">
          <a:xfrm>
            <a:off x="2225916" y="4764358"/>
            <a:ext cx="6726938" cy="7635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70C0"/>
                </a:solidFill>
                <a:effectLst/>
                <a:latin typeface="Calibri" panose="020F0502020204030204" pitchFamily="34" charset="0"/>
              </a:rPr>
              <a:t>cahma.org.au </a:t>
            </a:r>
          </a:p>
        </p:txBody>
      </p:sp>
      <p:sp>
        <p:nvSpPr>
          <p:cNvPr id="13" name="TextBox 12">
            <a:extLst>
              <a:ext uri="{FF2B5EF4-FFF2-40B4-BE49-F238E27FC236}">
                <a16:creationId xmlns:a16="http://schemas.microsoft.com/office/drawing/2014/main" id="{028FDE89-46C1-422C-8BC4-6D236E058359}"/>
              </a:ext>
            </a:extLst>
          </p:cNvPr>
          <p:cNvSpPr txBox="1"/>
          <p:nvPr/>
        </p:nvSpPr>
        <p:spPr>
          <a:xfrm>
            <a:off x="2302792" y="5726407"/>
            <a:ext cx="6098582" cy="656846"/>
          </a:xfrm>
          <a:prstGeom prst="rect">
            <a:avLst/>
          </a:prstGeom>
          <a:noFill/>
        </p:spPr>
        <p:txBody>
          <a:bodyPr wrap="square">
            <a:spAutoFit/>
          </a:bodyPr>
          <a:lstStyle/>
          <a:p>
            <a:pPr marL="0" marR="0" indent="0" algn="ctr">
              <a:spcBef>
                <a:spcPts val="0"/>
              </a:spcBef>
              <a:spcAft>
                <a:spcPts val="600"/>
              </a:spcAft>
            </a:pPr>
            <a:r>
              <a:rPr lang="it-IT" sz="2000" kern="1400">
                <a:ln>
                  <a:noFill/>
                </a:ln>
                <a:solidFill>
                  <a:schemeClr val="accent2"/>
                </a:solidFill>
                <a:effectLst/>
                <a:latin typeface="Calibri" panose="020F0502020204030204" pitchFamily="34" charset="0"/>
              </a:rPr>
              <a:t>info@</a:t>
            </a:r>
            <a:r>
              <a:rPr lang="it-IT" sz="2000" kern="1400" dirty="0">
                <a:ln>
                  <a:noFill/>
                </a:ln>
                <a:solidFill>
                  <a:schemeClr val="accent2"/>
                </a:solidFill>
                <a:effectLst/>
                <a:latin typeface="Calibri" panose="020F0502020204030204" pitchFamily="34" charset="0"/>
              </a:rPr>
              <a:t>cahma.org.au</a:t>
            </a:r>
          </a:p>
          <a:p>
            <a:pPr marL="0" marR="0" indent="0" algn="l">
              <a:lnSpc>
                <a:spcPct val="119000"/>
              </a:lnSpc>
              <a:spcBef>
                <a:spcPts val="0"/>
              </a:spcBef>
              <a:spcAft>
                <a:spcPts val="600"/>
              </a:spcAft>
            </a:pPr>
            <a:r>
              <a:rPr lang="it-IT" sz="1050" kern="1400" dirty="0">
                <a:ln>
                  <a:noFill/>
                </a:ln>
                <a:solidFill>
                  <a:srgbClr val="000000"/>
                </a:solidFill>
                <a:effectLst/>
                <a:latin typeface="Calibri" panose="020F0502020204030204" pitchFamily="34" charset="0"/>
              </a:rPr>
              <a:t> </a:t>
            </a:r>
          </a:p>
        </p:txBody>
      </p:sp>
      <p:pic>
        <p:nvPicPr>
          <p:cNvPr id="2056" name="Picture 8" descr="Website Icon">
            <a:extLst>
              <a:ext uri="{FF2B5EF4-FFF2-40B4-BE49-F238E27FC236}">
                <a16:creationId xmlns:a16="http://schemas.microsoft.com/office/drawing/2014/main" id="{44C69D40-AC7A-4489-939A-6BE700E6ADF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9340" y="4198445"/>
            <a:ext cx="1640140" cy="16401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mail icon envelopemail symbol message sign Vector Image">
            <a:extLst>
              <a:ext uri="{FF2B5EF4-FFF2-40B4-BE49-F238E27FC236}">
                <a16:creationId xmlns:a16="http://schemas.microsoft.com/office/drawing/2014/main" id="{5ACD0968-150F-4C0F-A993-09053F0B4EFE}"/>
              </a:ext>
            </a:extLst>
          </p:cNvPr>
          <p:cNvPicPr>
            <a:picLocks noChangeAspect="1" noChangeArrowheads="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l="6309" t="17990" r="6520" b="25849"/>
          <a:stretch/>
        </p:blipFill>
        <p:spPr bwMode="auto">
          <a:xfrm>
            <a:off x="2903716" y="5643566"/>
            <a:ext cx="1064346" cy="73968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ector House Icon, Home Clipart, House, House Icons PNG and Vector with  Transparent Background for Free Download | House icon, Building icon, Home  icon">
            <a:extLst>
              <a:ext uri="{FF2B5EF4-FFF2-40B4-BE49-F238E27FC236}">
                <a16:creationId xmlns:a16="http://schemas.microsoft.com/office/drawing/2014/main" id="{7D5F00EF-7605-4316-8881-863BF6F00827}"/>
              </a:ext>
            </a:extLst>
          </p:cNvPr>
          <p:cNvPicPr>
            <a:picLocks noChangeAspect="1" noChangeArrowheads="1"/>
          </p:cNvPicPr>
          <p:nvPr/>
        </p:nvPicPr>
        <p:blipFill>
          <a:blip r:embed="rId7" cstate="screen">
            <a:clrChange>
              <a:clrFrom>
                <a:srgbClr val="F5F5F5"/>
              </a:clrFrom>
              <a:clrTo>
                <a:srgbClr val="F5F5F5">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7679" y="2354531"/>
            <a:ext cx="1733928" cy="173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8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64771" y="160338"/>
            <a:ext cx="2774487" cy="1919068"/>
          </a:xfrm>
        </p:spPr>
        <p:txBody>
          <a:bodyPr>
            <a:normAutofit fontScale="90000"/>
          </a:bodyPr>
          <a:lstStyle/>
          <a:p>
            <a:r>
              <a:rPr lang="en-AU" sz="3800" dirty="0">
                <a:solidFill>
                  <a:schemeClr val="accent2">
                    <a:lumMod val="60000"/>
                    <a:lumOff val="40000"/>
                  </a:schemeClr>
                </a:solidFill>
              </a:rPr>
              <a:t> </a:t>
            </a:r>
            <a:br>
              <a:rPr lang="en-AU" sz="3800" dirty="0">
                <a:solidFill>
                  <a:schemeClr val="accent2">
                    <a:lumMod val="60000"/>
                    <a:lumOff val="40000"/>
                  </a:schemeClr>
                </a:solidFill>
              </a:rPr>
            </a:br>
            <a:r>
              <a:rPr lang="en-AU" sz="4000" dirty="0">
                <a:solidFill>
                  <a:schemeClr val="accent2">
                    <a:lumMod val="60000"/>
                    <a:lumOff val="40000"/>
                  </a:schemeClr>
                </a:solidFill>
              </a:rPr>
              <a:t>CAHMA Community Centre</a:t>
            </a:r>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5001" y="5991775"/>
            <a:ext cx="1639373" cy="621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white goods&#10;&#10;Description automatically generated">
            <a:extLst>
              <a:ext uri="{FF2B5EF4-FFF2-40B4-BE49-F238E27FC236}">
                <a16:creationId xmlns:a16="http://schemas.microsoft.com/office/drawing/2014/main" id="{A7D2F4AA-74E2-47D5-8E3A-B2B5FDE3B6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26314" y="2611738"/>
            <a:ext cx="3571164" cy="2678373"/>
          </a:xfrm>
          <a:prstGeom prst="rect">
            <a:avLst/>
          </a:prstGeom>
          <a:ln>
            <a:noFill/>
          </a:ln>
          <a:effectLst>
            <a:outerShdw blurRad="292100" dist="139700" dir="2700000" algn="tl" rotWithShape="0">
              <a:schemeClr val="accent2">
                <a:lumMod val="75000"/>
                <a:alpha val="65000"/>
              </a:schemeClr>
            </a:outerShdw>
          </a:effectLst>
        </p:spPr>
      </p:pic>
      <p:pic>
        <p:nvPicPr>
          <p:cNvPr id="7" name="Picture 6" descr="A picture containing text, indoor, white goods, refrigerator&#10;&#10;Description automatically generated">
            <a:extLst>
              <a:ext uri="{FF2B5EF4-FFF2-40B4-BE49-F238E27FC236}">
                <a16:creationId xmlns:a16="http://schemas.microsoft.com/office/drawing/2014/main" id="{020D69AC-10B1-48CA-BD28-3D26C479F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748841" y="582850"/>
            <a:ext cx="3380098" cy="2535074"/>
          </a:xfrm>
          <a:prstGeom prst="rect">
            <a:avLst/>
          </a:prstGeom>
          <a:ln>
            <a:noFill/>
          </a:ln>
          <a:effectLst>
            <a:outerShdw blurRad="50800" dist="38100" dir="10800000" algn="r" rotWithShape="0">
              <a:schemeClr val="accent2">
                <a:lumMod val="75000"/>
                <a:alpha val="40000"/>
              </a:schemeClr>
            </a:outerShdw>
          </a:effectLst>
        </p:spPr>
      </p:pic>
      <p:pic>
        <p:nvPicPr>
          <p:cNvPr id="9" name="Picture 8" descr="A picture containing text, indoor, floor, ceiling&#10;&#10;Description automatically generated">
            <a:extLst>
              <a:ext uri="{FF2B5EF4-FFF2-40B4-BE49-F238E27FC236}">
                <a16:creationId xmlns:a16="http://schemas.microsoft.com/office/drawing/2014/main" id="{FBEDDA8F-44B0-4011-8F3E-BC4F98FDC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6626" y="854215"/>
            <a:ext cx="4149184" cy="3111887"/>
          </a:xfrm>
          <a:prstGeom prst="rect">
            <a:avLst/>
          </a:prstGeom>
          <a:ln>
            <a:noFill/>
          </a:ln>
          <a:effectLst>
            <a:outerShdw blurRad="292100" dist="139700" dir="2700000" algn="tl" rotWithShape="0">
              <a:schemeClr val="accent2">
                <a:lumMod val="75000"/>
                <a:alpha val="65000"/>
              </a:schemeClr>
            </a:outerShdw>
          </a:effectLst>
        </p:spPr>
      </p:pic>
      <p:pic>
        <p:nvPicPr>
          <p:cNvPr id="15" name="Picture 14" descr="A picture containing text, ceiling, indoor&#10;&#10;Description automatically generated">
            <a:extLst>
              <a:ext uri="{FF2B5EF4-FFF2-40B4-BE49-F238E27FC236}">
                <a16:creationId xmlns:a16="http://schemas.microsoft.com/office/drawing/2014/main" id="{F6E9E642-BDBD-4257-A83D-D0458AB7882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08294" y="4348429"/>
            <a:ext cx="4462716" cy="2008940"/>
          </a:xfrm>
          <a:prstGeom prst="rect">
            <a:avLst/>
          </a:prstGeom>
          <a:ln>
            <a:noFill/>
          </a:ln>
          <a:effectLst>
            <a:outerShdw blurRad="292100" dist="139700" dir="2700000" algn="tl" rotWithShape="0">
              <a:schemeClr val="accent2">
                <a:lumMod val="75000"/>
                <a:alpha val="65000"/>
              </a:schemeClr>
            </a:outerShdw>
          </a:effectLst>
        </p:spPr>
      </p:pic>
      <p:pic>
        <p:nvPicPr>
          <p:cNvPr id="17" name="Picture 16" descr="A picture containing text, indoor, cluttered&#10;&#10;Description automatically generated">
            <a:extLst>
              <a:ext uri="{FF2B5EF4-FFF2-40B4-BE49-F238E27FC236}">
                <a16:creationId xmlns:a16="http://schemas.microsoft.com/office/drawing/2014/main" id="{CB751E5E-56C8-4DDF-AC6D-9BC2C419F2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8255924" y="4140746"/>
            <a:ext cx="2622265" cy="1966699"/>
          </a:xfrm>
          <a:prstGeom prst="rect">
            <a:avLst/>
          </a:prstGeom>
          <a:ln>
            <a:noFill/>
          </a:ln>
          <a:effectLst>
            <a:outerShdw blurRad="203200" dist="38100" dir="10800000" sx="104000" sy="104000" algn="r" rotWithShape="0">
              <a:schemeClr val="accent2">
                <a:lumMod val="75000"/>
                <a:alpha val="40000"/>
              </a:schemeClr>
            </a:outerShdw>
          </a:effectLst>
        </p:spPr>
      </p:pic>
    </p:spTree>
    <p:extLst>
      <p:ext uri="{BB962C8B-B14F-4D97-AF65-F5344CB8AC3E}">
        <p14:creationId xmlns:p14="http://schemas.microsoft.com/office/powerpoint/2010/main" val="3172797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251DB7E0-0C88-40CE-9DC8-586D5399A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7422" y="639793"/>
            <a:ext cx="6736652" cy="3909966"/>
          </a:xfrm>
          <a:prstGeom prst="rect">
            <a:avLst/>
          </a:prstGeom>
        </p:spPr>
      </p:pic>
      <p:pic>
        <p:nvPicPr>
          <p:cNvPr id="5" name="Picture 4" descr="A picture containing text, indoor&#10;&#10;Description automatically generated">
            <a:extLst>
              <a:ext uri="{FF2B5EF4-FFF2-40B4-BE49-F238E27FC236}">
                <a16:creationId xmlns:a16="http://schemas.microsoft.com/office/drawing/2014/main" id="{2E9073B5-4852-44B0-B6D7-66E4A2C399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0267" y="3006345"/>
            <a:ext cx="6839506" cy="3969663"/>
          </a:xfrm>
          <a:prstGeom prst="rect">
            <a:avLst/>
          </a:prstGeom>
        </p:spPr>
      </p:pic>
      <p:sp>
        <p:nvSpPr>
          <p:cNvPr id="3" name="Title 2"/>
          <p:cNvSpPr>
            <a:spLocks noGrp="1"/>
          </p:cNvSpPr>
          <p:nvPr>
            <p:ph type="ctrTitle"/>
          </p:nvPr>
        </p:nvSpPr>
        <p:spPr>
          <a:xfrm>
            <a:off x="859808" y="160338"/>
            <a:ext cx="4220881" cy="958911"/>
          </a:xfrm>
        </p:spPr>
        <p:txBody>
          <a:bodyPr>
            <a:normAutofit/>
          </a:bodyPr>
          <a:lstStyle/>
          <a:p>
            <a:r>
              <a:rPr lang="en-AU" sz="3800" dirty="0">
                <a:solidFill>
                  <a:schemeClr val="tx1"/>
                </a:solidFill>
              </a:rPr>
              <a:t>CAHMA PROJECTS</a:t>
            </a:r>
          </a:p>
        </p:txBody>
      </p:sp>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0841" y="6194629"/>
            <a:ext cx="1147953" cy="43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2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Image result for COMPUTER clipart"/>
          <p:cNvPicPr>
            <a:picLocks noChangeAspect="1" noChangeArrowheads="1"/>
          </p:cNvPicPr>
          <p:nvPr/>
        </p:nvPicPr>
        <p:blipFill>
          <a:blip r:embed="rId2"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36009" y="523485"/>
            <a:ext cx="1590913" cy="130531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6" descr="Image result for CLOTHES clip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sp>
        <p:nvSpPr>
          <p:cNvPr id="15" name="AutoShape 19" descr="Image result for CLOTHES clipar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sp>
        <p:nvSpPr>
          <p:cNvPr id="21" name="Title 2">
            <a:extLst>
              <a:ext uri="{FF2B5EF4-FFF2-40B4-BE49-F238E27FC236}">
                <a16:creationId xmlns:a16="http://schemas.microsoft.com/office/drawing/2014/main" id="{0475CA02-7F8A-4B58-BEE9-F57A576CE77D}"/>
              </a:ext>
            </a:extLst>
          </p:cNvPr>
          <p:cNvSpPr txBox="1">
            <a:spLocks/>
          </p:cNvSpPr>
          <p:nvPr/>
        </p:nvSpPr>
        <p:spPr>
          <a:xfrm>
            <a:off x="502750" y="748059"/>
            <a:ext cx="3613637" cy="666770"/>
          </a:xfrm>
          <a:prstGeom prst="rect">
            <a:avLst/>
          </a:prstGeom>
        </p:spPr>
        <p:txBody>
          <a:bodyPr>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800" dirty="0">
                <a:solidFill>
                  <a:schemeClr val="accent2">
                    <a:lumMod val="60000"/>
                    <a:lumOff val="40000"/>
                  </a:schemeClr>
                </a:solidFill>
              </a:rPr>
              <a:t>DROP-IN CENTRE</a:t>
            </a:r>
          </a:p>
        </p:txBody>
      </p:sp>
      <p:sp>
        <p:nvSpPr>
          <p:cNvPr id="23" name="Content Placeholder 2">
            <a:extLst>
              <a:ext uri="{FF2B5EF4-FFF2-40B4-BE49-F238E27FC236}">
                <a16:creationId xmlns:a16="http://schemas.microsoft.com/office/drawing/2014/main" id="{A50BFC16-CD5A-4596-8562-5891BA732D46}"/>
              </a:ext>
            </a:extLst>
          </p:cNvPr>
          <p:cNvSpPr txBox="1">
            <a:spLocks/>
          </p:cNvSpPr>
          <p:nvPr/>
        </p:nvSpPr>
        <p:spPr>
          <a:xfrm>
            <a:off x="417322" y="2068351"/>
            <a:ext cx="5405755" cy="1905667"/>
          </a:xfrm>
          <a:prstGeom prst="rect">
            <a:avLst/>
          </a:prstGeom>
        </p:spPr>
        <p:txBody>
          <a:bodyPr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solidFill>
                  <a:sysClr val="windowText" lastClr="000000"/>
                </a:solidFill>
              </a:rPr>
              <a:t>Providing essential services for visitors</a:t>
            </a:r>
          </a:p>
          <a:p>
            <a:r>
              <a:rPr lang="en-US" dirty="0">
                <a:solidFill>
                  <a:sysClr val="windowText" lastClr="000000"/>
                </a:solidFill>
              </a:rPr>
              <a:t>Building social capital and service linkage</a:t>
            </a:r>
          </a:p>
          <a:p>
            <a:r>
              <a:rPr lang="en-US" dirty="0">
                <a:solidFill>
                  <a:sysClr val="windowText" lastClr="000000"/>
                </a:solidFill>
              </a:rPr>
              <a:t>Referrals, brief interventions, PTS</a:t>
            </a:r>
          </a:p>
          <a:p>
            <a:r>
              <a:rPr lang="en-US" dirty="0">
                <a:solidFill>
                  <a:sysClr val="windowText" lastClr="000000"/>
                </a:solidFill>
              </a:rPr>
              <a:t>Information/Education /Training</a:t>
            </a:r>
          </a:p>
        </p:txBody>
      </p:sp>
      <p:pic>
        <p:nvPicPr>
          <p:cNvPr id="1026" name="Picture 2" descr="Coffee Cup Clip Art Images | Coffee clipart, Coffee cup clipart, Coffee cup  drawing">
            <a:extLst>
              <a:ext uri="{FF2B5EF4-FFF2-40B4-BE49-F238E27FC236}">
                <a16:creationId xmlns:a16="http://schemas.microsoft.com/office/drawing/2014/main" id="{F2774D2F-3434-4936-B40B-9BE7209291AE}"/>
              </a:ext>
            </a:extLst>
          </p:cNvPr>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096000" y="85383"/>
            <a:ext cx="1797253" cy="16384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text&#10;&#10;Description automatically generated">
            <a:extLst>
              <a:ext uri="{FF2B5EF4-FFF2-40B4-BE49-F238E27FC236}">
                <a16:creationId xmlns:a16="http://schemas.microsoft.com/office/drawing/2014/main" id="{AFD4C7F3-29E3-48D1-89E8-BF5476061B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863688" y="2378722"/>
            <a:ext cx="3367778" cy="2525833"/>
          </a:xfrm>
          <a:prstGeom prst="rect">
            <a:avLst/>
          </a:prstGeom>
          <a:ln>
            <a:noFill/>
          </a:ln>
          <a:effectLst>
            <a:outerShdw blurRad="292100" dist="139700" dir="2700000" algn="tl" rotWithShape="0">
              <a:schemeClr val="accent2">
                <a:lumMod val="75000"/>
                <a:alpha val="65000"/>
              </a:schemeClr>
            </a:outerShdw>
          </a:effectLst>
        </p:spPr>
      </p:pic>
      <p:pic>
        <p:nvPicPr>
          <p:cNvPr id="18" name="Picture 17" descr="A picture containing text&#10;&#10;Description automatically generated">
            <a:extLst>
              <a:ext uri="{FF2B5EF4-FFF2-40B4-BE49-F238E27FC236}">
                <a16:creationId xmlns:a16="http://schemas.microsoft.com/office/drawing/2014/main" id="{EBB6E8BD-ADBE-41E4-83BA-74F4F11CFF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428511" y="3568829"/>
            <a:ext cx="2647237" cy="1985428"/>
          </a:xfrm>
          <a:prstGeom prst="rect">
            <a:avLst/>
          </a:prstGeom>
          <a:ln>
            <a:noFill/>
          </a:ln>
          <a:effectLst>
            <a:outerShdw blurRad="292100" dist="139700" dir="2700000" algn="tl" rotWithShape="0">
              <a:schemeClr val="accent2">
                <a:lumMod val="75000"/>
                <a:alpha val="65000"/>
              </a:schemeClr>
            </a:outerShdw>
          </a:effectLst>
        </p:spPr>
      </p:pic>
      <p:pic>
        <p:nvPicPr>
          <p:cNvPr id="28674" name="Picture 2" descr="Image result for telephone clipart"/>
          <p:cNvPicPr>
            <a:picLocks noChangeAspect="1" noChangeArrowheads="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42777" y="534984"/>
            <a:ext cx="1739117" cy="11065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group of people sitting around a table&#10;&#10;Description automatically generated with medium confidence">
            <a:extLst>
              <a:ext uri="{FF2B5EF4-FFF2-40B4-BE49-F238E27FC236}">
                <a16:creationId xmlns:a16="http://schemas.microsoft.com/office/drawing/2014/main" id="{60DB5154-680E-492E-A789-70B80E9BC0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6470" y="4627540"/>
            <a:ext cx="3463797" cy="1561017"/>
          </a:xfrm>
          <a:prstGeom prst="rect">
            <a:avLst/>
          </a:prstGeom>
          <a:ln>
            <a:noFill/>
          </a:ln>
          <a:effectLst>
            <a:outerShdw blurRad="292100" dist="139700" dir="2700000" algn="tl" rotWithShape="0">
              <a:schemeClr val="accent2">
                <a:lumMod val="75000"/>
                <a:alpha val="65000"/>
              </a:schemeClr>
            </a:outerShdw>
          </a:effectLst>
        </p:spPr>
      </p:pic>
      <p:pic>
        <p:nvPicPr>
          <p:cNvPr id="2" name="Picture 2" descr="E:\Documents - Copy\POSTERS\LOGOS\LOGO CAHMA.jpg">
            <a:extLst>
              <a:ext uri="{FF2B5EF4-FFF2-40B4-BE49-F238E27FC236}">
                <a16:creationId xmlns:a16="http://schemas.microsoft.com/office/drawing/2014/main" id="{208BF2CD-F381-D114-267C-778AFAD39524}"/>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426025" y="6012317"/>
            <a:ext cx="1639373" cy="62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201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ree, outdoor&#10;&#10;Description automatically generated">
            <a:extLst>
              <a:ext uri="{FF2B5EF4-FFF2-40B4-BE49-F238E27FC236}">
                <a16:creationId xmlns:a16="http://schemas.microsoft.com/office/drawing/2014/main" id="{551C7649-0781-4203-A78B-4DB84F5DBC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0780" y="0"/>
            <a:ext cx="7497313" cy="6857990"/>
          </a:xfrm>
          <a:prstGeom prst="rect">
            <a:avLst/>
          </a:prstGeom>
        </p:spPr>
      </p:pic>
      <p:sp>
        <p:nvSpPr>
          <p:cNvPr id="61" name="Freeform: Shape 60">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65037"/>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50F2A2-37A3-4D26-8716-EEFD2C1D1ECA}"/>
              </a:ext>
            </a:extLst>
          </p:cNvPr>
          <p:cNvSpPr>
            <a:spLocks noGrp="1"/>
          </p:cNvSpPr>
          <p:nvPr>
            <p:ph type="ctrTitle"/>
          </p:nvPr>
        </p:nvSpPr>
        <p:spPr>
          <a:xfrm>
            <a:off x="90455" y="1636776"/>
            <a:ext cx="4590661" cy="1256522"/>
          </a:xfrm>
        </p:spPr>
        <p:txBody>
          <a:bodyPr>
            <a:normAutofit/>
          </a:bodyPr>
          <a:lstStyle/>
          <a:p>
            <a:pPr algn="l"/>
            <a:r>
              <a:rPr lang="en-US" sz="3200" dirty="0"/>
              <a:t>Outreach BBQ</a:t>
            </a:r>
            <a:endParaRPr lang="en-AU" sz="3200" dirty="0"/>
          </a:p>
        </p:txBody>
      </p:sp>
      <p:sp>
        <p:nvSpPr>
          <p:cNvPr id="3" name="Subtitle 2">
            <a:extLst>
              <a:ext uri="{FF2B5EF4-FFF2-40B4-BE49-F238E27FC236}">
                <a16:creationId xmlns:a16="http://schemas.microsoft.com/office/drawing/2014/main" id="{85EBF02B-2DFF-478E-89FC-BEB732D83586}"/>
              </a:ext>
            </a:extLst>
          </p:cNvPr>
          <p:cNvSpPr>
            <a:spLocks noGrp="1"/>
          </p:cNvSpPr>
          <p:nvPr>
            <p:ph type="subTitle" idx="1"/>
          </p:nvPr>
        </p:nvSpPr>
        <p:spPr>
          <a:xfrm>
            <a:off x="161989" y="2969635"/>
            <a:ext cx="4447592" cy="622041"/>
          </a:xfrm>
        </p:spPr>
        <p:txBody>
          <a:bodyPr>
            <a:noAutofit/>
          </a:bodyPr>
          <a:lstStyle/>
          <a:p>
            <a:pPr algn="l">
              <a:lnSpc>
                <a:spcPct val="90000"/>
              </a:lnSpc>
            </a:pPr>
            <a:r>
              <a:rPr lang="en-US" sz="2800" dirty="0">
                <a:solidFill>
                  <a:schemeClr val="tx1"/>
                </a:solidFill>
              </a:rPr>
              <a:t>Monday – Hawker</a:t>
            </a:r>
          </a:p>
          <a:p>
            <a:pPr algn="l">
              <a:lnSpc>
                <a:spcPct val="90000"/>
              </a:lnSpc>
            </a:pPr>
            <a:r>
              <a:rPr lang="en-US" sz="2800" dirty="0">
                <a:solidFill>
                  <a:schemeClr val="tx1"/>
                </a:solidFill>
              </a:rPr>
              <a:t>Wednesday – Oaks Estate</a:t>
            </a:r>
          </a:p>
          <a:p>
            <a:pPr algn="l">
              <a:lnSpc>
                <a:spcPct val="90000"/>
              </a:lnSpc>
            </a:pPr>
            <a:r>
              <a:rPr lang="en-US" sz="2800" dirty="0">
                <a:solidFill>
                  <a:schemeClr val="tx1"/>
                </a:solidFill>
              </a:rPr>
              <a:t>Thursday – Ainslie Village</a:t>
            </a:r>
          </a:p>
          <a:p>
            <a:pPr algn="l">
              <a:lnSpc>
                <a:spcPct val="90000"/>
              </a:lnSpc>
            </a:pPr>
            <a:r>
              <a:rPr lang="en-US" sz="2800" dirty="0">
                <a:solidFill>
                  <a:schemeClr val="tx1"/>
                </a:solidFill>
              </a:rPr>
              <a:t>Friday – Veteran’s Park</a:t>
            </a:r>
            <a:endParaRPr lang="en-AU" sz="2800" dirty="0">
              <a:solidFill>
                <a:schemeClr val="tx1"/>
              </a:solidFill>
            </a:endParaRPr>
          </a:p>
        </p:txBody>
      </p:sp>
      <p:pic>
        <p:nvPicPr>
          <p:cNvPr id="16" name="Picture 15" descr="A picture containing text, outdoor, trash&#10;&#10;Description automatically generated">
            <a:extLst>
              <a:ext uri="{FF2B5EF4-FFF2-40B4-BE49-F238E27FC236}">
                <a16:creationId xmlns:a16="http://schemas.microsoft.com/office/drawing/2014/main" id="{DB09BB62-2C08-48A6-80B5-315B2231CA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7497333" y="10"/>
            <a:ext cx="4694666" cy="3428990"/>
          </a:xfrm>
          <a:prstGeom prst="rect">
            <a:avLst/>
          </a:prstGeom>
        </p:spPr>
      </p:pic>
      <p:pic>
        <p:nvPicPr>
          <p:cNvPr id="10" name="Picture 9" descr="A person standing next to a truck&#10;&#10;Description automatically generated with medium confidence">
            <a:extLst>
              <a:ext uri="{FF2B5EF4-FFF2-40B4-BE49-F238E27FC236}">
                <a16:creationId xmlns:a16="http://schemas.microsoft.com/office/drawing/2014/main" id="{7D8D61E6-D5DB-4894-94A7-92C684DBE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7333" y="3429000"/>
            <a:ext cx="4690872" cy="3429000"/>
          </a:xfrm>
          <a:prstGeom prst="rect">
            <a:avLst/>
          </a:prstGeom>
        </p:spPr>
      </p:pic>
      <p:grpSp>
        <p:nvGrpSpPr>
          <p:cNvPr id="7" name="Group 6">
            <a:extLst>
              <a:ext uri="{FF2B5EF4-FFF2-40B4-BE49-F238E27FC236}">
                <a16:creationId xmlns:a16="http://schemas.microsoft.com/office/drawing/2014/main" id="{1B672F3E-5E0B-C85B-30E3-AB6AC9D514CB}"/>
              </a:ext>
            </a:extLst>
          </p:cNvPr>
          <p:cNvGrpSpPr/>
          <p:nvPr/>
        </p:nvGrpSpPr>
        <p:grpSpPr>
          <a:xfrm>
            <a:off x="-3795" y="5943600"/>
            <a:ext cx="2646634" cy="766625"/>
            <a:chOff x="-3795" y="5776332"/>
            <a:chExt cx="3073324" cy="933893"/>
          </a:xfrm>
        </p:grpSpPr>
        <p:sp>
          <p:nvSpPr>
            <p:cNvPr id="5" name="Rectangle 4">
              <a:extLst>
                <a:ext uri="{FF2B5EF4-FFF2-40B4-BE49-F238E27FC236}">
                  <a16:creationId xmlns:a16="http://schemas.microsoft.com/office/drawing/2014/main" id="{15ADE842-8AB9-2B6B-C109-DD09383B86DF}"/>
                </a:ext>
              </a:extLst>
            </p:cNvPr>
            <p:cNvSpPr/>
            <p:nvPr/>
          </p:nvSpPr>
          <p:spPr>
            <a:xfrm>
              <a:off x="-3795" y="5776332"/>
              <a:ext cx="3073324" cy="9338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2" descr="E:\Documents - Copy\POSTERS\LOGOS\LOGO CAHMA.jpg">
              <a:extLst>
                <a:ext uri="{FF2B5EF4-FFF2-40B4-BE49-F238E27FC236}">
                  <a16:creationId xmlns:a16="http://schemas.microsoft.com/office/drawing/2014/main" id="{39A4F00C-39CF-D25F-4E6C-8325EAC7DB9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28141" y="6125968"/>
              <a:ext cx="1541388" cy="584257"/>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Directions – Pathways to Recovery">
              <a:extLst>
                <a:ext uri="{FF2B5EF4-FFF2-40B4-BE49-F238E27FC236}">
                  <a16:creationId xmlns:a16="http://schemas.microsoft.com/office/drawing/2014/main" id="{2CC87616-FCBB-7143-797C-AFE78E81FF9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1990" y="5869045"/>
              <a:ext cx="1877744" cy="4983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0147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3F80-D945-4490-916D-6384E6895E6F}"/>
              </a:ext>
            </a:extLst>
          </p:cNvPr>
          <p:cNvSpPr>
            <a:spLocks noGrp="1"/>
          </p:cNvSpPr>
          <p:nvPr>
            <p:ph type="ctrTitle"/>
          </p:nvPr>
        </p:nvSpPr>
        <p:spPr>
          <a:xfrm>
            <a:off x="994458" y="921705"/>
            <a:ext cx="4299666" cy="3488521"/>
          </a:xfrm>
        </p:spPr>
        <p:txBody>
          <a:bodyPr>
            <a:normAutofit fontScale="90000"/>
          </a:bodyPr>
          <a:lstStyle/>
          <a:p>
            <a:pPr algn="l"/>
            <a:r>
              <a:rPr lang="en-AU" sz="3600" dirty="0"/>
              <a:t>Doctor and nurse every Thursday</a:t>
            </a:r>
            <a:r>
              <a:rPr lang="en-AU" sz="1800" dirty="0"/>
              <a:t> </a:t>
            </a:r>
            <a:br>
              <a:rPr lang="en-AU" sz="1800" dirty="0"/>
            </a:br>
            <a:br>
              <a:rPr lang="en-AU" sz="1800" dirty="0"/>
            </a:br>
            <a:r>
              <a:rPr lang="en-AU" sz="1800" dirty="0"/>
              <a:t>Sexual Health Checks</a:t>
            </a:r>
            <a:br>
              <a:rPr lang="en-AU" sz="1800" dirty="0"/>
            </a:br>
            <a:r>
              <a:rPr lang="en-AU" sz="1800" dirty="0"/>
              <a:t>Opioid Maintenance Treatment</a:t>
            </a:r>
            <a:br>
              <a:rPr lang="en-AU" sz="1800" dirty="0"/>
            </a:br>
            <a:r>
              <a:rPr lang="en-AU" sz="1800" dirty="0"/>
              <a:t>Hepatitis C testing and treatment</a:t>
            </a:r>
            <a:br>
              <a:rPr lang="en-AU" sz="1800" dirty="0"/>
            </a:br>
            <a:r>
              <a:rPr lang="en-AU" sz="1800" dirty="0"/>
              <a:t>POCT HCV</a:t>
            </a:r>
            <a:br>
              <a:rPr lang="en-AU" sz="1800" dirty="0"/>
            </a:br>
            <a:r>
              <a:rPr lang="en-AU" sz="1800" dirty="0"/>
              <a:t>Wound dressing</a:t>
            </a:r>
            <a:br>
              <a:rPr lang="en-AU" sz="1800" dirty="0"/>
            </a:br>
            <a:r>
              <a:rPr lang="en-AU" sz="1800" dirty="0" err="1"/>
              <a:t>Veinoscope</a:t>
            </a:r>
            <a:br>
              <a:rPr lang="en-AU" sz="1800" dirty="0"/>
            </a:br>
            <a:br>
              <a:rPr lang="en-AU" sz="1800" dirty="0"/>
            </a:br>
            <a:endParaRPr lang="en-AU" sz="1800" dirty="0"/>
          </a:p>
        </p:txBody>
      </p:sp>
      <p:sp>
        <p:nvSpPr>
          <p:cNvPr id="3" name="Subtitle 2">
            <a:extLst>
              <a:ext uri="{FF2B5EF4-FFF2-40B4-BE49-F238E27FC236}">
                <a16:creationId xmlns:a16="http://schemas.microsoft.com/office/drawing/2014/main" id="{616351BD-4BE1-47AD-8B65-1472A3BE63E4}"/>
              </a:ext>
            </a:extLst>
          </p:cNvPr>
          <p:cNvSpPr>
            <a:spLocks noGrp="1"/>
          </p:cNvSpPr>
          <p:nvPr>
            <p:ph type="subTitle" idx="1"/>
          </p:nvPr>
        </p:nvSpPr>
        <p:spPr>
          <a:xfrm>
            <a:off x="845771" y="306320"/>
            <a:ext cx="8390906" cy="871042"/>
          </a:xfrm>
        </p:spPr>
        <p:txBody>
          <a:bodyPr>
            <a:normAutofit/>
          </a:bodyPr>
          <a:lstStyle/>
          <a:p>
            <a:pPr algn="l"/>
            <a:r>
              <a:rPr lang="en-AU" sz="3600" dirty="0">
                <a:solidFill>
                  <a:schemeClr val="tx1"/>
                </a:solidFill>
              </a:rPr>
              <a:t>CAHMA CLINIC</a:t>
            </a:r>
            <a:endParaRPr lang="en-US" sz="3600" dirty="0">
              <a:solidFill>
                <a:schemeClr val="tx1"/>
              </a:solidFill>
            </a:endParaRPr>
          </a:p>
        </p:txBody>
      </p:sp>
      <p:sp>
        <p:nvSpPr>
          <p:cNvPr id="32" name="Isosceles Triangle 3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ogo, company name&#10;&#10;Description automatically generated">
            <a:extLst>
              <a:ext uri="{FF2B5EF4-FFF2-40B4-BE49-F238E27FC236}">
                <a16:creationId xmlns:a16="http://schemas.microsoft.com/office/drawing/2014/main" id="{EB1B0E76-B034-4724-86CF-5D5DC3D89A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395" y="5319231"/>
            <a:ext cx="2570318" cy="1439378"/>
          </a:xfrm>
          <a:prstGeom prst="rect">
            <a:avLst/>
          </a:prstGeom>
        </p:spPr>
      </p:pic>
      <p:pic>
        <p:nvPicPr>
          <p:cNvPr id="8" name="Picture 7" descr="A person and person sitting in a chair and smiling at the camera&#10;&#10;Description automatically generated with medium confidence">
            <a:extLst>
              <a:ext uri="{FF2B5EF4-FFF2-40B4-BE49-F238E27FC236}">
                <a16:creationId xmlns:a16="http://schemas.microsoft.com/office/drawing/2014/main" id="{CED6837C-0630-8013-6AB9-D9399DF2B1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3572" y="3376467"/>
            <a:ext cx="4446285" cy="3334714"/>
          </a:xfrm>
          <a:prstGeom prst="rect">
            <a:avLst/>
          </a:prstGeom>
        </p:spPr>
      </p:pic>
      <p:pic>
        <p:nvPicPr>
          <p:cNvPr id="10" name="Picture 9" descr="Two people sitting at a desk&#10;&#10;Description automatically generated with low confidence">
            <a:extLst>
              <a:ext uri="{FF2B5EF4-FFF2-40B4-BE49-F238E27FC236}">
                <a16:creationId xmlns:a16="http://schemas.microsoft.com/office/drawing/2014/main" id="{E1852646-63D5-DA52-6A6D-9D0F779399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3191" y="200491"/>
            <a:ext cx="5446972" cy="2882356"/>
          </a:xfrm>
          <a:prstGeom prst="rect">
            <a:avLst/>
          </a:prstGeom>
        </p:spPr>
      </p:pic>
    </p:spTree>
    <p:extLst>
      <p:ext uri="{BB962C8B-B14F-4D97-AF65-F5344CB8AC3E}">
        <p14:creationId xmlns:p14="http://schemas.microsoft.com/office/powerpoint/2010/main" val="6057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0AD3847-7FE6-4163-9549-257ED48495DA}"/>
              </a:ext>
            </a:extLst>
          </p:cNvPr>
          <p:cNvSpPr txBox="1">
            <a:spLocks/>
          </p:cNvSpPr>
          <p:nvPr/>
        </p:nvSpPr>
        <p:spPr>
          <a:xfrm>
            <a:off x="727186" y="940826"/>
            <a:ext cx="7299214" cy="5812062"/>
          </a:xfrm>
          <a:prstGeom prst="rect">
            <a:avLst/>
          </a:prstGeom>
        </p:spPr>
        <p:txBody>
          <a:bodyPr anchor="t">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900" b="1" dirty="0">
                <a:solidFill>
                  <a:sysClr val="windowText" lastClr="000000"/>
                </a:solidFill>
              </a:rPr>
              <a:t>Brief Interventions (286 PEOPLE):</a:t>
            </a:r>
          </a:p>
          <a:p>
            <a:pPr>
              <a:buFontTx/>
              <a:buChar char="-"/>
            </a:pPr>
            <a:r>
              <a:rPr lang="en-US" sz="2500" dirty="0">
                <a:solidFill>
                  <a:sysClr val="windowText" lastClr="000000"/>
                </a:solidFill>
              </a:rPr>
              <a:t>(@Drop-in </a:t>
            </a:r>
            <a:r>
              <a:rPr lang="en-US" sz="2500" dirty="0" err="1">
                <a:solidFill>
                  <a:sysClr val="windowText" lastClr="000000"/>
                </a:solidFill>
              </a:rPr>
              <a:t>centre</a:t>
            </a:r>
            <a:r>
              <a:rPr lang="en-US" sz="2500" dirty="0">
                <a:solidFill>
                  <a:sysClr val="windowText" lastClr="000000"/>
                </a:solidFill>
              </a:rPr>
              <a:t> and Outreach/BBQ) (</a:t>
            </a:r>
            <a:r>
              <a:rPr lang="en-US" sz="2500" b="1" dirty="0">
                <a:solidFill>
                  <a:sysClr val="windowText" lastClr="000000"/>
                </a:solidFill>
              </a:rPr>
              <a:t>69 people</a:t>
            </a:r>
            <a:r>
              <a:rPr lang="en-US" sz="2500" dirty="0">
                <a:solidFill>
                  <a:sysClr val="windowText" lastClr="000000"/>
                </a:solidFill>
              </a:rPr>
              <a:t>)</a:t>
            </a:r>
          </a:p>
          <a:p>
            <a:pPr>
              <a:buFontTx/>
              <a:buChar char="-"/>
            </a:pPr>
            <a:r>
              <a:rPr lang="en-US" sz="2500" dirty="0">
                <a:solidFill>
                  <a:sysClr val="windowText" lastClr="000000"/>
                </a:solidFill>
              </a:rPr>
              <a:t>Through NSPs </a:t>
            </a:r>
            <a:r>
              <a:rPr lang="en-US" sz="2500" b="1" dirty="0">
                <a:solidFill>
                  <a:sysClr val="windowText" lastClr="000000"/>
                </a:solidFill>
              </a:rPr>
              <a:t>(217 people)</a:t>
            </a:r>
            <a:endParaRPr lang="en-US" dirty="0">
              <a:solidFill>
                <a:sysClr val="windowText" lastClr="000000"/>
              </a:solidFill>
            </a:endParaRPr>
          </a:p>
          <a:p>
            <a:r>
              <a:rPr lang="en-US" sz="3300" b="1" dirty="0">
                <a:solidFill>
                  <a:sysClr val="windowText" lastClr="000000"/>
                </a:solidFill>
              </a:rPr>
              <a:t>Peer group trainings (122 people):</a:t>
            </a:r>
          </a:p>
          <a:p>
            <a:pPr>
              <a:buFontTx/>
              <a:buChar char="-"/>
            </a:pPr>
            <a:r>
              <a:rPr lang="en-US" sz="2200" dirty="0">
                <a:solidFill>
                  <a:sysClr val="windowText" lastClr="000000"/>
                </a:solidFill>
              </a:rPr>
              <a:t>Wednesdays at EMC</a:t>
            </a:r>
          </a:p>
          <a:p>
            <a:pPr>
              <a:buFontTx/>
              <a:buChar char="-"/>
            </a:pPr>
            <a:r>
              <a:rPr lang="en-US" sz="2200" dirty="0">
                <a:solidFill>
                  <a:sysClr val="windowText" lastClr="000000"/>
                </a:solidFill>
              </a:rPr>
              <a:t>Toora Women’s groups (in-reach to residential clients)</a:t>
            </a:r>
          </a:p>
          <a:p>
            <a:pPr>
              <a:buFontTx/>
              <a:buChar char="-"/>
            </a:pPr>
            <a:r>
              <a:rPr lang="en-US" sz="2200" dirty="0">
                <a:solidFill>
                  <a:sysClr val="windowText" lastClr="000000"/>
                </a:solidFill>
              </a:rPr>
              <a:t>Samaritan House</a:t>
            </a:r>
          </a:p>
          <a:p>
            <a:pPr>
              <a:buFontTx/>
              <a:buChar char="-"/>
            </a:pPr>
            <a:r>
              <a:rPr lang="en-US" sz="2200" dirty="0">
                <a:solidFill>
                  <a:sysClr val="windowText" lastClr="000000"/>
                </a:solidFill>
              </a:rPr>
              <a:t>Oaks Estate </a:t>
            </a:r>
          </a:p>
          <a:p>
            <a:pPr>
              <a:buFontTx/>
              <a:buChar char="-"/>
            </a:pPr>
            <a:r>
              <a:rPr lang="en-US" sz="2200" dirty="0" err="1">
                <a:solidFill>
                  <a:sysClr val="windowText" lastClr="000000"/>
                </a:solidFill>
              </a:rPr>
              <a:t>Karralika</a:t>
            </a:r>
            <a:r>
              <a:rPr lang="en-US" sz="2200" dirty="0">
                <a:solidFill>
                  <a:sysClr val="windowText" lastClr="000000"/>
                </a:solidFill>
              </a:rPr>
              <a:t> </a:t>
            </a:r>
            <a:endParaRPr lang="en-US" dirty="0">
              <a:solidFill>
                <a:sysClr val="windowText" lastClr="000000"/>
              </a:solidFill>
            </a:endParaRPr>
          </a:p>
          <a:p>
            <a:r>
              <a:rPr lang="en-US" sz="3300" b="1" dirty="0">
                <a:solidFill>
                  <a:sysClr val="windowText" lastClr="000000"/>
                </a:solidFill>
              </a:rPr>
              <a:t>Training professionals in the sector (151 staff)</a:t>
            </a:r>
            <a:r>
              <a:rPr lang="en-US" sz="3300" dirty="0">
                <a:solidFill>
                  <a:sysClr val="windowText" lastClr="000000"/>
                </a:solidFill>
              </a:rPr>
              <a:t>:</a:t>
            </a:r>
          </a:p>
          <a:p>
            <a:pPr>
              <a:buFontTx/>
              <a:buChar char="-"/>
            </a:pPr>
            <a:r>
              <a:rPr lang="en-US" sz="2200" dirty="0">
                <a:solidFill>
                  <a:sysClr val="windowText" lastClr="000000"/>
                </a:solidFill>
              </a:rPr>
              <a:t>University of Canberra Nursing Society (100 nurses across 3 groups)</a:t>
            </a:r>
          </a:p>
          <a:p>
            <a:pPr>
              <a:buFontTx/>
              <a:buChar char="-"/>
            </a:pPr>
            <a:r>
              <a:rPr lang="en-US" sz="2200" dirty="0">
                <a:solidFill>
                  <a:sysClr val="windowText" lastClr="000000"/>
                </a:solidFill>
              </a:rPr>
              <a:t>Catholic Care (18)</a:t>
            </a:r>
          </a:p>
          <a:p>
            <a:pPr>
              <a:buFontTx/>
              <a:buChar char="-"/>
            </a:pPr>
            <a:r>
              <a:rPr lang="en-US" sz="2200" dirty="0">
                <a:solidFill>
                  <a:sysClr val="windowText" lastClr="000000"/>
                </a:solidFill>
              </a:rPr>
              <a:t>St Vincent De Paul (9)</a:t>
            </a:r>
          </a:p>
          <a:p>
            <a:pPr>
              <a:buFontTx/>
              <a:buChar char="-"/>
            </a:pPr>
            <a:r>
              <a:rPr lang="en-US" sz="2200" dirty="0">
                <a:solidFill>
                  <a:sysClr val="windowText" lastClr="000000"/>
                </a:solidFill>
              </a:rPr>
              <a:t>ATODA workers group (5)</a:t>
            </a:r>
          </a:p>
          <a:p>
            <a:pPr>
              <a:buFontTx/>
              <a:buChar char="-"/>
            </a:pPr>
            <a:r>
              <a:rPr lang="en-US" sz="2200" dirty="0" err="1">
                <a:solidFill>
                  <a:sysClr val="windowText" lastClr="000000"/>
                </a:solidFill>
              </a:rPr>
              <a:t>Karralika</a:t>
            </a:r>
            <a:r>
              <a:rPr lang="en-US" sz="2200" dirty="0">
                <a:solidFill>
                  <a:sysClr val="windowText" lastClr="000000"/>
                </a:solidFill>
              </a:rPr>
              <a:t> (18 staff across 2 groups)</a:t>
            </a:r>
          </a:p>
          <a:p>
            <a:pPr>
              <a:buFontTx/>
              <a:buChar char="-"/>
            </a:pPr>
            <a:r>
              <a:rPr lang="en-US" sz="2200" dirty="0">
                <a:solidFill>
                  <a:sysClr val="windowText" lastClr="000000"/>
                </a:solidFill>
              </a:rPr>
              <a:t>Directions NSP and HR workers</a:t>
            </a:r>
          </a:p>
          <a:p>
            <a:pPr>
              <a:buFontTx/>
              <a:buChar char="-"/>
            </a:pPr>
            <a:endParaRPr lang="en-US" dirty="0">
              <a:solidFill>
                <a:sysClr val="windowText" lastClr="000000"/>
              </a:solidFill>
            </a:endParaRPr>
          </a:p>
          <a:p>
            <a:pPr>
              <a:buFontTx/>
              <a:buChar char="-"/>
            </a:pPr>
            <a:endParaRPr lang="en-US" dirty="0">
              <a:solidFill>
                <a:sysClr val="windowText" lastClr="000000"/>
              </a:solidFill>
            </a:endParaRPr>
          </a:p>
          <a:p>
            <a:pPr>
              <a:buFontTx/>
              <a:buChar char="-"/>
            </a:pPr>
            <a:endParaRPr lang="en-US" dirty="0">
              <a:solidFill>
                <a:sysClr val="windowText" lastClr="000000"/>
              </a:solidFill>
            </a:endParaRPr>
          </a:p>
          <a:p>
            <a:pPr>
              <a:buFontTx/>
              <a:buChar char="-"/>
            </a:pPr>
            <a:endParaRPr lang="en-US" dirty="0">
              <a:solidFill>
                <a:sysClr val="windowText" lastClr="000000"/>
              </a:solidFill>
            </a:endParaRPr>
          </a:p>
          <a:p>
            <a:pPr>
              <a:buFontTx/>
              <a:buChar char="-"/>
            </a:pPr>
            <a:endParaRPr lang="en-US" dirty="0">
              <a:solidFill>
                <a:sysClr val="windowText" lastClr="000000"/>
              </a:solidFill>
            </a:endParaRPr>
          </a:p>
        </p:txBody>
      </p:sp>
      <p:sp>
        <p:nvSpPr>
          <p:cNvPr id="4" name="AutoShape 13" descr="Image result for SUPPO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sz="1800"/>
          </a:p>
        </p:txBody>
      </p:sp>
      <p:pic>
        <p:nvPicPr>
          <p:cNvPr id="35" name="Picture 2" descr="E:\Documents - Copy\POSTERS\LOGOS\LOGO CAHMA.jpg">
            <a:extLst>
              <a:ext uri="{FF2B5EF4-FFF2-40B4-BE49-F238E27FC236}">
                <a16:creationId xmlns:a16="http://schemas.microsoft.com/office/drawing/2014/main" id="{9795FB2A-ECF5-4E40-A407-51EC74F5C68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9292" y="6417440"/>
            <a:ext cx="938902" cy="355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020DEA0-1519-4AFA-AC75-708598A31B6F}"/>
              </a:ext>
            </a:extLst>
          </p:cNvPr>
          <p:cNvSpPr/>
          <p:nvPr/>
        </p:nvSpPr>
        <p:spPr>
          <a:xfrm>
            <a:off x="4527298" y="105112"/>
            <a:ext cx="2688564" cy="646331"/>
          </a:xfrm>
          <a:prstGeom prst="rect">
            <a:avLst/>
          </a:prstGeom>
        </p:spPr>
        <p:txBody>
          <a:bodyPr wrap="square">
            <a:spAutoFit/>
          </a:bodyPr>
          <a:lstStyle/>
          <a:p>
            <a:r>
              <a:rPr lang="en-AU" sz="3600" b="1" dirty="0"/>
              <a:t>Naloxone</a:t>
            </a:r>
          </a:p>
        </p:txBody>
      </p:sp>
      <p:pic>
        <p:nvPicPr>
          <p:cNvPr id="6" name="Picture 5">
            <a:extLst>
              <a:ext uri="{FF2B5EF4-FFF2-40B4-BE49-F238E27FC236}">
                <a16:creationId xmlns:a16="http://schemas.microsoft.com/office/drawing/2014/main" id="{BFA51D25-DD96-422B-8690-2DBEDB127C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73629" y="354443"/>
            <a:ext cx="4563582" cy="3126076"/>
          </a:xfrm>
          <a:prstGeom prst="rect">
            <a:avLst/>
          </a:prstGeom>
          <a:ln>
            <a:noFill/>
          </a:ln>
          <a:effectLst>
            <a:outerShdw blurRad="393700" dist="38100" dir="10800000" sx="103000" sy="103000" algn="r" rotWithShape="0">
              <a:schemeClr val="accent2">
                <a:alpha val="40000"/>
              </a:schemeClr>
            </a:outerShdw>
          </a:effectLst>
        </p:spPr>
      </p:pic>
      <p:pic>
        <p:nvPicPr>
          <p:cNvPr id="12" name="Picture 11" descr="A picture containing text, man, black, holding&#10;&#10;Description automatically generated">
            <a:extLst>
              <a:ext uri="{FF2B5EF4-FFF2-40B4-BE49-F238E27FC236}">
                <a16:creationId xmlns:a16="http://schemas.microsoft.com/office/drawing/2014/main" id="{50085221-ADD6-4142-BD99-C115F338BF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64628" y="3736511"/>
            <a:ext cx="2072583" cy="2767046"/>
          </a:xfrm>
          <a:prstGeom prst="rect">
            <a:avLst/>
          </a:prstGeom>
          <a:ln>
            <a:noFill/>
          </a:ln>
          <a:effectLst>
            <a:outerShdw blurRad="215900" dist="38100" dir="10800000" sx="102000" sy="102000" algn="r" rotWithShape="0">
              <a:schemeClr val="accent2">
                <a:alpha val="40000"/>
              </a:schemeClr>
            </a:outerShdw>
          </a:effectLst>
        </p:spPr>
      </p:pic>
      <p:pic>
        <p:nvPicPr>
          <p:cNvPr id="5" name="Picture 4" descr="A person with a medal around his neck&#10;&#10;Description automatically generated with low confidence">
            <a:extLst>
              <a:ext uri="{FF2B5EF4-FFF2-40B4-BE49-F238E27FC236}">
                <a16:creationId xmlns:a16="http://schemas.microsoft.com/office/drawing/2014/main" id="{1D07EBB9-D5E0-44C0-8693-727A724544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90065" y="3722848"/>
            <a:ext cx="2072583" cy="2763444"/>
          </a:xfrm>
          <a:prstGeom prst="rect">
            <a:avLst/>
          </a:prstGeom>
          <a:ln>
            <a:noFill/>
          </a:ln>
          <a:effectLst>
            <a:outerShdw blurRad="292100" dist="139700" dir="2700000" algn="tl" rotWithShape="0">
              <a:schemeClr val="accent2">
                <a:alpha val="65000"/>
              </a:schemeClr>
            </a:outerShdw>
          </a:effectLst>
        </p:spPr>
      </p:pic>
      <p:pic>
        <p:nvPicPr>
          <p:cNvPr id="9" name="Picture 8" descr="A picture containing text&#10;&#10;Description automatically generated">
            <a:extLst>
              <a:ext uri="{FF2B5EF4-FFF2-40B4-BE49-F238E27FC236}">
                <a16:creationId xmlns:a16="http://schemas.microsoft.com/office/drawing/2014/main" id="{E2F91F4F-7CC6-4A4F-8CAA-0918C28276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42468" y="4937760"/>
            <a:ext cx="2618738" cy="1259155"/>
          </a:xfrm>
          <a:prstGeom prst="rect">
            <a:avLst/>
          </a:prstGeom>
          <a:ln>
            <a:noFill/>
          </a:ln>
          <a:effectLst>
            <a:outerShdw blurRad="292100" dist="139700" dir="2700000" algn="tl" rotWithShape="0">
              <a:schemeClr val="accent2">
                <a:lumMod val="75000"/>
                <a:alpha val="65000"/>
              </a:schemeClr>
            </a:outerShdw>
          </a:effectLst>
        </p:spPr>
      </p:pic>
    </p:spTree>
    <p:extLst>
      <p:ext uri="{BB962C8B-B14F-4D97-AF65-F5344CB8AC3E}">
        <p14:creationId xmlns:p14="http://schemas.microsoft.com/office/powerpoint/2010/main" val="347053247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A970F0B-0A0A-4A06-B4F3-48126D51C75B}"/>
              </a:ext>
            </a:extLst>
          </p:cNvPr>
          <p:cNvSpPr>
            <a:spLocks noGrp="1"/>
          </p:cNvSpPr>
          <p:nvPr>
            <p:ph type="title"/>
          </p:nvPr>
        </p:nvSpPr>
        <p:spPr>
          <a:xfrm>
            <a:off x="5380563" y="2404534"/>
            <a:ext cx="3893439" cy="1646302"/>
          </a:xfrm>
        </p:spPr>
        <p:txBody>
          <a:bodyPr vert="horz" lIns="91440" tIns="45720" rIns="91440" bIns="45720" rtlCol="0" anchor="b">
            <a:normAutofit/>
          </a:bodyPr>
          <a:lstStyle/>
          <a:p>
            <a:pPr algn="r">
              <a:lnSpc>
                <a:spcPct val="90000"/>
              </a:lnSpc>
            </a:pPr>
            <a:r>
              <a:rPr lang="en-US" sz="3400"/>
              <a:t>PEER TREATMENT SUPPORT</a:t>
            </a:r>
          </a:p>
        </p:txBody>
      </p:sp>
      <p:pic>
        <p:nvPicPr>
          <p:cNvPr id="4" name="Picture 23">
            <a:extLst>
              <a:ext uri="{FF2B5EF4-FFF2-40B4-BE49-F238E27FC236}">
                <a16:creationId xmlns:a16="http://schemas.microsoft.com/office/drawing/2014/main" id="{2B20B13F-4FD1-455D-B6D6-7BB1F742499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descr="IMG_0764">
            <a:extLst>
              <a:ext uri="{FF2B5EF4-FFF2-40B4-BE49-F238E27FC236}">
                <a16:creationId xmlns:a16="http://schemas.microsoft.com/office/drawing/2014/main" id="{4024614A-A826-4C10-BEA3-4643BE6BFF9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20" y="3428999"/>
            <a:ext cx="4882076" cy="3429001"/>
          </a:xfrm>
          <a:custGeom>
            <a:avLst/>
            <a:gdLst/>
            <a:ahLst/>
            <a:cxnLst/>
            <a:rect l="l" t="t" r="r" b="b"/>
            <a:pathLst>
              <a:path w="4882096" h="3429001">
                <a:moveTo>
                  <a:pt x="332680" y="0"/>
                </a:moveTo>
                <a:lnTo>
                  <a:pt x="4882096" y="0"/>
                </a:lnTo>
                <a:lnTo>
                  <a:pt x="4365943"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2EC607CC-319E-425D-8A0C-EC6E84F6C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33493"/>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2" descr="E:\Documents - Copy\POSTERS\LOGOS\LOGO CAHMA.jpg">
            <a:extLst>
              <a:ext uri="{FF2B5EF4-FFF2-40B4-BE49-F238E27FC236}">
                <a16:creationId xmlns:a16="http://schemas.microsoft.com/office/drawing/2014/main" id="{A8B90C0A-CDC7-C486-56DF-250B54D7573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549478" y="6025607"/>
            <a:ext cx="1541388" cy="5842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2852</TotalTime>
  <Words>1888</Words>
  <Application>Microsoft Office PowerPoint</Application>
  <PresentationFormat>Widescreen</PresentationFormat>
  <Paragraphs>264</Paragraphs>
  <Slides>28</Slides>
  <Notes>9</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28</vt:i4>
      </vt:variant>
    </vt:vector>
  </HeadingPairs>
  <TitlesOfParts>
    <vt:vector size="48" baseType="lpstr">
      <vt:lpstr>Microsoft YaHei</vt:lpstr>
      <vt:lpstr>Arial</vt:lpstr>
      <vt:lpstr>Bierstadt Display</vt:lpstr>
      <vt:lpstr>Calibri</vt:lpstr>
      <vt:lpstr>GROBOLD</vt:lpstr>
      <vt:lpstr>Helvetica Neue Light</vt:lpstr>
      <vt:lpstr>Lato Light</vt:lpstr>
      <vt:lpstr>League Spartan</vt:lpstr>
      <vt:lpstr>Lucida Sans</vt:lpstr>
      <vt:lpstr>Mangal</vt:lpstr>
      <vt:lpstr>Mukta ExtraLight</vt:lpstr>
      <vt:lpstr>Poppins</vt:lpstr>
      <vt:lpstr>Poppins Light</vt:lpstr>
      <vt:lpstr>TheSerifRegItalic</vt:lpstr>
      <vt:lpstr>TheSerifRegPlain</vt:lpstr>
      <vt:lpstr>Trebuchet MS</vt:lpstr>
      <vt:lpstr>Wingdings 3</vt:lpstr>
      <vt:lpstr>YAFLd8sKbwc 1</vt:lpstr>
      <vt:lpstr>Facet</vt:lpstr>
      <vt:lpstr>1_Facet</vt:lpstr>
      <vt:lpstr>Canberra Alliance for Harm  Minimisation  &amp; Advocacy </vt:lpstr>
      <vt:lpstr>CAHMA APPROACHES:</vt:lpstr>
      <vt:lpstr>  CAHMA Community Centre</vt:lpstr>
      <vt:lpstr>CAHMA PROJECTS</vt:lpstr>
      <vt:lpstr>PowerPoint Presentation</vt:lpstr>
      <vt:lpstr>Outreach BBQ</vt:lpstr>
      <vt:lpstr>Doctor and nurse every Thursday   Sexual Health Checks Opioid Maintenance Treatment Hepatitis C testing and treatment POCT HCV Wound dressing Veinoscope  </vt:lpstr>
      <vt:lpstr>PowerPoint Presentation</vt:lpstr>
      <vt:lpstr>PEER TREATMENT SUPPORT</vt:lpstr>
      <vt:lpstr>THE CONNECTION</vt:lpstr>
      <vt:lpstr>PowerPoint Presentation</vt:lpstr>
      <vt:lpstr>PowerPoint Presentation</vt:lpstr>
      <vt:lpstr>LEVEL 2</vt:lpstr>
      <vt:lpstr>News from the Drug War Front </vt:lpstr>
      <vt:lpstr>HEALTH PROMOTIONS</vt:lpstr>
      <vt:lpstr>PowerPoint Presentation</vt:lpstr>
      <vt:lpstr>PowerPoint Presentation</vt:lpstr>
      <vt:lpstr>PEER TREATMENT SUPPORT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Canberra Alliance for Harm  Minimisation  &amp; Advocacy</dc:title>
  <dc:creator>natasa nikolic</dc:creator>
  <cp:lastModifiedBy>Eddie Mitts</cp:lastModifiedBy>
  <cp:revision>68</cp:revision>
  <dcterms:created xsi:type="dcterms:W3CDTF">2021-07-24T04:03:21Z</dcterms:created>
  <dcterms:modified xsi:type="dcterms:W3CDTF">2022-12-06T22:49:32Z</dcterms:modified>
</cp:coreProperties>
</file>