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t>Presentation Title</a:t>
            </a:r>
          </a:p>
        </p:txBody>
      </p:sp>
      <p:sp>
        <p:nvSpPr>
          <p:cNvPr id="12" name="Author and Date"/>
          <p:cNvSpPr txBox="1">
            <a:spLocks noGrp="1"/>
          </p:cNvSpPr>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r>
              <a:t>Author and Date</a:t>
            </a:r>
          </a:p>
        </p:txBody>
      </p:sp>
      <p:sp>
        <p:nvSpPr>
          <p:cNvPr id="13" name="Body Level One…"/>
          <p:cNvSpPr txBox="1">
            <a:spLocks noGrp="1"/>
          </p:cNvSpPr>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r>
              <a:t>Attribution</a:t>
            </a:r>
          </a:p>
        </p:txBody>
      </p:sp>
      <p:sp>
        <p:nvSpPr>
          <p:cNvPr id="116" name="Body Level One…"/>
          <p:cNvSpPr txBox="1">
            <a:spLocks noGrp="1"/>
          </p:cNvSpPr>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482346840_2880x1920.jpg"/>
          <p:cNvSpPr>
            <a:spLocks noGrp="1"/>
          </p:cNvSpPr>
          <p:nvPr>
            <p:ph type="pic" sz="half" idx="21"/>
          </p:nvPr>
        </p:nvSpPr>
        <p:spPr>
          <a:xfrm>
            <a:off x="12192000" y="6229350"/>
            <a:ext cx="12192000" cy="8128000"/>
          </a:xfrm>
          <a:prstGeom prst="rect">
            <a:avLst/>
          </a:prstGeom>
        </p:spPr>
        <p:txBody>
          <a:bodyPr lIns="91439" tIns="45719" rIns="91439" bIns="45719">
            <a:noAutofit/>
          </a:bodyPr>
          <a:lstStyle/>
          <a:p>
            <a:endParaRPr/>
          </a:p>
        </p:txBody>
      </p:sp>
      <p:sp>
        <p:nvSpPr>
          <p:cNvPr id="125" name="908252162_2439x1626.jpg"/>
          <p:cNvSpPr>
            <a:spLocks noGrp="1"/>
          </p:cNvSpPr>
          <p:nvPr>
            <p:ph type="pic" sz="half" idx="22"/>
          </p:nvPr>
        </p:nvSpPr>
        <p:spPr>
          <a:xfrm>
            <a:off x="12192000" y="-641351"/>
            <a:ext cx="12192000" cy="8128001"/>
          </a:xfrm>
          <a:prstGeom prst="rect">
            <a:avLst/>
          </a:prstGeom>
        </p:spPr>
        <p:txBody>
          <a:bodyPr lIns="91439" tIns="45719" rIns="91439" bIns="45719">
            <a:noAutofit/>
          </a:bodyPr>
          <a:lstStyle/>
          <a:p>
            <a:endParaRPr/>
          </a:p>
        </p:txBody>
      </p:sp>
      <p:sp>
        <p:nvSpPr>
          <p:cNvPr id="126" name="579215462_1440x2158.jpg"/>
          <p:cNvSpPr>
            <a:spLocks noGrp="1"/>
          </p:cNvSpPr>
          <p:nvPr>
            <p:ph type="pic" idx="23"/>
          </p:nvPr>
        </p:nvSpPr>
        <p:spPr>
          <a:xfrm>
            <a:off x="-1" y="-2258501"/>
            <a:ext cx="12166601" cy="1823300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0" y="-762000"/>
            <a:ext cx="24384000" cy="1524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r>
              <a:t>Author and Date</a:t>
            </a: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lvl1pPr defTabSz="2438400">
              <a:lnSpc>
                <a:spcPct val="90000"/>
              </a:lnSpc>
              <a:defRPr sz="11600" spc="-348"/>
            </a:lvl1pPr>
          </a:lstStyle>
          <a:p>
            <a:r>
              <a:t>Presentation Title</a:t>
            </a:r>
          </a:p>
        </p:txBody>
      </p:sp>
      <p:sp>
        <p:nvSpPr>
          <p:cNvPr id="24" name="Body Level One…"/>
          <p:cNvSpPr txBox="1">
            <a:spLocks noGrp="1"/>
          </p:cNvSpPr>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Image"/>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70000" y="3886200"/>
            <a:ext cx="9652000" cy="3200202"/>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45720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91440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137160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1828800" algn="ctr" defTabSz="825500">
              <a:spcBef>
                <a:spcPts val="0"/>
              </a:spcBef>
              <a:buClrTx/>
              <a:buSzTx/>
              <a:buNone/>
              <a:defRPr sz="5400">
                <a:solidFill>
                  <a:srgbClr val="D5D5D5"/>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70000" y="4269316"/>
            <a:ext cx="21844000" cy="84328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579215462_1440x2158.jpg"/>
          <p:cNvSpPr>
            <a:spLocks noGrp="1"/>
          </p:cNvSpPr>
          <p:nvPr>
            <p:ph type="pic" idx="21"/>
          </p:nvPr>
        </p:nvSpPr>
        <p:spPr>
          <a:xfrm>
            <a:off x="12204700" y="-2277533"/>
            <a:ext cx="12192000" cy="18271067"/>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1270000" y="4267200"/>
            <a:ext cx="9652000" cy="84328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lvl1pPr>
              <a:lnSpc>
                <a:spcPct val="90000"/>
              </a:lnSpc>
              <a:defRPr sz="11600" spc="-348">
                <a:gradFill flip="none" rotWithShape="1">
                  <a:gsLst>
                    <a:gs pos="0">
                      <a:srgbClr val="00FF00"/>
                    </a:gs>
                    <a:gs pos="100000">
                      <a:srgbClr val="007DFF"/>
                    </a:gs>
                  </a:gsLst>
                  <a:lin ang="3965999"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buClrTx/>
              <a:buSzTx/>
              <a:buNone/>
              <a:defRPr sz="5500" spc="-55"/>
            </a:lvl1pPr>
            <a:lvl2pPr marL="0" indent="457200" defTabSz="825500">
              <a:buClrTx/>
              <a:buSzTx/>
              <a:buNone/>
              <a:defRPr sz="5500" spc="-55"/>
            </a:lvl2pPr>
            <a:lvl3pPr marL="0" indent="914400" defTabSz="825500">
              <a:buClrTx/>
              <a:buSzTx/>
              <a:buNone/>
              <a:defRPr sz="5500" spc="-55"/>
            </a:lvl3pPr>
            <a:lvl4pPr marL="0" indent="1371600" defTabSz="825500">
              <a:buClrTx/>
              <a:buSzTx/>
              <a:buNone/>
              <a:defRPr sz="5500" spc="-55"/>
            </a:lvl4pPr>
            <a:lvl5pPr marL="0" indent="1828800" defTabSz="825500">
              <a:buClrTx/>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www.realdrugtalk.com.au"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www.realdrugtalk.com.au"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meless Digital Promotion"/>
          <p:cNvSpPr txBox="1">
            <a:spLocks noGrp="1"/>
          </p:cNvSpPr>
          <p:nvPr>
            <p:ph type="title"/>
          </p:nvPr>
        </p:nvSpPr>
        <p:spPr>
          <a:xfrm>
            <a:off x="1270000" y="-1513342"/>
            <a:ext cx="21844000" cy="3873501"/>
          </a:xfrm>
          <a:prstGeom prst="rect">
            <a:avLst/>
          </a:prstGeom>
        </p:spPr>
        <p:txBody>
          <a:bodyPr/>
          <a:lstStyle/>
          <a:p>
            <a:r>
              <a:t>Shameless Digital Promotion</a:t>
            </a:r>
          </a:p>
        </p:txBody>
      </p:sp>
      <p:pic>
        <p:nvPicPr>
          <p:cNvPr id="152" name="instagram (1).png" descr="instagram (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2764" y="4315264"/>
            <a:ext cx="791603" cy="791602"/>
          </a:xfrm>
          <a:prstGeom prst="rect">
            <a:avLst/>
          </a:prstGeom>
          <a:ln w="12700">
            <a:miter lim="400000"/>
          </a:ln>
        </p:spPr>
      </p:pic>
      <p:pic>
        <p:nvPicPr>
          <p:cNvPr id="153" name="linkedin (2).png" descr="linkedin (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9264" y="7163571"/>
            <a:ext cx="791603" cy="791602"/>
          </a:xfrm>
          <a:prstGeom prst="rect">
            <a:avLst/>
          </a:prstGeom>
          <a:ln w="12700">
            <a:miter lim="400000"/>
          </a:ln>
        </p:spPr>
      </p:pic>
      <p:pic>
        <p:nvPicPr>
          <p:cNvPr id="154" name="tik-tok.png" descr="tik-to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6564" y="8542042"/>
            <a:ext cx="791603" cy="791603"/>
          </a:xfrm>
          <a:prstGeom prst="rect">
            <a:avLst/>
          </a:prstGeom>
          <a:ln w="12700">
            <a:miter lim="400000"/>
          </a:ln>
        </p:spPr>
      </p:pic>
      <p:pic>
        <p:nvPicPr>
          <p:cNvPr id="155" name="youtube (2).png" descr="youtube (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0284" y="9833065"/>
            <a:ext cx="894294" cy="894294"/>
          </a:xfrm>
          <a:prstGeom prst="rect">
            <a:avLst/>
          </a:prstGeom>
          <a:ln w="12700">
            <a:miter lim="400000"/>
          </a:ln>
        </p:spPr>
      </p:pic>
      <p:sp>
        <p:nvSpPr>
          <p:cNvPr id="156" name="@realdrugtalk"/>
          <p:cNvSpPr txBox="1"/>
          <p:nvPr/>
        </p:nvSpPr>
        <p:spPr>
          <a:xfrm>
            <a:off x="4272787" y="9937006"/>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157" name="@realdrugtalk"/>
          <p:cNvSpPr txBox="1"/>
          <p:nvPr/>
        </p:nvSpPr>
        <p:spPr>
          <a:xfrm>
            <a:off x="4182595" y="8633741"/>
            <a:ext cx="2834682"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158" name="@jacknagle"/>
          <p:cNvSpPr txBox="1"/>
          <p:nvPr/>
        </p:nvSpPr>
        <p:spPr>
          <a:xfrm>
            <a:off x="4395092" y="7186945"/>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@jacknagle</a:t>
            </a:r>
          </a:p>
        </p:txBody>
      </p:sp>
      <p:sp>
        <p:nvSpPr>
          <p:cNvPr id="159" name="@realdrugtalk"/>
          <p:cNvSpPr txBox="1"/>
          <p:nvPr/>
        </p:nvSpPr>
        <p:spPr>
          <a:xfrm>
            <a:off x="4306192" y="4388423"/>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pic>
        <p:nvPicPr>
          <p:cNvPr id="160" name="facebook (3).png" descr="facebook (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4664" y="5615175"/>
            <a:ext cx="791603" cy="791602"/>
          </a:xfrm>
          <a:prstGeom prst="rect">
            <a:avLst/>
          </a:prstGeom>
          <a:ln w="12700">
            <a:miter lim="400000"/>
          </a:ln>
        </p:spPr>
      </p:pic>
      <p:sp>
        <p:nvSpPr>
          <p:cNvPr id="161" name="@realdrugtalk"/>
          <p:cNvSpPr txBox="1"/>
          <p:nvPr/>
        </p:nvSpPr>
        <p:spPr>
          <a:xfrm>
            <a:off x="4306192" y="5663948"/>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162" name="www.realdrugtalk.com.au"/>
          <p:cNvSpPr txBox="1"/>
          <p:nvPr/>
        </p:nvSpPr>
        <p:spPr>
          <a:xfrm>
            <a:off x="15975951" y="4364505"/>
            <a:ext cx="5278146" cy="89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u="sng">
                <a:solidFill>
                  <a:srgbClr val="D5D5D5"/>
                </a:solidFill>
                <a:latin typeface="Graphik Medium"/>
                <a:ea typeface="Graphik Medium"/>
                <a:cs typeface="Graphik Medium"/>
                <a:sym typeface="Graphik Medium"/>
                <a:hlinkClick r:id="rId7"/>
              </a:defRPr>
            </a:lvl1pPr>
          </a:lstStyle>
          <a:p>
            <a:pPr>
              <a:defRPr u="none"/>
            </a:pPr>
            <a:r>
              <a:rPr u="sng">
                <a:hlinkClick r:id="rId7"/>
              </a:rPr>
              <a:t>www.realdrugtalk.com.au</a:t>
            </a:r>
          </a:p>
        </p:txBody>
      </p:sp>
      <p:pic>
        <p:nvPicPr>
          <p:cNvPr id="163" name="Real Drug Talk Podcast.png" descr="Real Drug Talk Podcas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08748" y="3012894"/>
            <a:ext cx="4419350" cy="4419351"/>
          </a:xfrm>
          <a:prstGeom prst="rect">
            <a:avLst/>
          </a:prstGeom>
          <a:ln w="12700">
            <a:miter lim="400000"/>
          </a:ln>
        </p:spPr>
      </p:pic>
      <p:pic>
        <p:nvPicPr>
          <p:cNvPr id="164" name="Untitled design (62).png" descr="Untitled design (62).png"/>
          <p:cNvPicPr>
            <a:picLocks noChangeAspect="1"/>
          </p:cNvPicPr>
          <p:nvPr/>
        </p:nvPicPr>
        <p:blipFill>
          <a:blip r:embed="rId9">
            <a:extLst/>
          </a:blip>
          <a:stretch>
            <a:fillRect/>
          </a:stretch>
        </p:blipFill>
        <p:spPr>
          <a:xfrm>
            <a:off x="11260340" y="4887752"/>
            <a:ext cx="4941166" cy="4941166"/>
          </a:xfrm>
          <a:prstGeom prst="rect">
            <a:avLst/>
          </a:prstGeom>
          <a:ln w="12700">
            <a:miter lim="400000"/>
          </a:ln>
        </p:spPr>
      </p:pic>
      <p:sp>
        <p:nvSpPr>
          <p:cNvPr id="165" name="Real Drug Talk on any podcast service"/>
          <p:cNvSpPr txBox="1"/>
          <p:nvPr/>
        </p:nvSpPr>
        <p:spPr>
          <a:xfrm>
            <a:off x="15986307" y="7011307"/>
            <a:ext cx="6683310"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792479">
              <a:defRPr sz="2880">
                <a:solidFill>
                  <a:srgbClr val="D5D5D5"/>
                </a:solidFill>
                <a:latin typeface="Graphik Medium"/>
                <a:ea typeface="Graphik Medium"/>
                <a:cs typeface="Graphik Medium"/>
                <a:sym typeface="Graphik Medium"/>
              </a:defRPr>
            </a:lvl1pPr>
          </a:lstStyle>
          <a:p>
            <a:r>
              <a:t>Real Drug Talk on any podcast service </a:t>
            </a:r>
          </a:p>
        </p:txBody>
      </p:sp>
      <p:pic>
        <p:nvPicPr>
          <p:cNvPr id="166" name="Untitled design (63).png" descr="Untitled design (63).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833535" y="8874060"/>
            <a:ext cx="3794776" cy="3794775"/>
          </a:xfrm>
          <a:prstGeom prst="rect">
            <a:avLst/>
          </a:prstGeom>
          <a:ln w="12700">
            <a:miter lim="400000"/>
          </a:ln>
        </p:spPr>
      </p:pic>
      <p:sp>
        <p:nvSpPr>
          <p:cNvPr id="167" name="Join the newsletter"/>
          <p:cNvSpPr txBox="1"/>
          <p:nvPr/>
        </p:nvSpPr>
        <p:spPr>
          <a:xfrm>
            <a:off x="16011707" y="9937006"/>
            <a:ext cx="6284534"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Join the newsletter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Untitled design (30).png" descr="Untitled design (30).png"/>
          <p:cNvPicPr>
            <a:picLocks noGrp="1" noChangeAspect="1"/>
          </p:cNvPicPr>
          <p:nvPr>
            <p:ph type="pic" idx="21"/>
          </p:nvPr>
        </p:nvPicPr>
        <p:blipFill>
          <a:blip r:embed="rId2">
            <a:extLst/>
          </a:blip>
          <a:srcRect/>
          <a:stretch>
            <a:fillRect/>
          </a:stretch>
        </p:blipFill>
        <p:spPr>
          <a:xfrm>
            <a:off x="0" y="0"/>
            <a:ext cx="24384000" cy="13716000"/>
          </a:xfrm>
          <a:prstGeom prst="rect">
            <a:avLst/>
          </a:prstGeom>
        </p:spPr>
      </p:pic>
      <p:pic>
        <p:nvPicPr>
          <p:cNvPr id="195"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Jack &amp; Karolina .jpeg" descr="Jack &amp; Karolina .jpeg"/>
          <p:cNvPicPr>
            <a:picLocks noChangeAspect="1"/>
          </p:cNvPicPr>
          <p:nvPr/>
        </p:nvPicPr>
        <p:blipFill>
          <a:blip r:embed="rId2">
            <a:extLst/>
          </a:blip>
          <a:stretch>
            <a:fillRect/>
          </a:stretch>
        </p:blipFill>
        <p:spPr>
          <a:xfrm>
            <a:off x="-228759" y="-722692"/>
            <a:ext cx="15591409" cy="15602275"/>
          </a:xfrm>
          <a:prstGeom prst="rect">
            <a:avLst/>
          </a:prstGeom>
          <a:ln w="12700">
            <a:miter lim="400000"/>
          </a:ln>
        </p:spPr>
      </p:pic>
      <p:pic>
        <p:nvPicPr>
          <p:cNvPr id="198"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pic>
        <p:nvPicPr>
          <p:cNvPr id="199" name="IMG_6609.jpg" descr="IMG_660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71013" y="-1342214"/>
            <a:ext cx="11653017" cy="1553735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What Is Stigma?"/>
          <p:cNvSpPr txBox="1">
            <a:spLocks noGrp="1"/>
          </p:cNvSpPr>
          <p:nvPr>
            <p:ph type="body" sz="half" idx="1"/>
          </p:nvPr>
        </p:nvSpPr>
        <p:spPr>
          <a:xfrm>
            <a:off x="1456107" y="144860"/>
            <a:ext cx="21844001" cy="4488604"/>
          </a:xfrm>
          <a:prstGeom prst="rect">
            <a:avLst/>
          </a:prstGeom>
        </p:spPr>
        <p:txBody>
          <a:bodyPr/>
          <a:lstStyle/>
          <a:p>
            <a:r>
              <a:t>What Is Stigma?</a:t>
            </a:r>
          </a:p>
        </p:txBody>
      </p:sp>
      <p:sp>
        <p:nvSpPr>
          <p:cNvPr id="202" name="Stigma is labelling and stereotyping of difference, at both an individual and structural societal level, that leads to status loss (including exclusion, rejection and discrimination). Discrimination is the lived effects of stigma – the negative material "/>
          <p:cNvSpPr txBox="1">
            <a:spLocks noGrp="1"/>
          </p:cNvSpPr>
          <p:nvPr>
            <p:ph type="body" idx="21"/>
          </p:nvPr>
        </p:nvSpPr>
        <p:spPr>
          <a:xfrm>
            <a:off x="1270000" y="4985652"/>
            <a:ext cx="21844000" cy="600942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600"/>
            </a:lvl1pPr>
          </a:lstStyle>
          <a:p>
            <a:r>
              <a:t>Stigma is labelling and stereotyping of difference, at both an individual and structural societal level, that leads to status loss (including exclusion, rejection and discrimination). Discrimination is the lived effects of stigma – the negative material and social outcomes that arise from experiences of stigma. Both stigma and discrimination rely on societal structures and systems that facilitate and create the conditions for their operation (for example unequal power is one such condition).</a:t>
            </a:r>
          </a:p>
        </p:txBody>
      </p:sp>
      <p:sp>
        <p:nvSpPr>
          <p:cNvPr id="203" name="Reducing stigma and discrimination for people experiencing problematic alcohol and other drug use A report for the Queensland Mental Health Commission"/>
          <p:cNvSpPr txBox="1"/>
          <p:nvPr/>
        </p:nvSpPr>
        <p:spPr>
          <a:xfrm>
            <a:off x="1083892" y="12015492"/>
            <a:ext cx="21844001" cy="4245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Reducing stigma and discrimination for people experiencing problematic alcohol and other drug use A report for the Queensland Mental Health Commission</a:t>
            </a:r>
          </a:p>
        </p:txBody>
      </p:sp>
      <p:pic>
        <p:nvPicPr>
          <p:cNvPr id="204"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Let’s Talk About Self Stigma"/>
          <p:cNvSpPr txBox="1">
            <a:spLocks noGrp="1"/>
          </p:cNvSpPr>
          <p:nvPr>
            <p:ph type="body" sz="half" idx="1"/>
          </p:nvPr>
        </p:nvSpPr>
        <p:spPr>
          <a:xfrm>
            <a:off x="1270000" y="4240626"/>
            <a:ext cx="21844000" cy="4394201"/>
          </a:xfrm>
          <a:prstGeom prst="rect">
            <a:avLst/>
          </a:prstGeom>
        </p:spPr>
        <p:txBody>
          <a:bodyPr/>
          <a:lstStyle>
            <a:lvl1pPr>
              <a:defRPr sz="11600" spc="-232"/>
            </a:lvl1pPr>
          </a:lstStyle>
          <a:p>
            <a:r>
              <a:t>Let’s Talk About Self Stigma</a:t>
            </a:r>
          </a:p>
        </p:txBody>
      </p:sp>
      <p:pic>
        <p:nvPicPr>
          <p:cNvPr id="207"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84886"/>
            <a:ext cx="3283943" cy="328394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Screen Shot 2022-11-21 at 5.22.53 pm.png" descr="Screen Shot 2022-11-21 at 5.22.53 pm.png"/>
          <p:cNvPicPr>
            <a:picLocks noChangeAspect="1"/>
          </p:cNvPicPr>
          <p:nvPr/>
        </p:nvPicPr>
        <p:blipFill>
          <a:blip r:embed="rId2">
            <a:extLst/>
          </a:blip>
          <a:stretch>
            <a:fillRect/>
          </a:stretch>
        </p:blipFill>
        <p:spPr>
          <a:xfrm>
            <a:off x="-489545" y="-499684"/>
            <a:ext cx="15214348" cy="9409571"/>
          </a:xfrm>
          <a:prstGeom prst="rect">
            <a:avLst/>
          </a:prstGeom>
          <a:ln w="12700">
            <a:miter lim="400000"/>
          </a:ln>
        </p:spPr>
      </p:pic>
      <p:pic>
        <p:nvPicPr>
          <p:cNvPr id="210" name="Screen Shot 2022-11-21 at 5.27.51 pm.png" descr="Screen Shot 2022-11-21 at 5.27.51 pm.png"/>
          <p:cNvPicPr>
            <a:picLocks noChangeAspect="1"/>
          </p:cNvPicPr>
          <p:nvPr/>
        </p:nvPicPr>
        <p:blipFill>
          <a:blip r:embed="rId3">
            <a:extLst/>
          </a:blip>
          <a:stretch>
            <a:fillRect/>
          </a:stretch>
        </p:blipFill>
        <p:spPr>
          <a:xfrm>
            <a:off x="14694909" y="-366291"/>
            <a:ext cx="9926463" cy="15066053"/>
          </a:xfrm>
          <a:prstGeom prst="rect">
            <a:avLst/>
          </a:prstGeom>
          <a:ln w="12700">
            <a:miter lim="400000"/>
          </a:ln>
        </p:spPr>
      </p:pic>
      <p:pic>
        <p:nvPicPr>
          <p:cNvPr id="211" name="sip the happiness .jpeg" descr="sip the happiness .jpeg"/>
          <p:cNvPicPr>
            <a:picLocks noChangeAspect="1"/>
          </p:cNvPicPr>
          <p:nvPr/>
        </p:nvPicPr>
        <p:blipFill>
          <a:blip r:embed="rId4">
            <a:extLst/>
          </a:blip>
          <a:stretch>
            <a:fillRect/>
          </a:stretch>
        </p:blipFill>
        <p:spPr>
          <a:xfrm>
            <a:off x="5467253" y="7200067"/>
            <a:ext cx="9297306" cy="6640933"/>
          </a:xfrm>
          <a:prstGeom prst="rect">
            <a:avLst/>
          </a:prstGeom>
          <a:ln w="12700">
            <a:miter lim="400000"/>
          </a:ln>
        </p:spPr>
      </p:pic>
      <p:pic>
        <p:nvPicPr>
          <p:cNvPr id="212" name="download (2).jpeg" descr="download (2).jpeg"/>
          <p:cNvPicPr>
            <a:picLocks noChangeAspect="1"/>
          </p:cNvPicPr>
          <p:nvPr/>
        </p:nvPicPr>
        <p:blipFill>
          <a:blip r:embed="rId5">
            <a:extLst/>
          </a:blip>
          <a:stretch>
            <a:fillRect/>
          </a:stretch>
        </p:blipFill>
        <p:spPr>
          <a:xfrm>
            <a:off x="395693" y="8498650"/>
            <a:ext cx="6432586" cy="3614296"/>
          </a:xfrm>
          <a:prstGeom prst="rect">
            <a:avLst/>
          </a:prstGeom>
          <a:ln w="88900">
            <a:solidFill>
              <a:schemeClr val="accent2">
                <a:hueOff val="-206910"/>
                <a:satOff val="-12829"/>
                <a:lumOff val="16238"/>
              </a:schemeClr>
            </a:solidFill>
            <a:miter lim="400000"/>
          </a:ln>
        </p:spPr>
      </p:pic>
      <p:pic>
        <p:nvPicPr>
          <p:cNvPr id="213" name="Real Drug Talk Podcast.png" descr="Real Drug Talk Podcas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Untitled design (32).png" descr="Untitled design (3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16"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695" y="-451059"/>
            <a:ext cx="3283943" cy="328394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I have an addictive personality, but do I really?"/>
          <p:cNvSpPr txBox="1">
            <a:spLocks noGrp="1"/>
          </p:cNvSpPr>
          <p:nvPr>
            <p:ph type="title"/>
          </p:nvPr>
        </p:nvSpPr>
        <p:spPr>
          <a:xfrm>
            <a:off x="1270000" y="4699348"/>
            <a:ext cx="21844000" cy="3873501"/>
          </a:xfrm>
          <a:prstGeom prst="rect">
            <a:avLst/>
          </a:prstGeom>
        </p:spPr>
        <p:txBody>
          <a:bodyPr/>
          <a:lstStyle/>
          <a:p>
            <a:r>
              <a:t>I have an addictive personality, but do I really?</a:t>
            </a:r>
          </a:p>
        </p:txBody>
      </p:sp>
      <p:pic>
        <p:nvPicPr>
          <p:cNvPr id="219"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G_4635.jpeg" descr="IMG_4635.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5735" y="-1061128"/>
            <a:ext cx="12503287" cy="16671050"/>
          </a:xfrm>
          <a:prstGeom prst="rect">
            <a:avLst/>
          </a:prstGeom>
          <a:ln w="12700">
            <a:miter lim="400000"/>
          </a:ln>
        </p:spPr>
      </p:pic>
      <p:pic>
        <p:nvPicPr>
          <p:cNvPr id="222" name="Untitled design (64).png" descr="Untitled design (64).png"/>
          <p:cNvPicPr>
            <a:picLocks noChangeAspect="1"/>
          </p:cNvPicPr>
          <p:nvPr/>
        </p:nvPicPr>
        <p:blipFill>
          <a:blip r:embed="rId3">
            <a:extLst/>
          </a:blip>
          <a:stretch>
            <a:fillRect/>
          </a:stretch>
        </p:blipFill>
        <p:spPr>
          <a:xfrm>
            <a:off x="14380218" y="2840104"/>
            <a:ext cx="8035792" cy="8035792"/>
          </a:xfrm>
          <a:prstGeom prst="rect">
            <a:avLst/>
          </a:prstGeom>
          <a:ln w="12700">
            <a:miter lim="400000"/>
          </a:ln>
        </p:spPr>
      </p:pic>
      <p:pic>
        <p:nvPicPr>
          <p:cNvPr id="223" name="Real Drug Talk Podcast.png" descr="Real Drug Talk Podcas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an We Change The Narrative - This Is Our Fault"/>
          <p:cNvSpPr txBox="1">
            <a:spLocks noGrp="1"/>
          </p:cNvSpPr>
          <p:nvPr>
            <p:ph type="body" sz="half" idx="1"/>
          </p:nvPr>
        </p:nvSpPr>
        <p:spPr>
          <a:xfrm>
            <a:off x="1270000" y="3900381"/>
            <a:ext cx="21844000" cy="4488604"/>
          </a:xfrm>
          <a:prstGeom prst="rect">
            <a:avLst/>
          </a:prstGeom>
        </p:spPr>
        <p:txBody>
          <a:bodyPr/>
          <a:lstStyle/>
          <a:p>
            <a:pPr defTabSz="1487386">
              <a:defRPr sz="13664" spc="-273"/>
            </a:pPr>
            <a:r>
              <a:t>Can We Change The Narrative - </a:t>
            </a:r>
            <a:r>
              <a:rPr u="sng">
                <a:gradFill flip="none" rotWithShape="1">
                  <a:gsLst>
                    <a:gs pos="0">
                      <a:srgbClr val="FFFFFF"/>
                    </a:gs>
                    <a:gs pos="100000">
                      <a:srgbClr val="FFFFFF"/>
                    </a:gs>
                  </a:gsLst>
                  <a:lin ang="3967761" scaled="0"/>
                </a:gradFill>
              </a:rPr>
              <a:t>This Is Our Fault</a:t>
            </a:r>
            <a:r>
              <a:t>  </a:t>
            </a:r>
          </a:p>
        </p:txBody>
      </p:sp>
      <p:pic>
        <p:nvPicPr>
          <p:cNvPr id="226"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tructural Stigma"/>
          <p:cNvSpPr txBox="1">
            <a:spLocks noGrp="1"/>
          </p:cNvSpPr>
          <p:nvPr>
            <p:ph type="title"/>
          </p:nvPr>
        </p:nvSpPr>
        <p:spPr>
          <a:xfrm>
            <a:off x="1270000" y="4508848"/>
            <a:ext cx="21844000" cy="3873501"/>
          </a:xfrm>
          <a:prstGeom prst="rect">
            <a:avLst/>
          </a:prstGeom>
        </p:spPr>
        <p:txBody>
          <a:bodyPr/>
          <a:lstStyle>
            <a:lvl1pPr>
              <a:defRPr sz="20000" spc="-600"/>
            </a:lvl1pPr>
          </a:lstStyle>
          <a:p>
            <a:r>
              <a:t>Structural Stigma</a:t>
            </a:r>
          </a:p>
        </p:txBody>
      </p:sp>
      <p:pic>
        <p:nvPicPr>
          <p:cNvPr id="229"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tigma, The Hidden Cancer in…"/>
          <p:cNvSpPr txBox="1">
            <a:spLocks noGrp="1"/>
          </p:cNvSpPr>
          <p:nvPr>
            <p:ph type="ctrTitle"/>
          </p:nvPr>
        </p:nvSpPr>
        <p:spPr>
          <a:xfrm>
            <a:off x="1270000" y="5370531"/>
            <a:ext cx="21844000" cy="3879454"/>
          </a:xfrm>
          <a:prstGeom prst="rect">
            <a:avLst/>
          </a:prstGeom>
        </p:spPr>
        <p:txBody>
          <a:bodyPr/>
          <a:lstStyle/>
          <a:p>
            <a:r>
              <a:t>Stigma, The Hidden Cancer in</a:t>
            </a:r>
          </a:p>
          <a:p>
            <a:r>
              <a:t>The AOD &amp; Addiction Space</a:t>
            </a:r>
          </a:p>
        </p:txBody>
      </p:sp>
      <p:pic>
        <p:nvPicPr>
          <p:cNvPr id="170" name="Real Drug Talk Podcast.png" descr="Real Drug Talk Podcast.png"/>
          <p:cNvPicPr>
            <a:picLocks noChangeAspect="1"/>
          </p:cNvPicPr>
          <p:nvPr/>
        </p:nvPicPr>
        <p:blipFill>
          <a:blip r:embed="rId2">
            <a:extLst/>
          </a:blip>
          <a:stretch>
            <a:fillRect/>
          </a:stretch>
        </p:blipFill>
        <p:spPr>
          <a:xfrm>
            <a:off x="431803" y="-1335071"/>
            <a:ext cx="6832652" cy="683265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14zwcxUYpciWrKN_k2EIk54iHOTDiAnpV4q2Su2wmbuWZjVdDCxTz8sVs7-D4vGYGcu6onL1v_SkAQMZv-0q8YBXIl5ICsf2wPm_SnLFJqpE7Fgq_rk30w-584-f8ONkh1LH2BEBoLh3f3LRoSOP1_r196NRcaT4F1pDj0hGc50bL-vUshUcnkgwlz5AnzN.jpg" descr="-14zwcxUYpciWrKN_k2EIk54iHOTDiAnpV4q2Su2wmbuWZjVdDCxTz8sVs7-D4vGYGcu6onL1v_SkAQMZv-0q8YBXIl5ICsf2wPm_SnLFJqpE7Fgq_rk30w-584-f8ONkh1LH2BEBoLh3f3LRoSOP1_r196NRcaT4F1pDj0hGc50bL-vUshUcnkgwlz5AnzN.jpg"/>
          <p:cNvPicPr>
            <a:picLocks noChangeAspect="1"/>
          </p:cNvPicPr>
          <p:nvPr/>
        </p:nvPicPr>
        <p:blipFill>
          <a:blip r:embed="rId2">
            <a:extLst/>
          </a:blip>
          <a:stretch>
            <a:fillRect/>
          </a:stretch>
        </p:blipFill>
        <p:spPr>
          <a:xfrm>
            <a:off x="-390080" y="-463327"/>
            <a:ext cx="15475447" cy="15475447"/>
          </a:xfrm>
          <a:prstGeom prst="rect">
            <a:avLst/>
          </a:prstGeom>
          <a:ln w="12700">
            <a:miter lim="400000"/>
          </a:ln>
        </p:spPr>
      </p:pic>
      <p:sp>
        <p:nvSpPr>
          <p:cNvPr id="235" name="Is That Nancy…"/>
          <p:cNvSpPr txBox="1">
            <a:spLocks noGrp="1"/>
          </p:cNvSpPr>
          <p:nvPr>
            <p:ph type="body" sz="half" idx="4294967295"/>
          </p:nvPr>
        </p:nvSpPr>
        <p:spPr>
          <a:xfrm>
            <a:off x="8838626" y="3880951"/>
            <a:ext cx="21844001" cy="5954098"/>
          </a:xfrm>
          <a:prstGeom prst="rect">
            <a:avLst/>
          </a:prstGeom>
        </p:spPr>
        <p:txBody>
          <a:bodyPr anchor="ctr"/>
          <a:lstStyle/>
          <a:p>
            <a:pPr marL="0" indent="0" algn="ctr">
              <a:lnSpc>
                <a:spcPct val="80000"/>
              </a:lnSpc>
              <a:spcBef>
                <a:spcPts val="0"/>
              </a:spcBef>
              <a:buClrTx/>
              <a:buSzTx/>
              <a:buNone/>
              <a:defRPr sz="10300" spc="-206">
                <a:gradFill flip="none" rotWithShape="1">
                  <a:gsLst>
                    <a:gs pos="0">
                      <a:srgbClr val="FF00D8"/>
                    </a:gs>
                    <a:gs pos="100000">
                      <a:srgbClr val="FFFD00"/>
                    </a:gs>
                  </a:gsLst>
                  <a:lin ang="2700000" scaled="0"/>
                </a:gradFill>
                <a:latin typeface="+mn-lt"/>
                <a:ea typeface="+mn-ea"/>
                <a:cs typeface="+mn-cs"/>
                <a:sym typeface="Graphik Semibold"/>
              </a:defRPr>
            </a:pPr>
            <a:r>
              <a:t>Is That Nancy</a:t>
            </a:r>
          </a:p>
          <a:p>
            <a:pPr marL="0" indent="0" algn="ctr">
              <a:lnSpc>
                <a:spcPct val="80000"/>
              </a:lnSpc>
              <a:spcBef>
                <a:spcPts val="0"/>
              </a:spcBef>
              <a:buClrTx/>
              <a:buSzTx/>
              <a:buNone/>
              <a:defRPr sz="10300" spc="-206">
                <a:gradFill flip="none" rotWithShape="1">
                  <a:gsLst>
                    <a:gs pos="0">
                      <a:srgbClr val="FF00D8"/>
                    </a:gs>
                    <a:gs pos="100000">
                      <a:srgbClr val="FFFD00"/>
                    </a:gs>
                  </a:gsLst>
                  <a:lin ang="2700000" scaled="0"/>
                </a:gradFill>
                <a:latin typeface="+mn-lt"/>
                <a:ea typeface="+mn-ea"/>
                <a:cs typeface="+mn-cs"/>
                <a:sym typeface="Graphik Semibold"/>
              </a:defRPr>
            </a:pPr>
            <a:r>
              <a:t>Reagan? </a:t>
            </a:r>
          </a:p>
        </p:txBody>
      </p:sp>
      <p:pic>
        <p:nvPicPr>
          <p:cNvPr id="236"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Just say no.jpeg" descr="Just say no.jpeg"/>
          <p:cNvPicPr>
            <a:picLocks noChangeAspect="1"/>
          </p:cNvPicPr>
          <p:nvPr/>
        </p:nvPicPr>
        <p:blipFill>
          <a:blip r:embed="rId2">
            <a:extLst/>
          </a:blip>
          <a:stretch>
            <a:fillRect/>
          </a:stretch>
        </p:blipFill>
        <p:spPr>
          <a:xfrm>
            <a:off x="8425315" y="3022601"/>
            <a:ext cx="15578165" cy="9798281"/>
          </a:xfrm>
          <a:prstGeom prst="rect">
            <a:avLst/>
          </a:prstGeom>
          <a:ln w="12700">
            <a:miter lim="400000"/>
          </a:ln>
        </p:spPr>
      </p:pic>
      <p:pic>
        <p:nvPicPr>
          <p:cNvPr id="239" name="Untitled design (65).png" descr="Untitled design (65).png"/>
          <p:cNvPicPr>
            <a:picLocks noChangeAspect="1"/>
          </p:cNvPicPr>
          <p:nvPr/>
        </p:nvPicPr>
        <p:blipFill>
          <a:blip r:embed="rId3">
            <a:extLst/>
          </a:blip>
          <a:stretch>
            <a:fillRect/>
          </a:stretch>
        </p:blipFill>
        <p:spPr>
          <a:xfrm>
            <a:off x="4208431" y="5334542"/>
            <a:ext cx="6350001" cy="6350001"/>
          </a:xfrm>
          <a:prstGeom prst="rect">
            <a:avLst/>
          </a:prstGeom>
          <a:ln w="12700">
            <a:miter lim="400000"/>
          </a:ln>
        </p:spPr>
      </p:pic>
      <p:sp>
        <p:nvSpPr>
          <p:cNvPr id="240" name="Sorry That’s…"/>
          <p:cNvSpPr txBox="1">
            <a:spLocks noGrp="1"/>
          </p:cNvSpPr>
          <p:nvPr>
            <p:ph type="body" sz="half" idx="1"/>
          </p:nvPr>
        </p:nvSpPr>
        <p:spPr>
          <a:xfrm>
            <a:off x="-6666036" y="2158642"/>
            <a:ext cx="21844001" cy="4394201"/>
          </a:xfrm>
          <a:prstGeom prst="rect">
            <a:avLst/>
          </a:prstGeom>
        </p:spPr>
        <p:txBody>
          <a:bodyPr/>
          <a:lstStyle/>
          <a:p>
            <a:r>
              <a:t>Sorry That’s</a:t>
            </a:r>
          </a:p>
          <a:p>
            <a:r>
              <a:t>Nancy Reagan</a:t>
            </a:r>
          </a:p>
        </p:txBody>
      </p:sp>
      <p:pic>
        <p:nvPicPr>
          <p:cNvPr id="241" name="Real Drug Talk Podcast.png" descr="Real Drug Talk Podcas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14zwcxUYpciWrKN_k2EIk54iHOTDiAnpV4q2Su2wmbuWZjVdDCxTz8sVs7-D4vGYGcu6onL1v_SkAQMZv-0q8YBXIl5ICsf2wPm_SnLFJqpE7Fgq_rk30w-584-f8ONkh1LH2BEBoLh3f3LRoSOP1_r196NRcaT4F1pDj0hGc50bL-vUshUcnkgwlz5AnzN.jpg" descr="-14zwcxUYpciWrKN_k2EIk54iHOTDiAnpV4q2Su2wmbuWZjVdDCxTz8sVs7-D4vGYGcu6onL1v_SkAQMZv-0q8YBXIl5ICsf2wPm_SnLFJqpE7Fgq_rk30w-584-f8ONkh1LH2BEBoLh3f3LRoSOP1_r196NRcaT4F1pDj0hGc50bL-vUshUcnkgwlz5AnzN.jpg"/>
          <p:cNvPicPr>
            <a:picLocks noChangeAspect="1"/>
          </p:cNvPicPr>
          <p:nvPr/>
        </p:nvPicPr>
        <p:blipFill>
          <a:blip r:embed="rId2">
            <a:extLst/>
          </a:blip>
          <a:stretch>
            <a:fillRect/>
          </a:stretch>
        </p:blipFill>
        <p:spPr>
          <a:xfrm>
            <a:off x="3969841" y="-1075675"/>
            <a:ext cx="15475447" cy="15475447"/>
          </a:xfrm>
          <a:prstGeom prst="rect">
            <a:avLst/>
          </a:prstGeom>
          <a:ln w="12700">
            <a:miter lim="400000"/>
          </a:ln>
        </p:spPr>
      </p:pic>
      <p:pic>
        <p:nvPicPr>
          <p:cNvPr id="244"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When In Doubt Get Your Drug Information From The AFP"/>
          <p:cNvSpPr txBox="1">
            <a:spLocks noGrp="1"/>
          </p:cNvSpPr>
          <p:nvPr>
            <p:ph type="body" sz="half" idx="1"/>
          </p:nvPr>
        </p:nvSpPr>
        <p:spPr>
          <a:xfrm>
            <a:off x="1270000" y="-753792"/>
            <a:ext cx="21844000" cy="4394201"/>
          </a:xfrm>
          <a:prstGeom prst="rect">
            <a:avLst/>
          </a:prstGeom>
        </p:spPr>
        <p:txBody>
          <a:bodyPr/>
          <a:lstStyle/>
          <a:p>
            <a:r>
              <a:t>When In Doubt Get Your Drug Information From The AFP</a:t>
            </a:r>
          </a:p>
        </p:txBody>
      </p:sp>
      <p:pic>
        <p:nvPicPr>
          <p:cNvPr id="247" name="Screen Shot 2022-11-21 at 9.07.15 pm.png" descr="Screen Shot 2022-11-21 at 9.07.1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148" y="3597066"/>
            <a:ext cx="8933298" cy="9681138"/>
          </a:xfrm>
          <a:prstGeom prst="rect">
            <a:avLst/>
          </a:prstGeom>
          <a:ln w="12700">
            <a:miter lim="400000"/>
          </a:ln>
        </p:spPr>
      </p:pic>
      <p:pic>
        <p:nvPicPr>
          <p:cNvPr id="248" name="Screen Shot 2022-11-21 at 9.07.37 pm.png" descr="Screen Shot 2022-11-21 at 9.07.3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2552" y="3403716"/>
            <a:ext cx="11498623" cy="10067838"/>
          </a:xfrm>
          <a:prstGeom prst="rect">
            <a:avLst/>
          </a:prstGeom>
          <a:ln w="12700">
            <a:miter lim="400000"/>
          </a:ln>
        </p:spPr>
      </p:pic>
      <p:pic>
        <p:nvPicPr>
          <p:cNvPr id="249" name="Real Drug Talk Podcast.png" descr="Real Drug Talk Podcas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49" y="923062"/>
            <a:ext cx="3283943" cy="328394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olutions Time!"/>
          <p:cNvSpPr txBox="1">
            <a:spLocks noGrp="1"/>
          </p:cNvSpPr>
          <p:nvPr>
            <p:ph type="body" sz="half" idx="1"/>
          </p:nvPr>
        </p:nvSpPr>
        <p:spPr>
          <a:xfrm>
            <a:off x="1514939" y="4831151"/>
            <a:ext cx="21844001" cy="4488604"/>
          </a:xfrm>
          <a:prstGeom prst="rect">
            <a:avLst/>
          </a:prstGeom>
        </p:spPr>
        <p:txBody>
          <a:bodyPr/>
          <a:lstStyle/>
          <a:p>
            <a:r>
              <a:t>Solutions Time!</a:t>
            </a:r>
          </a:p>
        </p:txBody>
      </p:sp>
      <p:sp>
        <p:nvSpPr>
          <p:cNvPr id="252" name="Stop being negative…"/>
          <p:cNvSpPr txBox="1"/>
          <p:nvPr/>
        </p:nvSpPr>
        <p:spPr>
          <a:xfrm>
            <a:off x="1514939" y="76657"/>
            <a:ext cx="21844001" cy="439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2438400">
              <a:lnSpc>
                <a:spcPct val="80000"/>
              </a:lnSpc>
              <a:defRPr sz="11600" spc="-232">
                <a:gradFill flip="none" rotWithShape="1">
                  <a:gsLst>
                    <a:gs pos="0">
                      <a:srgbClr val="FF00D8"/>
                    </a:gs>
                    <a:gs pos="100000">
                      <a:srgbClr val="FFFD00"/>
                    </a:gs>
                  </a:gsLst>
                  <a:lin ang="2700000" scaled="0"/>
                </a:gradFill>
                <a:latin typeface="+mn-lt"/>
                <a:ea typeface="+mn-ea"/>
                <a:cs typeface="+mn-cs"/>
                <a:sym typeface="Graphik Semibold"/>
              </a:defRPr>
            </a:lvl1pPr>
          </a:lstStyle>
          <a:p>
            <a:r>
              <a:t>Stop being negative…</a:t>
            </a:r>
          </a:p>
        </p:txBody>
      </p:sp>
      <p:pic>
        <p:nvPicPr>
          <p:cNvPr id="253"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he Primary Health Head Scratcher…"/>
          <p:cNvSpPr txBox="1">
            <a:spLocks noGrp="1"/>
          </p:cNvSpPr>
          <p:nvPr>
            <p:ph type="body" sz="half" idx="1"/>
          </p:nvPr>
        </p:nvSpPr>
        <p:spPr>
          <a:xfrm>
            <a:off x="1270000" y="-266258"/>
            <a:ext cx="21844000" cy="4394201"/>
          </a:xfrm>
          <a:prstGeom prst="rect">
            <a:avLst/>
          </a:prstGeom>
        </p:spPr>
        <p:txBody>
          <a:bodyPr/>
          <a:lstStyle>
            <a:lvl1pPr>
              <a:defRPr sz="11600" spc="-232"/>
            </a:lvl1pPr>
          </a:lstStyle>
          <a:p>
            <a:r>
              <a:t>The Primary Health Head Scratcher…</a:t>
            </a:r>
          </a:p>
        </p:txBody>
      </p:sp>
      <p:pic>
        <p:nvPicPr>
          <p:cNvPr id="256" name="I'd love to help you David, but I'm a family Dr and your a DRUGO (1).png" descr="I'd love to help you David, but I'm a family Dr and your a DRUGO (1).png"/>
          <p:cNvPicPr>
            <a:picLocks noChangeAspect="1"/>
          </p:cNvPicPr>
          <p:nvPr/>
        </p:nvPicPr>
        <p:blipFill>
          <a:blip r:embed="rId2">
            <a:extLst/>
          </a:blip>
          <a:stretch>
            <a:fillRect/>
          </a:stretch>
        </p:blipFill>
        <p:spPr>
          <a:xfrm>
            <a:off x="4187466" y="3967650"/>
            <a:ext cx="16454361" cy="9255578"/>
          </a:xfrm>
          <a:prstGeom prst="rect">
            <a:avLst/>
          </a:prstGeom>
          <a:ln w="12700">
            <a:miter lim="400000"/>
          </a:ln>
        </p:spPr>
      </p:pic>
      <p:pic>
        <p:nvPicPr>
          <p:cNvPr id="257"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Money Talks…What’s The Finacial Case"/>
          <p:cNvSpPr txBox="1">
            <a:spLocks noGrp="1"/>
          </p:cNvSpPr>
          <p:nvPr>
            <p:ph type="title"/>
          </p:nvPr>
        </p:nvSpPr>
        <p:spPr>
          <a:xfrm>
            <a:off x="1270000" y="248571"/>
            <a:ext cx="21844000" cy="3873501"/>
          </a:xfrm>
          <a:prstGeom prst="rect">
            <a:avLst/>
          </a:prstGeom>
        </p:spPr>
        <p:txBody>
          <a:bodyPr/>
          <a:lstStyle/>
          <a:p>
            <a:r>
              <a:t>Money Talks…What’s The Finacial Case</a:t>
            </a:r>
          </a:p>
        </p:txBody>
      </p:sp>
      <p:pic>
        <p:nvPicPr>
          <p:cNvPr id="260" name="cash.png" descr="cash.png"/>
          <p:cNvPicPr>
            <a:picLocks noChangeAspect="1"/>
          </p:cNvPicPr>
          <p:nvPr/>
        </p:nvPicPr>
        <p:blipFill>
          <a:blip r:embed="rId2">
            <a:extLst/>
          </a:blip>
          <a:stretch>
            <a:fillRect/>
          </a:stretch>
        </p:blipFill>
        <p:spPr>
          <a:xfrm>
            <a:off x="-815541" y="4602149"/>
            <a:ext cx="10922001" cy="8559801"/>
          </a:xfrm>
          <a:prstGeom prst="rect">
            <a:avLst/>
          </a:prstGeom>
          <a:ln w="12700">
            <a:miter lim="400000"/>
          </a:ln>
        </p:spPr>
      </p:pic>
      <p:pic>
        <p:nvPicPr>
          <p:cNvPr id="261" name="cash.png" descr="cash.png"/>
          <p:cNvPicPr>
            <a:picLocks noChangeAspect="1"/>
          </p:cNvPicPr>
          <p:nvPr/>
        </p:nvPicPr>
        <p:blipFill>
          <a:blip r:embed="rId2">
            <a:extLst/>
          </a:blip>
          <a:stretch>
            <a:fillRect/>
          </a:stretch>
        </p:blipFill>
        <p:spPr>
          <a:xfrm>
            <a:off x="7108686" y="4827125"/>
            <a:ext cx="10922001" cy="8559801"/>
          </a:xfrm>
          <a:prstGeom prst="rect">
            <a:avLst/>
          </a:prstGeom>
          <a:ln w="12700">
            <a:miter lim="400000"/>
          </a:ln>
        </p:spPr>
      </p:pic>
      <p:pic>
        <p:nvPicPr>
          <p:cNvPr id="262" name="cash.png" descr="cash.png"/>
          <p:cNvPicPr>
            <a:picLocks noChangeAspect="1"/>
          </p:cNvPicPr>
          <p:nvPr/>
        </p:nvPicPr>
        <p:blipFill>
          <a:blip r:embed="rId2">
            <a:extLst/>
          </a:blip>
          <a:stretch>
            <a:fillRect/>
          </a:stretch>
        </p:blipFill>
        <p:spPr>
          <a:xfrm>
            <a:off x="14983018" y="4827125"/>
            <a:ext cx="10922001" cy="8559801"/>
          </a:xfrm>
          <a:prstGeom prst="rect">
            <a:avLst/>
          </a:prstGeom>
          <a:ln w="12700">
            <a:miter lim="400000"/>
          </a:ln>
        </p:spPr>
      </p:pic>
      <p:pic>
        <p:nvPicPr>
          <p:cNvPr id="263"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Uncomfortable Conversations"/>
          <p:cNvSpPr txBox="1">
            <a:spLocks noGrp="1"/>
          </p:cNvSpPr>
          <p:nvPr>
            <p:ph type="body" sz="half" idx="4294967295"/>
          </p:nvPr>
        </p:nvSpPr>
        <p:spPr>
          <a:xfrm>
            <a:off x="1270000" y="3900381"/>
            <a:ext cx="21844000" cy="4488604"/>
          </a:xfrm>
          <a:prstGeom prst="rect">
            <a:avLst/>
          </a:prstGeom>
        </p:spPr>
        <p:txBody>
          <a:bodyPr anchor="b"/>
          <a:lstStyle>
            <a:lvl1pPr marL="0" indent="0" algn="ctr" defTabSz="1560536">
              <a:lnSpc>
                <a:spcPct val="80000"/>
              </a:lnSpc>
              <a:spcBef>
                <a:spcPts val="0"/>
              </a:spcBef>
              <a:buClrTx/>
              <a:buSzTx/>
              <a:buNone/>
              <a:defRPr sz="14336" spc="-286">
                <a:gradFill flip="none" rotWithShape="1">
                  <a:gsLst>
                    <a:gs pos="0">
                      <a:srgbClr val="00E8FF"/>
                    </a:gs>
                    <a:gs pos="100000">
                      <a:srgbClr val="FF00F7"/>
                    </a:gs>
                  </a:gsLst>
                  <a:lin ang="3967761" scaled="0"/>
                </a:gradFill>
                <a:latin typeface="+mn-lt"/>
                <a:ea typeface="+mn-ea"/>
                <a:cs typeface="+mn-cs"/>
                <a:sym typeface="Graphik Semibold"/>
              </a:defRPr>
            </a:lvl1pPr>
          </a:lstStyle>
          <a:p>
            <a:r>
              <a:t>Uncomfortable Conversations</a:t>
            </a:r>
          </a:p>
        </p:txBody>
      </p:sp>
      <p:pic>
        <p:nvPicPr>
          <p:cNvPr id="266" name="Real Drug Talk Podcast.png" descr="Real Drug Talk Podca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meless Digital Promotion"/>
          <p:cNvSpPr txBox="1">
            <a:spLocks noGrp="1"/>
          </p:cNvSpPr>
          <p:nvPr>
            <p:ph type="title"/>
          </p:nvPr>
        </p:nvSpPr>
        <p:spPr>
          <a:xfrm>
            <a:off x="1270000" y="-1513342"/>
            <a:ext cx="21844000" cy="3873501"/>
          </a:xfrm>
          <a:prstGeom prst="rect">
            <a:avLst/>
          </a:prstGeom>
        </p:spPr>
        <p:txBody>
          <a:bodyPr/>
          <a:lstStyle/>
          <a:p>
            <a:r>
              <a:t>Shameless Digital Promotion</a:t>
            </a:r>
          </a:p>
        </p:txBody>
      </p:sp>
      <p:pic>
        <p:nvPicPr>
          <p:cNvPr id="269" name="instagram (1).png" descr="instagram (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2764" y="4315264"/>
            <a:ext cx="791603" cy="791602"/>
          </a:xfrm>
          <a:prstGeom prst="rect">
            <a:avLst/>
          </a:prstGeom>
          <a:ln w="12700">
            <a:miter lim="400000"/>
          </a:ln>
        </p:spPr>
      </p:pic>
      <p:pic>
        <p:nvPicPr>
          <p:cNvPr id="270" name="linkedin (2).png" descr="linkedin (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9264" y="7163571"/>
            <a:ext cx="791603" cy="791602"/>
          </a:xfrm>
          <a:prstGeom prst="rect">
            <a:avLst/>
          </a:prstGeom>
          <a:ln w="12700">
            <a:miter lim="400000"/>
          </a:ln>
        </p:spPr>
      </p:pic>
      <p:pic>
        <p:nvPicPr>
          <p:cNvPr id="271" name="tik-tok.png" descr="tik-to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6564" y="8542042"/>
            <a:ext cx="791603" cy="791603"/>
          </a:xfrm>
          <a:prstGeom prst="rect">
            <a:avLst/>
          </a:prstGeom>
          <a:ln w="12700">
            <a:miter lim="400000"/>
          </a:ln>
        </p:spPr>
      </p:pic>
      <p:pic>
        <p:nvPicPr>
          <p:cNvPr id="272" name="youtube (2).png" descr="youtube (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0284" y="9833065"/>
            <a:ext cx="894294" cy="894294"/>
          </a:xfrm>
          <a:prstGeom prst="rect">
            <a:avLst/>
          </a:prstGeom>
          <a:ln w="12700">
            <a:miter lim="400000"/>
          </a:ln>
        </p:spPr>
      </p:pic>
      <p:sp>
        <p:nvSpPr>
          <p:cNvPr id="273" name="@realdrugtalk"/>
          <p:cNvSpPr txBox="1"/>
          <p:nvPr/>
        </p:nvSpPr>
        <p:spPr>
          <a:xfrm>
            <a:off x="4272787" y="9937006"/>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274" name="@realdrugtalk"/>
          <p:cNvSpPr txBox="1"/>
          <p:nvPr/>
        </p:nvSpPr>
        <p:spPr>
          <a:xfrm>
            <a:off x="4182595" y="8633741"/>
            <a:ext cx="2834682"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275" name="@jacknagle"/>
          <p:cNvSpPr txBox="1"/>
          <p:nvPr/>
        </p:nvSpPr>
        <p:spPr>
          <a:xfrm>
            <a:off x="4395092" y="7186945"/>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@jacknagle</a:t>
            </a:r>
          </a:p>
        </p:txBody>
      </p:sp>
      <p:sp>
        <p:nvSpPr>
          <p:cNvPr id="276" name="@realdrugtalk"/>
          <p:cNvSpPr txBox="1"/>
          <p:nvPr/>
        </p:nvSpPr>
        <p:spPr>
          <a:xfrm>
            <a:off x="4306192" y="4388423"/>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pic>
        <p:nvPicPr>
          <p:cNvPr id="277" name="facebook (3).png" descr="facebook (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4664" y="5615175"/>
            <a:ext cx="791603" cy="791602"/>
          </a:xfrm>
          <a:prstGeom prst="rect">
            <a:avLst/>
          </a:prstGeom>
          <a:ln w="12700">
            <a:miter lim="400000"/>
          </a:ln>
        </p:spPr>
      </p:pic>
      <p:sp>
        <p:nvSpPr>
          <p:cNvPr id="278" name="@realdrugtalk"/>
          <p:cNvSpPr txBox="1"/>
          <p:nvPr/>
        </p:nvSpPr>
        <p:spPr>
          <a:xfrm>
            <a:off x="4306192" y="5663948"/>
            <a:ext cx="2834683"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@realdrugtalk</a:t>
            </a:r>
          </a:p>
        </p:txBody>
      </p:sp>
      <p:sp>
        <p:nvSpPr>
          <p:cNvPr id="279" name="www.realdrugtalk.com.au"/>
          <p:cNvSpPr txBox="1"/>
          <p:nvPr/>
        </p:nvSpPr>
        <p:spPr>
          <a:xfrm>
            <a:off x="15975951" y="4364505"/>
            <a:ext cx="5278146" cy="89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u="sng">
                <a:solidFill>
                  <a:srgbClr val="D5D5D5"/>
                </a:solidFill>
                <a:latin typeface="Graphik Medium"/>
                <a:ea typeface="Graphik Medium"/>
                <a:cs typeface="Graphik Medium"/>
                <a:sym typeface="Graphik Medium"/>
                <a:hlinkClick r:id="rId7"/>
              </a:defRPr>
            </a:lvl1pPr>
          </a:lstStyle>
          <a:p>
            <a:pPr>
              <a:defRPr u="none"/>
            </a:pPr>
            <a:r>
              <a:rPr u="sng">
                <a:hlinkClick r:id="rId7"/>
              </a:rPr>
              <a:t>www.realdrugtalk.com.au</a:t>
            </a:r>
          </a:p>
        </p:txBody>
      </p:sp>
      <p:pic>
        <p:nvPicPr>
          <p:cNvPr id="280" name="Real Drug Talk Podcast.png" descr="Real Drug Talk Podcas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08748" y="3012894"/>
            <a:ext cx="4419350" cy="4419351"/>
          </a:xfrm>
          <a:prstGeom prst="rect">
            <a:avLst/>
          </a:prstGeom>
          <a:ln w="12700">
            <a:miter lim="400000"/>
          </a:ln>
        </p:spPr>
      </p:pic>
      <p:pic>
        <p:nvPicPr>
          <p:cNvPr id="281" name="Untitled design (62).png" descr="Untitled design (62).png"/>
          <p:cNvPicPr>
            <a:picLocks noChangeAspect="1"/>
          </p:cNvPicPr>
          <p:nvPr/>
        </p:nvPicPr>
        <p:blipFill>
          <a:blip r:embed="rId9">
            <a:extLst/>
          </a:blip>
          <a:stretch>
            <a:fillRect/>
          </a:stretch>
        </p:blipFill>
        <p:spPr>
          <a:xfrm>
            <a:off x="11260340" y="4887752"/>
            <a:ext cx="4941166" cy="4941166"/>
          </a:xfrm>
          <a:prstGeom prst="rect">
            <a:avLst/>
          </a:prstGeom>
          <a:ln w="12700">
            <a:miter lim="400000"/>
          </a:ln>
        </p:spPr>
      </p:pic>
      <p:sp>
        <p:nvSpPr>
          <p:cNvPr id="282" name="Real Drug Talk on any podcast service"/>
          <p:cNvSpPr txBox="1"/>
          <p:nvPr/>
        </p:nvSpPr>
        <p:spPr>
          <a:xfrm>
            <a:off x="15986307" y="7011307"/>
            <a:ext cx="6683310"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792479">
              <a:defRPr sz="2880">
                <a:solidFill>
                  <a:srgbClr val="D5D5D5"/>
                </a:solidFill>
                <a:latin typeface="Graphik Medium"/>
                <a:ea typeface="Graphik Medium"/>
                <a:cs typeface="Graphik Medium"/>
                <a:sym typeface="Graphik Medium"/>
              </a:defRPr>
            </a:lvl1pPr>
          </a:lstStyle>
          <a:p>
            <a:r>
              <a:t>Real Drug Talk on any podcast service </a:t>
            </a:r>
          </a:p>
        </p:txBody>
      </p:sp>
      <p:pic>
        <p:nvPicPr>
          <p:cNvPr id="283" name="Untitled design (63).png" descr="Untitled design (63).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833535" y="8874060"/>
            <a:ext cx="3794776" cy="3794775"/>
          </a:xfrm>
          <a:prstGeom prst="rect">
            <a:avLst/>
          </a:prstGeom>
          <a:ln w="12700">
            <a:miter lim="400000"/>
          </a:ln>
        </p:spPr>
      </p:pic>
      <p:sp>
        <p:nvSpPr>
          <p:cNvPr id="284" name="Join the newsletter"/>
          <p:cNvSpPr txBox="1"/>
          <p:nvPr/>
        </p:nvSpPr>
        <p:spPr>
          <a:xfrm>
            <a:off x="16011707" y="9937006"/>
            <a:ext cx="6284534"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000">
                <a:solidFill>
                  <a:srgbClr val="D5D5D5"/>
                </a:solidFill>
                <a:latin typeface="Graphik Medium"/>
                <a:ea typeface="Graphik Medium"/>
                <a:cs typeface="Graphik Medium"/>
                <a:sym typeface="Graphik Medium"/>
              </a:defRPr>
            </a:lvl1pPr>
          </a:lstStyle>
          <a:p>
            <a:r>
              <a:t>Join the newsletter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wine.jpeg" descr="wine.jpe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0" y="-38100"/>
            <a:ext cx="24384000" cy="13792200"/>
          </a:xfrm>
          <a:prstGeom prst="rect">
            <a:avLst/>
          </a:prstGeom>
        </p:spPr>
      </p:pic>
      <p:sp>
        <p:nvSpPr>
          <p:cNvPr id="173" name="How Much Is…"/>
          <p:cNvSpPr txBox="1">
            <a:spLocks noGrp="1"/>
          </p:cNvSpPr>
          <p:nvPr>
            <p:ph type="title"/>
          </p:nvPr>
        </p:nvSpPr>
        <p:spPr>
          <a:xfrm>
            <a:off x="12986925" y="1485531"/>
            <a:ext cx="10750952" cy="3879455"/>
          </a:xfrm>
          <a:prstGeom prst="rect">
            <a:avLst/>
          </a:prstGeom>
          <a:solidFill>
            <a:srgbClr val="000000"/>
          </a:solidFill>
          <a:ln w="101600">
            <a:solidFill>
              <a:schemeClr val="accent2">
                <a:hueOff val="-206910"/>
                <a:satOff val="-12829"/>
                <a:lumOff val="16238"/>
              </a:schemeClr>
            </a:solidFill>
          </a:ln>
        </p:spPr>
        <p:txBody>
          <a:bodyPr/>
          <a:lstStyle/>
          <a:p>
            <a:pPr defTabSz="2413955">
              <a:defRPr sz="11484" spc="-344">
                <a:gradFill flip="none" rotWithShape="1">
                  <a:gsLst>
                    <a:gs pos="0">
                      <a:srgbClr val="00E8FF"/>
                    </a:gs>
                    <a:gs pos="100000">
                      <a:srgbClr val="FF00F7"/>
                    </a:gs>
                  </a:gsLst>
                  <a:lin ang="3967761" scaled="0"/>
                </a:gradFill>
              </a:defRPr>
            </a:pPr>
            <a:r>
              <a:t>How Much Is </a:t>
            </a:r>
          </a:p>
          <a:p>
            <a:pPr defTabSz="2413955">
              <a:defRPr sz="11484" spc="-344">
                <a:gradFill flip="none" rotWithShape="1">
                  <a:gsLst>
                    <a:gs pos="0">
                      <a:srgbClr val="00E8FF"/>
                    </a:gs>
                    <a:gs pos="100000">
                      <a:srgbClr val="FF00F7"/>
                    </a:gs>
                  </a:gsLst>
                  <a:lin ang="3967761" scaled="0"/>
                </a:gradFill>
              </a:defRPr>
            </a:pPr>
            <a:r>
              <a:t>Too Much? </a:t>
            </a:r>
          </a:p>
        </p:txBody>
      </p:sp>
      <p:pic>
        <p:nvPicPr>
          <p:cNvPr id="174"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qtxlUssqxKomiR1b1V7og5fMNkVhJQotXPy8sV7RscsvIPV_eKElLdMSOy7U6-Xr2gnPyAW9tyTqdpRXY6n8inx0xchO3iPL-6wFAJIKcBnC4tIU-7Bam3RrTnRT256sfLFEL7U=s0.png" descr="qtxlUssqxKomiR1b1V7og5fMNkVhJQotXPy8sV7RscsvIPV_eKElLdMSOy7U6-Xr2gnPyAW9tyTqdpRXY6n8inx0xchO3iPL-6wFAJIKcBnC4tIU-7Bam3RrTnRT256sfLFEL7U=s0.png"/>
          <p:cNvPicPr>
            <a:picLocks noChangeAspect="1"/>
          </p:cNvPicPr>
          <p:nvPr/>
        </p:nvPicPr>
        <p:blipFill>
          <a:blip r:embed="rId2">
            <a:extLst/>
          </a:blip>
          <a:stretch>
            <a:fillRect/>
          </a:stretch>
        </p:blipFill>
        <p:spPr>
          <a:xfrm>
            <a:off x="-199630" y="-2435723"/>
            <a:ext cx="25350771" cy="19013079"/>
          </a:xfrm>
          <a:prstGeom prst="rect">
            <a:avLst/>
          </a:prstGeom>
          <a:ln w="12700">
            <a:miter lim="400000"/>
          </a:ln>
        </p:spPr>
      </p:pic>
      <p:pic>
        <p:nvPicPr>
          <p:cNvPr id="177"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un5FGJy7_3fS8PPuDQrAQvAU9bvA5rLvzIRC2lodkyr2VzXm0F0GwJok_a2hjlZCR-C5X9BdByXguQQha5J9By2mgtVgzy2C8FxDJrl_r639g2AUhPMj6Rzc9bP8NbENjkR0OLM=s0.png" descr="un5FGJy7_3fS8PPuDQrAQvAU9bvA5rLvzIRC2lodkyr2VzXm0F0GwJok_a2hjlZCR-C5X9BdByXguQQha5J9By2mgtVgzy2C8FxDJrl_r639g2AUhPMj6Rzc9bP8NbENjkR0OLM=s0.png"/>
          <p:cNvPicPr>
            <a:picLocks noChangeAspect="1"/>
          </p:cNvPicPr>
          <p:nvPr/>
        </p:nvPicPr>
        <p:blipFill>
          <a:blip r:embed="rId2">
            <a:extLst/>
          </a:blip>
          <a:stretch>
            <a:fillRect/>
          </a:stretch>
        </p:blipFill>
        <p:spPr>
          <a:xfrm>
            <a:off x="-434036" y="-3396608"/>
            <a:ext cx="25514118" cy="19135590"/>
          </a:xfrm>
          <a:prstGeom prst="rect">
            <a:avLst/>
          </a:prstGeom>
          <a:ln w="12700">
            <a:miter lim="400000"/>
          </a:ln>
        </p:spPr>
      </p:pic>
      <p:pic>
        <p:nvPicPr>
          <p:cNvPr id="180"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vvfOzxmZdVVQgXPJsmifEYtLL6Hlgp_MXz9fKQZgQuRvkC9W8_1j5dGe0BBJotcyoSCIzCW8OKsT5aEQeCYpLdSEHBXz3ylTrtisedM8-ZOhnzqsuQL0SsHG5bYuV6G0s4oTwSs=s0.png" descr="vvfOzxmZdVVQgXPJsmifEYtLL6Hlgp_MXz9fKQZgQuRvkC9W8_1j5dGe0BBJotcyoSCIzCW8OKsT5aEQeCYpLdSEHBXz3ylTrtisedM8-ZOhnzqsuQL0SsHG5bYuV6G0s4oTwSs=s0.png"/>
          <p:cNvPicPr>
            <a:picLocks noChangeAspect="1"/>
          </p:cNvPicPr>
          <p:nvPr/>
        </p:nvPicPr>
        <p:blipFill>
          <a:blip r:embed="rId2">
            <a:extLst/>
          </a:blip>
          <a:stretch>
            <a:fillRect/>
          </a:stretch>
        </p:blipFill>
        <p:spPr>
          <a:xfrm>
            <a:off x="-850956" y="-3332866"/>
            <a:ext cx="25995505" cy="19496631"/>
          </a:xfrm>
          <a:prstGeom prst="rect">
            <a:avLst/>
          </a:prstGeom>
          <a:ln w="12700">
            <a:miter lim="400000"/>
          </a:ln>
        </p:spPr>
      </p:pic>
      <p:pic>
        <p:nvPicPr>
          <p:cNvPr id="183"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AVQtUAxnYfMo9SvjdKph3K2DDKhYGBay2eIyF3oS0rzKahZAKEKI9K04p4bG3BtMY7DviT3funNNy840mASUu1c1-ZaA4aIx-RS9n0kbvKZsosyJH0UKL7x8CaTclt_SLr3q9A0=s0.png" descr="AVQtUAxnYfMo9SvjdKph3K2DDKhYGBay2eIyF3oS0rzKahZAKEKI9K04p4bG3BtMY7DviT3funNNy840mASUu1c1-ZaA4aIx-RS9n0kbvKZsosyJH0UKL7x8CaTclt_SLr3q9A0=s0.png"/>
          <p:cNvPicPr>
            <a:picLocks noChangeAspect="1"/>
          </p:cNvPicPr>
          <p:nvPr/>
        </p:nvPicPr>
        <p:blipFill>
          <a:blip r:embed="rId2">
            <a:extLst/>
          </a:blip>
          <a:stretch>
            <a:fillRect/>
          </a:stretch>
        </p:blipFill>
        <p:spPr>
          <a:xfrm>
            <a:off x="-214876" y="-1592326"/>
            <a:ext cx="25711946" cy="19283959"/>
          </a:xfrm>
          <a:prstGeom prst="rect">
            <a:avLst/>
          </a:prstGeom>
          <a:ln w="12700">
            <a:miter lim="400000"/>
          </a:ln>
        </p:spPr>
      </p:pic>
      <p:pic>
        <p:nvPicPr>
          <p:cNvPr id="186"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49" y="-497586"/>
            <a:ext cx="3283943" cy="328394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BdqPcEdHtUM9Ndn02bA8Z-6RSK7slr1eatZFFVSyCDT0CR4Oim-uSVjEjxQ_ENtZ4cjlRitlJKRzaGtRqduoDJLTYs4IvOye8Gi5CAgnEot4lgQUo4dxkmcYlYcph1P__Yol8_M=s0.png" descr="BdqPcEdHtUM9Ndn02bA8Z-6RSK7slr1eatZFFVSyCDT0CR4Oim-uSVjEjxQ_ENtZ4cjlRitlJKRzaGtRqduoDJLTYs4IvOye8Gi5CAgnEot4lgQUo4dxkmcYlYcph1P__Yol8_M=s0.png"/>
          <p:cNvPicPr>
            <a:picLocks noChangeAspect="1"/>
          </p:cNvPicPr>
          <p:nvPr/>
        </p:nvPicPr>
        <p:blipFill>
          <a:blip r:embed="rId2">
            <a:extLst/>
          </a:blip>
          <a:stretch>
            <a:fillRect/>
          </a:stretch>
        </p:blipFill>
        <p:spPr>
          <a:xfrm>
            <a:off x="1747227" y="-552275"/>
            <a:ext cx="20889546" cy="15667163"/>
          </a:xfrm>
          <a:prstGeom prst="rect">
            <a:avLst/>
          </a:prstGeom>
          <a:ln w="12700">
            <a:miter lim="400000"/>
          </a:ln>
        </p:spPr>
      </p:pic>
      <p:pic>
        <p:nvPicPr>
          <p:cNvPr id="189"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1293" y="-474323"/>
            <a:ext cx="3283944" cy="328394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55BFlfvHk0Hr9rnbnRkoF-JFaQrbGOhUfz3EZ49Nrst4esyYfVhUkgyyaPt8sVPoy0PtSET456kY2TXbNDPK9zHek5DvyvAXWzy59AuNxAGtgIBE2KdeGRIL3DXcxS8LBeSEod0=s0.png" descr="55BFlfvHk0Hr9rnbnRkoF-JFaQrbGOhUfz3EZ49Nrst4esyYfVhUkgyyaPt8sVPoy0PtSET456kY2TXbNDPK9zHek5DvyvAXWzy59AuNxAGtgIBE2KdeGRIL3DXcxS8LBeSEod0=s0.png"/>
          <p:cNvPicPr>
            <a:picLocks noChangeAspect="1"/>
          </p:cNvPicPr>
          <p:nvPr/>
        </p:nvPicPr>
        <p:blipFill>
          <a:blip r:embed="rId2">
            <a:extLst/>
          </a:blip>
          <a:stretch>
            <a:fillRect/>
          </a:stretch>
        </p:blipFill>
        <p:spPr>
          <a:xfrm>
            <a:off x="1348770" y="-1458612"/>
            <a:ext cx="22177631" cy="16633224"/>
          </a:xfrm>
          <a:prstGeom prst="rect">
            <a:avLst/>
          </a:prstGeom>
          <a:ln w="12700">
            <a:miter lim="400000"/>
          </a:ln>
        </p:spPr>
      </p:pic>
      <p:pic>
        <p:nvPicPr>
          <p:cNvPr id="192" name="Real Drug Talk Podcast.png" descr="Real Drug Talk Podca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1922" y="-9053"/>
            <a:ext cx="3283944" cy="328394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251</Words>
  <Application>Microsoft Office PowerPoint</Application>
  <PresentationFormat>Custom</PresentationFormat>
  <Paragraphs>39</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Graphik</vt:lpstr>
      <vt:lpstr>Graphik Medium</vt:lpstr>
      <vt:lpstr>Graphik Semibold</vt:lpstr>
      <vt:lpstr>Helvetica Neue</vt:lpstr>
      <vt:lpstr>22_ColorGradient</vt:lpstr>
      <vt:lpstr>Shameless Digital Promotion</vt:lpstr>
      <vt:lpstr>Stigma, The Hidden Cancer in The AOD &amp; Addiction Space</vt:lpstr>
      <vt:lpstr>How Much Is  Too Much?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have an addictive personality, but do I really?</vt:lpstr>
      <vt:lpstr>PowerPoint Presentation</vt:lpstr>
      <vt:lpstr>PowerPoint Presentation</vt:lpstr>
      <vt:lpstr>Structural Stigma</vt:lpstr>
      <vt:lpstr>PowerPoint Presentation</vt:lpstr>
      <vt:lpstr>PowerPoint Presentation</vt:lpstr>
      <vt:lpstr>PowerPoint Presentation</vt:lpstr>
      <vt:lpstr>PowerPoint Presentation</vt:lpstr>
      <vt:lpstr>PowerPoint Presentation</vt:lpstr>
      <vt:lpstr>PowerPoint Presentation</vt:lpstr>
      <vt:lpstr>Money Talks…What’s The Finacial Case</vt:lpstr>
      <vt:lpstr>PowerPoint Presentation</vt:lpstr>
      <vt:lpstr>Shameless Digital Promotion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Shameless Digital Promotion</dc:title>
  <cp:lastModifiedBy>Eddie Mitts</cp:lastModifiedBy>
  <cp:revision>2</cp:revision>
  <dcterms:modified xsi:type="dcterms:W3CDTF">2022-12-06T23:04:57Z</dcterms:modified>
</cp:coreProperties>
</file>